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29"/>
      <p:bold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swald" panose="020B0604020202020204" charset="0"/>
      <p:regular r:id="rId39"/>
      <p:bold r:id="rId40"/>
    </p:embeddedFont>
    <p:embeddedFont>
      <p:font typeface="Montserrat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3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9860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6yhRbZ7lB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k_y7QhfaV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Video for the janice man </a:t>
            </a:r>
          </a:p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https://youtu.be/W6yhRbZ7lBI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https://youtu.be/gk_y7QhfaVc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CFE2F3"/>
                </a:highlight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6200" y="4853150"/>
            <a:ext cx="216600" cy="2292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381000" y="4853150"/>
            <a:ext cx="216600" cy="229200"/>
          </a:xfrm>
          <a:prstGeom prst="ellipse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685800" y="4853150"/>
            <a:ext cx="216600" cy="2292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90600" y="4853150"/>
            <a:ext cx="216600" cy="2292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295400" y="4853150"/>
            <a:ext cx="216600" cy="2292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600200" y="4861425"/>
            <a:ext cx="216600" cy="2292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905000" y="4853150"/>
            <a:ext cx="216600" cy="2292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209800" y="4853150"/>
            <a:ext cx="216600" cy="229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714325" y="46500"/>
            <a:ext cx="216600" cy="2292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7019125" y="46500"/>
            <a:ext cx="216600" cy="229200"/>
          </a:xfrm>
          <a:prstGeom prst="ellipse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323925" y="46500"/>
            <a:ext cx="216600" cy="2292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628725" y="46500"/>
            <a:ext cx="216600" cy="2292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933525" y="46500"/>
            <a:ext cx="216600" cy="2292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8238325" y="54775"/>
            <a:ext cx="216600" cy="2292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8543125" y="46500"/>
            <a:ext cx="216600" cy="2292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8847925" y="46500"/>
            <a:ext cx="216600" cy="229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highlight>
                  <a:srgbClr val="CFE2F3"/>
                </a:highlight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72350" y="3694325"/>
            <a:ext cx="5609400" cy="1296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822425" y="529275"/>
            <a:ext cx="5788200" cy="2659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3600" b="1">
                <a:solidFill>
                  <a:srgbClr val="343C4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822425" y="3975600"/>
            <a:ext cx="4026600" cy="769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ct val="100000"/>
              <a:buNone/>
              <a:defRPr sz="1600" b="1">
                <a:solidFill>
                  <a:srgbClr val="343C4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000">
                <a:solidFill>
                  <a:srgbClr val="434343"/>
                </a:solidFill>
              </a:rPr>
              <a:t>‹#›</a:t>
            </a:fld>
            <a:endParaRPr lang="zh-TW" sz="1000">
              <a:solidFill>
                <a:srgbClr val="434343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816150" y="307025"/>
            <a:ext cx="981300" cy="9654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906600" y="1602900"/>
            <a:ext cx="800400" cy="7698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969900" y="2712062"/>
            <a:ext cx="673800" cy="6429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046100" y="3683375"/>
            <a:ext cx="548700" cy="5586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133100" y="4570375"/>
            <a:ext cx="374700" cy="3936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  <p:sp>
        <p:nvSpPr>
          <p:cNvPr id="50" name="Shape 50"/>
          <p:cNvSpPr/>
          <p:nvPr/>
        </p:nvSpPr>
        <p:spPr>
          <a:xfrm>
            <a:off x="0" y="1683325"/>
            <a:ext cx="9144000" cy="1465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zh-TW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W6yhRbZ7lB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k_y7QhfaV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36225" y="3657300"/>
            <a:ext cx="4317000" cy="131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400" dirty="0">
                <a:latin typeface="Arial"/>
                <a:ea typeface="Arial"/>
                <a:cs typeface="Arial"/>
                <a:sym typeface="Arial"/>
              </a:rPr>
              <a:t>Group 4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400" dirty="0">
                <a:latin typeface="Arial"/>
                <a:ea typeface="Arial"/>
                <a:cs typeface="Arial"/>
                <a:sym typeface="Arial"/>
              </a:rPr>
              <a:t>Kan Ka Ho, Arthur 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400" dirty="0">
                <a:latin typeface="Arial"/>
                <a:ea typeface="Arial"/>
                <a:cs typeface="Arial"/>
                <a:sym typeface="Arial"/>
              </a:rPr>
              <a:t>Lo Tsz Yan, Kate 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400" dirty="0">
                <a:latin typeface="Arial"/>
                <a:ea typeface="Arial"/>
                <a:cs typeface="Arial"/>
                <a:sym typeface="Arial"/>
              </a:rPr>
              <a:t>Lui King Yan Karen 		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zh-TW" sz="1400" dirty="0">
                <a:latin typeface="Arial"/>
                <a:ea typeface="Arial"/>
                <a:cs typeface="Arial"/>
                <a:sym typeface="Arial"/>
              </a:rPr>
              <a:t>Wu Ming Chun, Strode 	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195100" y="431400"/>
            <a:ext cx="8111100" cy="26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LT4216 Advanced Topics in Linguistics -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5200">
                <a:latin typeface="Microsoft JhengHei"/>
                <a:ea typeface="Microsoft JhengHei"/>
                <a:cs typeface="Microsoft JhengHei"/>
                <a:sym typeface="Microsoft JhengHei"/>
              </a:rPr>
              <a:t>CI Analysis of 嘅</a:t>
            </a:r>
            <a:r>
              <a:rPr lang="zh-TW" sz="5200">
                <a:latin typeface="Arial"/>
                <a:ea typeface="Arial"/>
                <a:cs typeface="Arial"/>
                <a:sym typeface="Arial"/>
              </a:rPr>
              <a:t> "ge2"</a:t>
            </a:r>
          </a:p>
        </p:txBody>
      </p:sp>
      <p:sp>
        <p:nvSpPr>
          <p:cNvPr id="57" name="Shape 57"/>
          <p:cNvSpPr/>
          <p:nvPr/>
        </p:nvSpPr>
        <p:spPr>
          <a:xfrm>
            <a:off x="313525" y="2713500"/>
            <a:ext cx="216600" cy="2292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618325" y="2713500"/>
            <a:ext cx="216600" cy="229200"/>
          </a:xfrm>
          <a:prstGeom prst="ellipse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23125" y="2713500"/>
            <a:ext cx="216600" cy="2292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227925" y="2713500"/>
            <a:ext cx="216600" cy="2292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32725" y="2713500"/>
            <a:ext cx="216600" cy="2292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837525" y="2721775"/>
            <a:ext cx="216600" cy="2292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142325" y="2713500"/>
            <a:ext cx="216600" cy="2292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447125" y="2713500"/>
            <a:ext cx="216600" cy="229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361600" y="2336900"/>
            <a:ext cx="8058300" cy="2400300"/>
          </a:xfrm>
          <a:prstGeom prst="roundRect">
            <a:avLst>
              <a:gd name="adj" fmla="val 16667"/>
            </a:avLst>
          </a:prstGeom>
          <a:solidFill>
            <a:srgbClr val="CFE2F3">
              <a:alpha val="707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Speaker-orientation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7129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- The 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speaker makes a contribution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to the utterance by the word </a:t>
            </a:r>
            <a:r>
              <a:rPr lang="zh-TW" i="1">
                <a:latin typeface="Arial"/>
                <a:ea typeface="Arial"/>
                <a:cs typeface="Arial"/>
                <a:sym typeface="Arial"/>
              </a:rPr>
              <a:t>ge2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- Embed the sentence under an attitudinal verb </a:t>
            </a:r>
            <a:r>
              <a:rPr lang="zh-TW"/>
              <a:t>→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secondary meaning still arises as both parts are speaker’s opinion </a:t>
            </a:r>
            <a:r>
              <a:rPr lang="zh-TW"/>
              <a:t>→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contradicted with each other</a:t>
            </a:r>
            <a:br>
              <a:rPr lang="zh-TW" b="1">
                <a:latin typeface="Arial"/>
                <a:ea typeface="Arial"/>
                <a:cs typeface="Arial"/>
                <a:sym typeface="Arial"/>
              </a:rPr>
            </a:br>
            <a:r>
              <a:rPr lang="zh-TW">
                <a:latin typeface="Arial"/>
                <a:ea typeface="Arial"/>
                <a:cs typeface="Arial"/>
                <a:sym typeface="Arial"/>
              </a:rPr>
              <a:t>→ Speaker-orientation is fulfilled</a:t>
            </a:r>
          </a:p>
          <a:p>
            <a:pPr lv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bie2-dak1	gok3-dak1 	sou1-saan1	hai6		leng3	  	ge2.  </a:t>
            </a: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彼得		覺得		蘇珊		係		靚			嘅</a:t>
            </a: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Peter		thinks		Susan		is		beautiful		SFP.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daan6		ngo5	gok3-dak1	sou1-saan1	leng3.</a:t>
            </a: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但			我		覺得		蘇珊		靚</a:t>
            </a: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But			I		think		Susan		beautiful.</a:t>
            </a: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#“ Peter thinks Susan is beautiful. But I think Susan is beautiful.”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374" y="1926200"/>
            <a:ext cx="339324" cy="3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87325" y="2108325"/>
            <a:ext cx="7486800" cy="2263200"/>
          </a:xfrm>
          <a:prstGeom prst="roundRect">
            <a:avLst>
              <a:gd name="adj" fmla="val 16667"/>
            </a:avLst>
          </a:prstGeom>
          <a:solidFill>
            <a:srgbClr val="CFE2F3">
              <a:alpha val="707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52150" y="907375"/>
            <a:ext cx="8520600" cy="376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Homer is negating the proposition: Susan is beautiful (at-issue)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No matter Susan is beautiful or ugly, the 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secondary meaning still arises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Independence is fulfilled</a:t>
            </a:r>
            <a:br>
              <a:rPr lang="zh-TW">
                <a:latin typeface="Arial"/>
                <a:ea typeface="Arial"/>
                <a:cs typeface="Arial"/>
                <a:sym typeface="Arial"/>
              </a:rPr>
            </a:br>
            <a:endParaRPr lang="zh-TW">
              <a:latin typeface="Arial"/>
              <a:ea typeface="Arial"/>
              <a:cs typeface="Arial"/>
              <a:sym typeface="Arial"/>
            </a:endParaRP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Bart:	sou1-saan1	hai6    	leng3		ge2.</a:t>
            </a:r>
          </a:p>
          <a:p>
            <a:pPr marL="914400"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蘇珊		係		靚			嘅</a:t>
            </a:r>
          </a:p>
          <a:p>
            <a:pPr marL="914400"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Susan		 is   		beautiful   	SFP</a:t>
            </a:r>
          </a:p>
          <a:p>
            <a:pPr lvl="0" indent="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        Homer: m4-hai6	        geoi3     je5			hai6		co3	         	</a:t>
            </a:r>
          </a:p>
          <a:p>
            <a:pPr marL="914400" lvl="0" indent="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唔係,    	 	句   		野           	係  		錯! </a:t>
            </a:r>
          </a:p>
          <a:p>
            <a:pPr marL="914400" lvl="0" indent="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No,       		the  		statement   	is  		wrong!</a:t>
            </a:r>
          </a:p>
          <a:p>
            <a:pPr marL="914400"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52150" y="21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Independence of “what is said”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999" y="1679500"/>
            <a:ext cx="339324" cy="3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33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Proposal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816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/>
              <a:t>Hypothesis</a:t>
            </a:r>
            <a:r>
              <a:rPr lang="zh-TW"/>
              <a:t>: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zh-TW"/>
              <a:t>The Cantonese Sentence Final Particle : </a:t>
            </a:r>
            <a:r>
              <a:rPr lang="zh-TW" b="1"/>
              <a:t>ge2</a:t>
            </a:r>
            <a:r>
              <a:rPr lang="zh-TW"/>
              <a:t> </a:t>
            </a:r>
            <a:br>
              <a:rPr lang="zh-TW"/>
            </a:br>
            <a:r>
              <a:rPr lang="zh-TW"/>
              <a:t>carries a secondary meaning: </a:t>
            </a:r>
            <a:br>
              <a:rPr lang="zh-TW"/>
            </a:br>
            <a:r>
              <a:rPr lang="zh-TW" b="1" i="1"/>
              <a:t>“The speaker does not fully agree …”</a:t>
            </a:r>
            <a:r>
              <a:rPr lang="zh-TW" i="1"/>
              <a:t> </a:t>
            </a:r>
            <a:r>
              <a:rPr lang="zh-TW"/>
              <a:t/>
            </a:r>
            <a:br>
              <a:rPr lang="zh-TW"/>
            </a:br>
            <a:r>
              <a:rPr lang="zh-TW"/>
              <a:t> and such secondary meaning is a conventional implicature (CI)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b="1"/>
              <a:t>Prediction: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zh-TW" i="1"/>
              <a:t>ge2 </a:t>
            </a:r>
            <a:r>
              <a:rPr lang="zh-TW"/>
              <a:t>should demonstrate characteristics which are unique to CIs </a:t>
            </a:r>
            <a:br>
              <a:rPr lang="zh-TW"/>
            </a:br>
            <a:r>
              <a:rPr lang="zh-TW"/>
              <a:t>(e.g. invariant under holes, plugs)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Formal Analysis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zh-TW"/>
              <a:t>Lexicality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zh-TW"/>
              <a:t>Commitment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zh-TW"/>
              <a:t>Speaker-orientation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zh-TW"/>
              <a:t>Independence of “what is said”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105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Our focus sentence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620775"/>
            <a:ext cx="91440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Janice Man (JM) :  我		都		係		普		通		人		嘅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				ngo5	dou1	hai6		pou2	tung1	jan4		ge2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At-issue</a:t>
            </a:r>
            <a:r>
              <a:rPr lang="zh-TW"/>
              <a:t>: I am also an ordinary person.</a:t>
            </a:r>
            <a:br>
              <a:rPr lang="zh-TW"/>
            </a:br>
            <a:r>
              <a:rPr lang="zh-TW" b="1"/>
              <a:t>Secondary</a:t>
            </a:r>
            <a:r>
              <a:rPr lang="zh-TW"/>
              <a:t>: The speaker (i.e. I) does not fully agree that I am also an ordinary person.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 title="JM Example">
            <a:hlinkClick r:id="rId3"/>
          </p:cNvPr>
          <p:cNvSpPr/>
          <p:nvPr/>
        </p:nvSpPr>
        <p:spPr>
          <a:xfrm>
            <a:off x="3692550" y="1936874"/>
            <a:ext cx="4572000" cy="32066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Logical Structure</a:t>
            </a:r>
          </a:p>
        </p:txBody>
      </p:sp>
      <p:pic>
        <p:nvPicPr>
          <p:cNvPr id="161" name="Shape 161" descr="Graph of LT4216 (2).jpg"/>
          <p:cNvPicPr preferRelativeResize="0"/>
          <p:nvPr/>
        </p:nvPicPr>
        <p:blipFill rotWithShape="1">
          <a:blip r:embed="rId3">
            <a:alphaModFix/>
          </a:blip>
          <a:srcRect t="9967" b="37323"/>
          <a:stretch/>
        </p:blipFill>
        <p:spPr>
          <a:xfrm>
            <a:off x="311700" y="1254125"/>
            <a:ext cx="8520600" cy="336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zh-TW">
                <a:solidFill>
                  <a:schemeClr val="dk2"/>
                </a:solidFill>
              </a:rPr>
              <a:t>Lexicality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197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zh-TW" i="1"/>
              <a:t>ge2</a:t>
            </a:r>
            <a:r>
              <a:rPr lang="zh-TW"/>
              <a:t> is of type  &lt; t</a:t>
            </a:r>
            <a:r>
              <a:rPr lang="zh-TW" baseline="30000"/>
              <a:t>a</a:t>
            </a:r>
            <a:r>
              <a:rPr lang="zh-TW"/>
              <a:t> , t</a:t>
            </a:r>
            <a:r>
              <a:rPr lang="zh-TW" baseline="30000"/>
              <a:t>c</a:t>
            </a:r>
            <a:r>
              <a:rPr lang="zh-TW"/>
              <a:t> &gt; type which contains the output of type  t</a:t>
            </a:r>
            <a:r>
              <a:rPr lang="zh-TW" baseline="30000"/>
              <a:t>c</a:t>
            </a:r>
            <a:r>
              <a:rPr lang="zh-TW"/>
              <a:t>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zh-TW"/>
              <a:t>CI meaning comes from the word with CI type only</a:t>
            </a:r>
          </a:p>
        </p:txBody>
      </p:sp>
      <p:pic>
        <p:nvPicPr>
          <p:cNvPr id="168" name="Shape 168" descr="Graph of LT4216 (2).jpg"/>
          <p:cNvPicPr preferRelativeResize="0"/>
          <p:nvPr/>
        </p:nvPicPr>
        <p:blipFill rotWithShape="1">
          <a:blip r:embed="rId3">
            <a:alphaModFix/>
          </a:blip>
          <a:srcRect t="9967" b="37323"/>
          <a:stretch/>
        </p:blipFill>
        <p:spPr>
          <a:xfrm>
            <a:off x="952950" y="1906100"/>
            <a:ext cx="7530474" cy="29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682275" y="3463500"/>
            <a:ext cx="3962700" cy="634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6624725" y="3009125"/>
            <a:ext cx="227475" cy="466525"/>
          </a:xfrm>
          <a:custGeom>
            <a:avLst/>
            <a:gdLst/>
            <a:ahLst/>
            <a:cxnLst/>
            <a:rect l="0" t="0" r="0" b="0"/>
            <a:pathLst>
              <a:path w="9099" h="18661" extrusionOk="0">
                <a:moveTo>
                  <a:pt x="0" y="18661"/>
                </a:moveTo>
                <a:cubicBezTo>
                  <a:pt x="3724" y="16532"/>
                  <a:pt x="7825" y="13493"/>
                  <a:pt x="8864" y="9331"/>
                </a:cubicBezTo>
                <a:cubicBezTo>
                  <a:pt x="9805" y="5559"/>
                  <a:pt x="5344" y="1737"/>
                  <a:pt x="1867" y="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71" name="Shape 171"/>
          <p:cNvSpPr txBox="1"/>
          <p:nvPr/>
        </p:nvSpPr>
        <p:spPr>
          <a:xfrm>
            <a:off x="7067950" y="2939125"/>
            <a:ext cx="1714500" cy="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CI application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zh-TW">
                <a:solidFill>
                  <a:schemeClr val="dk2"/>
                </a:solidFill>
              </a:rPr>
              <a:t>Lexicality (cont’d)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zh-TW"/>
              <a:t>If we delete ge2, only at-issue application can be applied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 descr="Graph (2).jpg"/>
          <p:cNvPicPr preferRelativeResize="0"/>
          <p:nvPr/>
        </p:nvPicPr>
        <p:blipFill rotWithShape="1">
          <a:blip r:embed="rId3">
            <a:alphaModFix/>
          </a:blip>
          <a:srcRect t="4325" b="26789"/>
          <a:stretch/>
        </p:blipFill>
        <p:spPr>
          <a:xfrm>
            <a:off x="1822478" y="1456775"/>
            <a:ext cx="7135545" cy="368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1922962" y="2600900"/>
            <a:ext cx="2299125" cy="2087725"/>
          </a:xfrm>
          <a:custGeom>
            <a:avLst/>
            <a:gdLst/>
            <a:ahLst/>
            <a:cxnLst/>
            <a:rect l="0" t="0" r="0" b="0"/>
            <a:pathLst>
              <a:path w="91965" h="83509" extrusionOk="0">
                <a:moveTo>
                  <a:pt x="91965" y="83509"/>
                </a:moveTo>
                <a:cubicBezTo>
                  <a:pt x="72351" y="83509"/>
                  <a:pt x="51899" y="78618"/>
                  <a:pt x="35049" y="68580"/>
                </a:cubicBezTo>
                <a:cubicBezTo>
                  <a:pt x="20268" y="59774"/>
                  <a:pt x="7234" y="45597"/>
                  <a:pt x="1458" y="29391"/>
                </a:cubicBezTo>
                <a:cubicBezTo>
                  <a:pt x="-1881" y="20023"/>
                  <a:pt x="1212" y="8366"/>
                  <a:pt x="6590" y="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80" name="Shape 180"/>
          <p:cNvSpPr txBox="1"/>
          <p:nvPr/>
        </p:nvSpPr>
        <p:spPr>
          <a:xfrm>
            <a:off x="454875" y="3732250"/>
            <a:ext cx="1566000" cy="7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At-issue application</a:t>
            </a:r>
          </a:p>
          <a:p>
            <a:pPr lv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(all the way)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Commitment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23400" y="10177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The CI collection rule ensures that if α is of type (extensionally,           )  then α is interpreted as an entailment of the sentence.</a:t>
            </a:r>
          </a:p>
          <a:p>
            <a:pPr lvl="0">
              <a:spcBef>
                <a:spcPts val="0"/>
              </a:spcBef>
              <a:buNone/>
            </a:pPr>
            <a:r>
              <a:rPr lang="zh-TW" sz="1600"/>
              <a:t>the at-issue proposition be(also(an(ordinary(person)))(I):</a:t>
            </a:r>
            <a:r>
              <a:rPr lang="zh-TW" sz="3000" i="1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sz="3000" i="1" baseline="30000"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624" y="1398250"/>
            <a:ext cx="287575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800" y="1066350"/>
            <a:ext cx="7429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1993225" y="2431300"/>
            <a:ext cx="807000" cy="8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272225" y="4313275"/>
            <a:ext cx="70881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Does-not-fully-agree(the speaker)(be(also(an(ordinary(person))))(I)):</a:t>
            </a:r>
            <a:r>
              <a:rPr lang="zh-TW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zh-TW" sz="2400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zh-TW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13725" y="3156775"/>
            <a:ext cx="5542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λp.does-not-fully-agree(the speaker)(p)</a:t>
            </a:r>
            <a:r>
              <a:rPr lang="zh-TW" sz="1800">
                <a:solidFill>
                  <a:schemeClr val="dk2"/>
                </a:solidFill>
              </a:rPr>
              <a:t>:</a:t>
            </a:r>
            <a:r>
              <a:rPr lang="zh-TW" sz="2400">
                <a:solidFill>
                  <a:schemeClr val="dk2"/>
                </a:solidFill>
              </a:rPr>
              <a:t>&lt;t</a:t>
            </a:r>
            <a:r>
              <a:rPr lang="zh-TW" sz="2400" baseline="30000">
                <a:solidFill>
                  <a:schemeClr val="dk2"/>
                </a:solidFill>
              </a:rPr>
              <a:t>a</a:t>
            </a:r>
            <a:r>
              <a:rPr lang="zh-TW" sz="2400">
                <a:solidFill>
                  <a:schemeClr val="dk2"/>
                </a:solidFill>
              </a:rPr>
              <a:t>,t</a:t>
            </a:r>
            <a:r>
              <a:rPr lang="zh-TW" sz="2400" baseline="30000">
                <a:solidFill>
                  <a:schemeClr val="dk2"/>
                </a:solidFill>
              </a:rPr>
              <a:t>c</a:t>
            </a:r>
            <a:r>
              <a:rPr lang="zh-TW" sz="2400">
                <a:solidFill>
                  <a:schemeClr val="dk2"/>
                </a:solidFill>
              </a:rPr>
              <a:t>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300">
              <a:solidFill>
                <a:schemeClr val="dk2"/>
              </a:solidFill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3121025" y="2570162"/>
            <a:ext cx="1390500" cy="3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Input</a:t>
            </a:r>
          </a:p>
        </p:txBody>
      </p:sp>
      <p:sp>
        <p:nvSpPr>
          <p:cNvPr id="193" name="Shape 193"/>
          <p:cNvSpPr/>
          <p:nvPr/>
        </p:nvSpPr>
        <p:spPr>
          <a:xfrm>
            <a:off x="1993225" y="3657675"/>
            <a:ext cx="807000" cy="8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3140550" y="3830875"/>
            <a:ext cx="17892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Result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Commitment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zh-TW"/>
              <a:t>Note that 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Does-not-fully-agree(the speaker)((be(also(an(ordinary person))))(I)) 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421050" y="3061800"/>
            <a:ext cx="1740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Type:</a:t>
            </a:r>
            <a:r>
              <a:rPr lang="zh-TW" sz="2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zh-TW" sz="2400" b="1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202" name="Shape 202"/>
          <p:cNvSpPr/>
          <p:nvPr/>
        </p:nvSpPr>
        <p:spPr>
          <a:xfrm>
            <a:off x="2712725" y="2421050"/>
            <a:ext cx="593100" cy="5727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252800" y="3976725"/>
            <a:ext cx="81381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Playfair Display"/>
              <a:buChar char="●"/>
            </a:pPr>
            <a:r>
              <a:rPr lang="zh-TW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Therefore, the meaning ge2 is interpreted as </a:t>
            </a:r>
            <a:r>
              <a:rPr lang="zh-TW" sz="1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 entailment</a:t>
            </a:r>
            <a:r>
              <a:rPr lang="zh-TW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the sentence(i.e. commitment), 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Playfair Display"/>
              <a:buChar char="●"/>
            </a:pPr>
            <a:r>
              <a:rPr lang="zh-TW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which will be interpreted against </a:t>
            </a:r>
            <a:r>
              <a:rPr lang="zh-TW" sz="1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speaker’s model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Introduction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嘅(</a:t>
            </a:r>
            <a:r>
              <a:rPr lang="zh-TW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ge2</a:t>
            </a: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is a </a:t>
            </a:r>
            <a:r>
              <a:rPr lang="zh-TW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final particle</a:t>
            </a: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Cantonese</a:t>
            </a:r>
            <a:b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in assertions when the speaker wants to make an </a:t>
            </a:r>
            <a:r>
              <a:rPr lang="zh-TW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</a:t>
            </a: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also adds </a:t>
            </a:r>
            <a:r>
              <a:rPr lang="zh-TW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uncertainty</a:t>
            </a: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zh-TW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puzzlement</a:t>
            </a: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sentence</a:t>
            </a:r>
            <a:b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Commitment &amp; Speaker-orientation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67900" cy="3334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 u="sng"/>
              <a:t>Parsetree interpretation:</a:t>
            </a:r>
            <a:r>
              <a:rPr lang="zh-TW"/>
              <a:t/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/>
              <a:t>&lt;⟦(</a:t>
            </a:r>
            <a:r>
              <a:rPr lang="zh-TW" b="1"/>
              <a:t>be</a:t>
            </a:r>
            <a:r>
              <a:rPr lang="zh-TW"/>
              <a:t>(</a:t>
            </a:r>
            <a:r>
              <a:rPr lang="zh-TW" b="1"/>
              <a:t>also</a:t>
            </a:r>
            <a:r>
              <a:rPr lang="zh-TW"/>
              <a:t>(</a:t>
            </a:r>
            <a:r>
              <a:rPr lang="zh-TW" b="1"/>
              <a:t>an</a:t>
            </a:r>
            <a:r>
              <a:rPr lang="zh-TW"/>
              <a:t>(</a:t>
            </a:r>
            <a:r>
              <a:rPr lang="zh-TW" b="1"/>
              <a:t>ordinary</a:t>
            </a:r>
            <a:r>
              <a:rPr lang="zh-TW"/>
              <a:t>(</a:t>
            </a:r>
            <a:r>
              <a:rPr lang="zh-TW" b="1"/>
              <a:t>person</a:t>
            </a:r>
            <a:r>
              <a:rPr lang="zh-TW"/>
              <a:t>))))(</a:t>
            </a:r>
            <a:r>
              <a:rPr lang="zh-TW" b="1"/>
              <a:t>I</a:t>
            </a:r>
            <a:r>
              <a:rPr lang="zh-TW"/>
              <a:t>))⟧</a:t>
            </a:r>
            <a:r>
              <a:rPr lang="zh-TW" b="1" baseline="30000"/>
              <a:t>M</a:t>
            </a:r>
            <a:r>
              <a:rPr lang="zh-TW" baseline="30000"/>
              <a:t>j,g</a:t>
            </a:r>
            <a:r>
              <a:rPr lang="zh-TW"/>
              <a:t> : </a:t>
            </a:r>
            <a:r>
              <a:rPr lang="zh-TW" i="1"/>
              <a:t>t</a:t>
            </a:r>
            <a:r>
              <a:rPr lang="zh-TW" i="1" baseline="30000"/>
              <a:t>a</a:t>
            </a:r>
            <a:r>
              <a:rPr lang="zh-TW"/>
              <a:t> , </a:t>
            </a:r>
            <a:br>
              <a:rPr lang="zh-TW"/>
            </a:br>
            <a:r>
              <a:rPr lang="zh-TW"/>
              <a:t>  ⟦(</a:t>
            </a:r>
            <a:r>
              <a:rPr lang="zh-TW" b="1"/>
              <a:t>does-not-fully-agree</a:t>
            </a:r>
            <a:r>
              <a:rPr lang="zh-TW"/>
              <a:t>(</a:t>
            </a:r>
            <a:r>
              <a:rPr lang="zh-TW" b="1"/>
              <a:t>the speaker</a:t>
            </a:r>
            <a:r>
              <a:rPr lang="zh-TW"/>
              <a:t>)(</a:t>
            </a:r>
            <a:r>
              <a:rPr lang="zh-TW" b="1"/>
              <a:t>be</a:t>
            </a:r>
            <a:r>
              <a:rPr lang="zh-TW"/>
              <a:t>(</a:t>
            </a:r>
            <a:r>
              <a:rPr lang="zh-TW" b="1"/>
              <a:t>also</a:t>
            </a:r>
            <a:r>
              <a:rPr lang="zh-TW"/>
              <a:t>(</a:t>
            </a:r>
            <a:r>
              <a:rPr lang="zh-TW" b="1"/>
              <a:t>an</a:t>
            </a:r>
            <a:r>
              <a:rPr lang="zh-TW"/>
              <a:t>(</a:t>
            </a:r>
            <a:r>
              <a:rPr lang="zh-TW" b="1"/>
              <a:t>ordinary</a:t>
            </a:r>
            <a:r>
              <a:rPr lang="zh-TW"/>
              <a:t>(</a:t>
            </a:r>
            <a:r>
              <a:rPr lang="zh-TW" b="1"/>
              <a:t>person</a:t>
            </a:r>
            <a:r>
              <a:rPr lang="zh-TW"/>
              <a:t>))))(</a:t>
            </a:r>
            <a:r>
              <a:rPr lang="zh-TW" b="1"/>
              <a:t>I</a:t>
            </a:r>
            <a:r>
              <a:rPr lang="zh-TW"/>
              <a:t>)))⟧</a:t>
            </a:r>
            <a:r>
              <a:rPr lang="zh-TW" b="1" baseline="30000"/>
              <a:t>M</a:t>
            </a:r>
            <a:r>
              <a:rPr lang="zh-TW" baseline="30000"/>
              <a:t>j,g</a:t>
            </a:r>
            <a:r>
              <a:rPr lang="zh-TW"/>
              <a:t> : </a:t>
            </a:r>
            <a:r>
              <a:rPr lang="zh-TW" i="1"/>
              <a:t>t</a:t>
            </a:r>
            <a:r>
              <a:rPr lang="zh-TW" i="1" baseline="30000"/>
              <a:t>c</a:t>
            </a:r>
            <a:r>
              <a:rPr lang="zh-TW"/>
              <a:t>&gt;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zh-TW" b="1" baseline="30000"/>
              <a:t>M</a:t>
            </a:r>
            <a:r>
              <a:rPr lang="zh-TW" baseline="30000"/>
              <a:t>j </a:t>
            </a:r>
            <a:r>
              <a:rPr lang="zh-TW"/>
              <a:t>: Interpreted in </a:t>
            </a:r>
            <a:r>
              <a:rPr lang="zh-TW" b="1">
                <a:solidFill>
                  <a:srgbClr val="990000"/>
                </a:solidFill>
              </a:rPr>
              <a:t>the speaker’s model</a:t>
            </a:r>
            <a:r>
              <a:rPr lang="zh-TW"/>
              <a:t> (i.e. in Janice Man’s model in this case)</a:t>
            </a:r>
            <a:br>
              <a:rPr lang="zh-TW"/>
            </a:br>
            <a:r>
              <a:rPr lang="zh-TW"/>
              <a:t> ∴ </a:t>
            </a:r>
            <a:r>
              <a:rPr lang="zh-TW" b="1">
                <a:solidFill>
                  <a:srgbClr val="990000"/>
                </a:solidFill>
              </a:rPr>
              <a:t>speaker-oriented </a:t>
            </a:r>
            <a:r>
              <a:rPr lang="zh-TW"/>
              <a:t>&amp; </a:t>
            </a:r>
            <a:r>
              <a:rPr lang="zh-TW" b="1">
                <a:solidFill>
                  <a:srgbClr val="274E13"/>
                </a:solidFill>
              </a:rPr>
              <a:t>speaker’s commitment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7795425" y="2158525"/>
            <a:ext cx="333000" cy="39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4124125" y="1825500"/>
            <a:ext cx="333000" cy="39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Speaker-orientation</a:t>
            </a:r>
          </a:p>
        </p:txBody>
      </p:sp>
      <p:sp>
        <p:nvSpPr>
          <p:cNvPr id="217" name="Shape 217"/>
          <p:cNvSpPr/>
          <p:nvPr/>
        </p:nvSpPr>
        <p:spPr>
          <a:xfrm>
            <a:off x="259025" y="1083250"/>
            <a:ext cx="8362800" cy="1212300"/>
          </a:xfrm>
          <a:prstGeom prst="roundRect">
            <a:avLst>
              <a:gd name="adj" fmla="val 16405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259025" y="1134955"/>
            <a:ext cx="8745300" cy="376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Potts (2003):</a:t>
            </a:r>
            <a:br>
              <a:rPr lang="zh-TW"/>
            </a:br>
            <a:r>
              <a:rPr lang="zh-TW"/>
              <a:t>- CIs cannot combine with higher intensional operators</a:t>
            </a:r>
            <a:br>
              <a:rPr lang="zh-TW"/>
            </a:br>
            <a:r>
              <a:rPr lang="zh-TW"/>
              <a:t>- CIs are interpreted as if they were </a:t>
            </a:r>
            <a:r>
              <a:rPr lang="zh-TW" b="1"/>
              <a:t>root-level assertions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/>
            </a:r>
            <a:br>
              <a:rPr lang="zh-TW"/>
            </a:br>
            <a:r>
              <a:rPr lang="zh-TW"/>
              <a:t>∴ interpreted relative to </a:t>
            </a:r>
            <a:r>
              <a:rPr lang="zh-TW" b="1"/>
              <a:t>the speaker ONLY</a:t>
            </a:r>
            <a:br>
              <a:rPr lang="zh-TW" b="1"/>
            </a:br>
            <a:r>
              <a:rPr lang="zh-TW"/>
              <a:t>→ </a:t>
            </a:r>
            <a:r>
              <a:rPr lang="zh-TW" b="1"/>
              <a:t>cannot be embedded under attitudinal verbs</a:t>
            </a:r>
            <a:r>
              <a:rPr lang="zh-TW"/>
              <a:t> (e.g. </a:t>
            </a:r>
            <a:r>
              <a:rPr lang="zh-TW" i="1"/>
              <a:t>believe</a:t>
            </a:r>
            <a:r>
              <a:rPr lang="zh-TW"/>
              <a:t>)</a:t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/>
              <a:t>E.g. *bie2-dak1  soeng1-seon3  ngo5   dou1   hai6   pou2-tung1   jan4        ge2.</a:t>
            </a:r>
            <a:br>
              <a:rPr lang="zh-TW"/>
            </a:br>
            <a:r>
              <a:rPr lang="zh-TW"/>
              <a:t>	 *彼得           相信                 我         都       係      普通		 人            嘅.</a:t>
            </a:r>
            <a:br>
              <a:rPr lang="zh-TW"/>
            </a:br>
            <a:r>
              <a:rPr lang="zh-TW"/>
              <a:t>	  Peter	     believe	        I          also    am     ordinary      person    SFP</a:t>
            </a:r>
            <a:br>
              <a:rPr lang="zh-TW"/>
            </a:br>
            <a:r>
              <a:rPr lang="zh-TW"/>
              <a:t>	 *Peter believes I am also (an) ordinary person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85900" y="158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Speaker-orientation (cont’d)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11750" y="824625"/>
            <a:ext cx="2697600" cy="42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0000"/>
                </a:solidFill>
              </a:rPr>
              <a:t>*Not permitted:</a:t>
            </a:r>
            <a:br>
              <a:rPr lang="zh-TW" b="1">
                <a:solidFill>
                  <a:srgbClr val="FF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‘believe’ taking the at-issue meaning as argument</a:t>
            </a:r>
            <a:br>
              <a:rPr lang="zh-TW">
                <a:solidFill>
                  <a:srgbClr val="000000"/>
                </a:solidFill>
              </a:rPr>
            </a:br>
            <a:r>
              <a:rPr lang="zh-TW" b="1">
                <a:solidFill>
                  <a:srgbClr val="000000"/>
                </a:solidFill>
              </a:rPr>
              <a:t>BUT</a:t>
            </a:r>
            <a:r>
              <a:rPr lang="zh-TW">
                <a:solidFill>
                  <a:srgbClr val="000000"/>
                </a:solidFill>
              </a:rPr>
              <a:t> the </a:t>
            </a:r>
            <a:r>
              <a:rPr lang="zh-TW" b="1">
                <a:solidFill>
                  <a:srgbClr val="000000"/>
                </a:solidFill>
              </a:rPr>
              <a:t>CI meaning</a:t>
            </a:r>
            <a:r>
              <a:rPr lang="zh-TW">
                <a:solidFill>
                  <a:srgbClr val="000000"/>
                </a:solidFill>
              </a:rPr>
              <a:t> is still interpreted in the </a:t>
            </a:r>
            <a:r>
              <a:rPr lang="zh-TW" b="1">
                <a:solidFill>
                  <a:srgbClr val="000000"/>
                </a:solidFill>
              </a:rPr>
              <a:t>speaker’s model</a:t>
            </a:r>
            <a:br>
              <a:rPr lang="zh-TW" b="1">
                <a:solidFill>
                  <a:srgbClr val="000000"/>
                </a:solidFill>
              </a:rPr>
            </a:br>
            <a:r>
              <a:rPr lang="zh-TW" b="1">
                <a:solidFill>
                  <a:srgbClr val="000000"/>
                </a:solidFill>
              </a:rPr>
              <a:t/>
            </a:r>
            <a:br>
              <a:rPr lang="zh-TW" b="1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→ CI cannot be taken as argument in </a:t>
            </a:r>
            <a:r>
              <a:rPr lang="zh-TW" b="1" i="1">
                <a:solidFill>
                  <a:srgbClr val="000000"/>
                </a:solidFill>
              </a:rPr>
              <a:t>L</a:t>
            </a:r>
            <a:r>
              <a:rPr lang="zh-TW" sz="1200" b="1" i="1">
                <a:solidFill>
                  <a:srgbClr val="000000"/>
                </a:solidFill>
              </a:rPr>
              <a:t>CI</a:t>
            </a:r>
            <a:r>
              <a:rPr lang="zh-TW">
                <a:solidFill>
                  <a:srgbClr val="000000"/>
                </a:solidFill>
              </a:rPr>
              <a:t/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990000"/>
                </a:solidFill>
              </a:rPr>
              <a:t>→ </a:t>
            </a:r>
            <a:r>
              <a:rPr lang="zh-TW" b="1">
                <a:solidFill>
                  <a:srgbClr val="990000"/>
                </a:solidFill>
              </a:rPr>
              <a:t>invariably speaker oriented</a:t>
            </a:r>
          </a:p>
        </p:txBody>
      </p:sp>
      <p:sp>
        <p:nvSpPr>
          <p:cNvPr id="225" name="Shape 225"/>
          <p:cNvSpPr/>
          <p:nvPr/>
        </p:nvSpPr>
        <p:spPr>
          <a:xfrm>
            <a:off x="2809350" y="731575"/>
            <a:ext cx="5283300" cy="2105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" name="Shape 226" descr="Graph of LT4216.png"/>
          <p:cNvPicPr preferRelativeResize="0"/>
          <p:nvPr/>
        </p:nvPicPr>
        <p:blipFill rotWithShape="1">
          <a:blip r:embed="rId3">
            <a:alphaModFix/>
          </a:blip>
          <a:srcRect t="7140"/>
          <a:stretch/>
        </p:blipFill>
        <p:spPr>
          <a:xfrm>
            <a:off x="2809350" y="731575"/>
            <a:ext cx="6275624" cy="44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95025" y="2519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Independence of ‘what is said’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25578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Potts(2003)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CI application yields 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a pair of expressions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(at-issue&amp;CI)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Each computation is 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interpreted independently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by parsetree interpretation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873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 descr="Graph of LT42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774" y="1324699"/>
            <a:ext cx="6080700" cy="45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Conclusion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Our hypothesis predicted that </a:t>
            </a:r>
            <a:r>
              <a:rPr lang="zh-TW" b="1" i="1"/>
              <a:t>ge2</a:t>
            </a:r>
            <a:r>
              <a:rPr lang="zh-TW"/>
              <a:t> is a </a:t>
            </a:r>
            <a:r>
              <a:rPr lang="zh-TW" b="1"/>
              <a:t>Conventional Implicature</a:t>
            </a:r>
            <a:r>
              <a:rPr lang="zh-TW"/>
              <a:t> in Cantonese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It fulfils the 4 criteria defined by Potts, as shown in the formal analysis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zh-TW"/>
              <a:t>Lexicality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zh-TW"/>
              <a:t>Commitment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zh-TW"/>
              <a:t>Spearker-Orientation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zh-TW"/>
              <a:t>Independence of ‘what is said’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274E13"/>
                </a:solidFill>
              </a:rPr>
              <a:t>∴</a:t>
            </a:r>
            <a:r>
              <a:rPr lang="zh-TW"/>
              <a:t> </a:t>
            </a:r>
            <a:r>
              <a:rPr lang="zh-TW" sz="2000" b="1"/>
              <a:t>Our hypothesis makes the correct predicton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574" y="3764025"/>
            <a:ext cx="339324" cy="33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l="19267" r="20086"/>
          <a:stretch/>
        </p:blipFill>
        <p:spPr>
          <a:xfrm>
            <a:off x="6463300" y="3302375"/>
            <a:ext cx="1529475" cy="15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References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2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Potts, Christopher. 2003. The Logic of Conventional Implicatures: UC Santa Cruz dissertation.</a:t>
            </a:r>
            <a:r>
              <a:rPr lang="zh-TW"/>
              <a:t/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 sz="1200" i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大鳴大放 葉劉淑儀：游蕙禎、梁頌恆宣誓風波 2016 10 22</a:t>
            </a:r>
            <a:r>
              <a:rPr lang="zh-TW" sz="12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[Video file]. (n.d.). Retrieved November 5, 2016, from https://www.youtube.com/watch?v=hBHZN6Jsa0k</a:t>
            </a:r>
          </a:p>
          <a:p>
            <a:pPr lvl="0">
              <a:spcBef>
                <a:spcPts val="0"/>
              </a:spcBef>
              <a:buNone/>
            </a:pPr>
            <a:r>
              <a:rPr lang="zh-TW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毛記電視 (Producer). (n.d.). </a:t>
            </a:r>
            <a:r>
              <a:rPr lang="zh-TW" sz="1200" i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《100毛 毛記電視 廣告片》Reenex 秀文安仔法式旋轉型廣告雜誌</a:t>
            </a:r>
            <a:r>
              <a:rPr lang="zh-TW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[Video file]. Retrieved November 5, 2016, from https://www.youtube.com/watch?v=hhZuf2kd2gI</a:t>
            </a:r>
          </a:p>
          <a:p>
            <a:pPr lvl="0">
              <a:spcBef>
                <a:spcPts val="0"/>
              </a:spcBef>
              <a:buNone/>
            </a:pPr>
            <a:r>
              <a:rPr lang="zh-TW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Apple Daily (Producer). (n.d.). </a:t>
            </a:r>
            <a:r>
              <a:rPr lang="zh-TW" sz="1050" i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專家Dickson諗過做和尚　慘盈自認宅女</a:t>
            </a:r>
            <a:r>
              <a:rPr lang="zh-TW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[Video file]. Retrieved November 5, 2016, from https://www.youtube.com/watch?v=rkmSuiu8fzM</a:t>
            </a:r>
            <a:br>
              <a:rPr lang="zh-TW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endParaRPr lang="zh-TW"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Apple Daily (Director). (n.d.). </a:t>
            </a:r>
            <a:r>
              <a:rPr lang="zh-TW" sz="1050" i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JM承諾改晒英文壞習慣</a:t>
            </a:r>
            <a:r>
              <a:rPr lang="zh-TW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[Video file]. Retrieved November 5, 2016, from https://www.youtube.com/watch?v=eoAVRQWnNNw&amp;feature=youtu.be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3428225" y="2029400"/>
            <a:ext cx="2076000" cy="7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/>
              <a:t>Q &amp; A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299" y="1811899"/>
            <a:ext cx="1218899" cy="121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Warming Up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l="35560" r="37055"/>
          <a:stretch/>
        </p:blipFill>
        <p:spPr>
          <a:xfrm>
            <a:off x="3404325" y="1250"/>
            <a:ext cx="2503925" cy="514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84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Warming Up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6200" y="1017725"/>
            <a:ext cx="4965900" cy="378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A:港男   B: 港女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今晚食日本菜好唔好?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Ok嘅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食完去睇鬼片?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得嘅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同埋我未出糧, 你要比住先, 你唔介意啦?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我唔介意嘅                   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28000" y="1017725"/>
            <a:ext cx="5185800" cy="402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A: HK boy   B: HK girl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Wanna go for Japanese cuisine tonight?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Ok (ge2)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After that, shall we watch a horror movie?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Fine (ge2)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I haven’t received my salary and you have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to pay first. You don’t mind, right?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I don’t mind (ge2)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84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Warming Up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" y="1017725"/>
            <a:ext cx="4965900" cy="378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A:港男   B: 港女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今晚食日本菜好唔好?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Ok</a:t>
            </a: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嘅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食完去睇鬼片?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得</a:t>
            </a: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嘅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同埋我未出糧, 你要比住先, 你唔介意啦?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我唔介意</a:t>
            </a: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嘅</a:t>
            </a:r>
            <a:r>
              <a:rPr lang="zh-TW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451800" y="1017725"/>
            <a:ext cx="5185800" cy="402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A: HK boy   B: HK girl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A: Wanna go for Japanese cuisine tonight?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B: Ok </a:t>
            </a: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(ge2)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A: After that, shall we watch a horror movie?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B: Fine </a:t>
            </a: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(ge2)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A: I haven’t got my salary and you have to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    pay first. You don’t mind, right?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B: I don’t mind </a:t>
            </a: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(ge2)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Examples</a:t>
            </a:r>
          </a:p>
        </p:txBody>
      </p:sp>
      <p:sp>
        <p:nvSpPr>
          <p:cNvPr id="96" name="Shape 96" title="嘅">
            <a:hlinkClick r:id="rId3"/>
          </p:cNvPr>
          <p:cNvSpPr/>
          <p:nvPr/>
        </p:nvSpPr>
        <p:spPr>
          <a:xfrm>
            <a:off x="1968050" y="287325"/>
            <a:ext cx="6268825" cy="47016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07325" y="1868300"/>
            <a:ext cx="4983600" cy="1131600"/>
          </a:xfrm>
          <a:prstGeom prst="roundRect">
            <a:avLst>
              <a:gd name="adj" fmla="val 16667"/>
            </a:avLst>
          </a:prstGeom>
          <a:solidFill>
            <a:srgbClr val="CFE2F3">
              <a:alpha val="67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We will use the following sentence as an example</a:t>
            </a:r>
            <a:br>
              <a:rPr lang="zh-TW">
                <a:latin typeface="Arial"/>
                <a:ea typeface="Arial"/>
                <a:cs typeface="Arial"/>
                <a:sym typeface="Arial"/>
              </a:rPr>
            </a:br>
            <a:r>
              <a:rPr lang="zh-TW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>
                <a:latin typeface="Arial"/>
                <a:ea typeface="Arial"/>
                <a:cs typeface="Arial"/>
                <a:sym typeface="Arial"/>
              </a:rPr>
            </a:br>
            <a:r>
              <a:rPr lang="zh-TW">
                <a:latin typeface="Arial"/>
                <a:ea typeface="Arial"/>
                <a:cs typeface="Arial"/>
                <a:sym typeface="Arial"/>
              </a:rPr>
              <a:t>	sou1-saan1	hai6    	leng3		ge2.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蘇珊		係		靚			嘅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Susan		 is   		beautiful   	SFP.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 b="1">
                <a:latin typeface="Arial"/>
                <a:ea typeface="Arial"/>
                <a:cs typeface="Arial"/>
                <a:sym typeface="Arial"/>
              </a:rPr>
              <a:t>At-issue meaning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: Susan is beautiful.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 b="1">
                <a:latin typeface="Arial"/>
                <a:ea typeface="Arial"/>
                <a:cs typeface="Arial"/>
                <a:sym typeface="Arial"/>
              </a:rPr>
              <a:t>Secondary meaning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: The speaker does not fully agree with the at-issue meaning (i.e. Susan is beautiful, in this case).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Summary of empirical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90200" y="2999850"/>
            <a:ext cx="4297800" cy="1569000"/>
          </a:xfrm>
          <a:prstGeom prst="roundRect">
            <a:avLst>
              <a:gd name="adj" fmla="val 16667"/>
            </a:avLst>
          </a:prstGeom>
          <a:solidFill>
            <a:srgbClr val="CFE2F3">
              <a:alpha val="67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Lexicality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The secondary meaning was 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induced by </a:t>
            </a:r>
            <a:r>
              <a:rPr lang="zh-TW" b="1" i="1">
                <a:latin typeface="Arial"/>
                <a:ea typeface="Arial"/>
                <a:cs typeface="Arial"/>
                <a:sym typeface="Arial"/>
              </a:rPr>
              <a:t>ge2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 only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If deleted, the secondary meaning does not exist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The sentence can still finish without this word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Lexicality is fulfilled</a:t>
            </a:r>
            <a:br>
              <a:rPr lang="zh-TW">
                <a:latin typeface="Arial"/>
                <a:ea typeface="Arial"/>
                <a:cs typeface="Arial"/>
                <a:sym typeface="Arial"/>
              </a:rPr>
            </a:br>
            <a:r>
              <a:rPr lang="zh-TW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>
                <a:latin typeface="Arial"/>
                <a:ea typeface="Arial"/>
                <a:cs typeface="Arial"/>
                <a:sym typeface="Arial"/>
              </a:rPr>
            </a:br>
            <a:endParaRPr lang="zh-TW">
              <a:latin typeface="Arial"/>
              <a:ea typeface="Arial"/>
              <a:cs typeface="Arial"/>
              <a:sym typeface="Arial"/>
            </a:endParaRP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sou1-saan1		hai6    	leng3.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蘇珊			係		靚	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Susan		 	is   		beautiful.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Meaning : “Susan is beautiful.”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624" y="2259225"/>
            <a:ext cx="339324" cy="3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533050" y="2047000"/>
            <a:ext cx="6869400" cy="2736000"/>
          </a:xfrm>
          <a:prstGeom prst="roundRect">
            <a:avLst>
              <a:gd name="adj" fmla="val 16667"/>
            </a:avLst>
          </a:prstGeom>
          <a:solidFill>
            <a:srgbClr val="CFE2F3">
              <a:alpha val="707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64100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The secondary meaning shown </a:t>
            </a:r>
            <a:r>
              <a:rPr lang="zh-TW" b="1">
                <a:latin typeface="Arial"/>
                <a:ea typeface="Arial"/>
                <a:cs typeface="Arial"/>
                <a:sym typeface="Arial"/>
              </a:rPr>
              <a:t>cannot be cancelled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Commitment is fulfilled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*sou1-saan1	 hai6    	leng3	      ge2. </a:t>
            </a: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  蘇珊		 係		靚             	嘅   </a:t>
            </a: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  Susan		  is   	beautiful   	SFP. </a:t>
            </a: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ngo5    zan1-hai6    gok3-dak1   keoi5   hai6    leng3</a:t>
            </a: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我        真係             覺得            佢         係       靚.</a:t>
            </a: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I           truly             think            she       is       beautiful.</a:t>
            </a:r>
          </a:p>
          <a:p>
            <a:pPr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*“ Susan is beautiful. I truly think she is beautiful.”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Commitment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999" y="1519175"/>
            <a:ext cx="339324" cy="3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On-screen Show (16:9)</PresentationFormat>
  <Paragraphs>165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Microsoft JhengHei</vt:lpstr>
      <vt:lpstr>Open Sans</vt:lpstr>
      <vt:lpstr>Playfair Display</vt:lpstr>
      <vt:lpstr>Calibri</vt:lpstr>
      <vt:lpstr>Oswald</vt:lpstr>
      <vt:lpstr>新細明體</vt:lpstr>
      <vt:lpstr>Montserrat</vt:lpstr>
      <vt:lpstr>pop</vt:lpstr>
      <vt:lpstr>LT4216 Advanced Topics in Linguistics - CI Analysis of 嘅 "ge2"</vt:lpstr>
      <vt:lpstr>Introduction</vt:lpstr>
      <vt:lpstr>Warming Up</vt:lpstr>
      <vt:lpstr>Warming Up</vt:lpstr>
      <vt:lpstr>Warming Up</vt:lpstr>
      <vt:lpstr>Examples</vt:lpstr>
      <vt:lpstr>Summary of empirical data</vt:lpstr>
      <vt:lpstr>Lexicality</vt:lpstr>
      <vt:lpstr>Commitment</vt:lpstr>
      <vt:lpstr>Speaker-orientation</vt:lpstr>
      <vt:lpstr>Independence of “what is said”</vt:lpstr>
      <vt:lpstr>Proposal</vt:lpstr>
      <vt:lpstr>Formal Analysis</vt:lpstr>
      <vt:lpstr>Our focus sentence</vt:lpstr>
      <vt:lpstr>Logical Structure</vt:lpstr>
      <vt:lpstr>Lexicality</vt:lpstr>
      <vt:lpstr>Lexicality (cont’d) </vt:lpstr>
      <vt:lpstr>Commitment</vt:lpstr>
      <vt:lpstr>Commitment</vt:lpstr>
      <vt:lpstr>Commitment &amp; Speaker-orientation</vt:lpstr>
      <vt:lpstr>Speaker-orientation</vt:lpstr>
      <vt:lpstr>Speaker-orientation (cont’d)</vt:lpstr>
      <vt:lpstr>Independence of ‘what is said’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LT4216 Advanced Topics in Linguistics - CI Analysis of 嘅 "ge2"</dc:title>
  <cp:lastModifiedBy>Mrs. LEE CHAN P Y Rita</cp:lastModifiedBy>
  <cp:revision>1</cp:revision>
  <dcterms:modified xsi:type="dcterms:W3CDTF">2017-02-15T09:54:51Z</dcterms:modified>
</cp:coreProperties>
</file>