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1"/>
  </p:sldMasterIdLst>
  <p:notesMasterIdLst>
    <p:notesMasterId r:id="rId38"/>
  </p:notesMasterIdLst>
  <p:handoutMasterIdLst>
    <p:handoutMasterId r:id="rId39"/>
  </p:handoutMasterIdLst>
  <p:sldIdLst>
    <p:sldId id="340" r:id="rId2"/>
    <p:sldId id="738" r:id="rId3"/>
    <p:sldId id="731" r:id="rId4"/>
    <p:sldId id="740" r:id="rId5"/>
    <p:sldId id="741" r:id="rId6"/>
    <p:sldId id="742" r:id="rId7"/>
    <p:sldId id="743" r:id="rId8"/>
    <p:sldId id="733" r:id="rId9"/>
    <p:sldId id="745" r:id="rId10"/>
    <p:sldId id="350" r:id="rId11"/>
    <p:sldId id="728" r:id="rId12"/>
    <p:sldId id="729" r:id="rId13"/>
    <p:sldId id="730" r:id="rId14"/>
    <p:sldId id="736" r:id="rId15"/>
    <p:sldId id="746" r:id="rId16"/>
    <p:sldId id="345" r:id="rId17"/>
    <p:sldId id="348" r:id="rId18"/>
    <p:sldId id="747" r:id="rId19"/>
    <p:sldId id="748" r:id="rId20"/>
    <p:sldId id="751" r:id="rId21"/>
    <p:sldId id="749" r:id="rId22"/>
    <p:sldId id="750" r:id="rId23"/>
    <p:sldId id="752" r:id="rId24"/>
    <p:sldId id="762" r:id="rId25"/>
    <p:sldId id="753" r:id="rId26"/>
    <p:sldId id="754" r:id="rId27"/>
    <p:sldId id="756" r:id="rId28"/>
    <p:sldId id="759" r:id="rId29"/>
    <p:sldId id="761" r:id="rId30"/>
    <p:sldId id="758" r:id="rId31"/>
    <p:sldId id="760" r:id="rId32"/>
    <p:sldId id="757" r:id="rId33"/>
    <p:sldId id="755" r:id="rId34"/>
    <p:sldId id="737" r:id="rId35"/>
    <p:sldId id="346" r:id="rId36"/>
    <p:sldId id="324" r:id="rId37"/>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84145" autoAdjust="0"/>
  </p:normalViewPr>
  <p:slideViewPr>
    <p:cSldViewPr>
      <p:cViewPr varScale="1">
        <p:scale>
          <a:sx n="90" d="100"/>
          <a:sy n="90" d="100"/>
        </p:scale>
        <p:origin x="208" y="920"/>
      </p:cViewPr>
      <p:guideLst>
        <p:guide orient="horz" pos="2160"/>
        <p:guide pos="3840"/>
      </p:guideLst>
    </p:cSldViewPr>
  </p:slideViewPr>
  <p:notesTextViewPr>
    <p:cViewPr>
      <p:scale>
        <a:sx n="100" d="100"/>
        <a:sy n="100" d="100"/>
      </p:scale>
      <p:origin x="0" y="0"/>
    </p:cViewPr>
  </p:notesTextViewPr>
  <p:sorterViewPr>
    <p:cViewPr>
      <p:scale>
        <a:sx n="90" d="100"/>
        <a:sy n="90" d="100"/>
      </p:scale>
      <p:origin x="0" y="9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A61635-59E7-9D4B-9780-EF7519ECA66A}" type="doc">
      <dgm:prSet loTypeId="urn:microsoft.com/office/officeart/2005/8/layout/vProcess5" loCatId="" qsTypeId="urn:microsoft.com/office/officeart/2005/8/quickstyle/simple3" qsCatId="simple" csTypeId="urn:microsoft.com/office/officeart/2005/8/colors/colorful1" csCatId="colorful" phldr="1"/>
      <dgm:spPr/>
      <dgm:t>
        <a:bodyPr/>
        <a:lstStyle/>
        <a:p>
          <a:endParaRPr lang="en-US"/>
        </a:p>
      </dgm:t>
    </dgm:pt>
    <dgm:pt modelId="{AE22D382-7B69-C44B-AC19-06510A339030}">
      <dgm:prSet phldrT="[Text]" custT="1"/>
      <dgm:spPr/>
      <dgm:t>
        <a:bodyPr/>
        <a:lstStyle/>
        <a:p>
          <a:r>
            <a:rPr lang="en-US" sz="2400" dirty="0"/>
            <a:t>Language use as a multidisciplinary inquiry</a:t>
          </a:r>
        </a:p>
      </dgm:t>
    </dgm:pt>
    <dgm:pt modelId="{0C2E667C-4815-9F4F-B557-BEA0867054CD}" type="parTrans" cxnId="{75BD2A53-F8C9-FD45-B67A-25D5027D7941}">
      <dgm:prSet/>
      <dgm:spPr/>
      <dgm:t>
        <a:bodyPr/>
        <a:lstStyle/>
        <a:p>
          <a:endParaRPr lang="en-US" sz="1600"/>
        </a:p>
      </dgm:t>
    </dgm:pt>
    <dgm:pt modelId="{0D3B9B6B-F820-844A-A354-9680888B86F5}" type="sibTrans" cxnId="{75BD2A53-F8C9-FD45-B67A-25D5027D7941}">
      <dgm:prSet custT="1"/>
      <dgm:spPr/>
      <dgm:t>
        <a:bodyPr/>
        <a:lstStyle/>
        <a:p>
          <a:endParaRPr lang="en-US" sz="3200"/>
        </a:p>
      </dgm:t>
    </dgm:pt>
    <dgm:pt modelId="{833A9DB7-792D-6A49-8BC0-2B38E139D54F}">
      <dgm:prSet phldrT="[Text]" custT="1"/>
      <dgm:spPr/>
      <dgm:t>
        <a:bodyPr/>
        <a:lstStyle/>
        <a:p>
          <a:r>
            <a:rPr lang="en-US" sz="2400" dirty="0"/>
            <a:t>From discourse-analytic to experimental approaches to language and health communication</a:t>
          </a:r>
        </a:p>
      </dgm:t>
    </dgm:pt>
    <dgm:pt modelId="{88F25B9C-16D6-E742-8595-A83EFA08E44F}" type="parTrans" cxnId="{5374D15C-9D00-DA4F-85ED-73E1E01F93EC}">
      <dgm:prSet/>
      <dgm:spPr/>
      <dgm:t>
        <a:bodyPr/>
        <a:lstStyle/>
        <a:p>
          <a:endParaRPr lang="en-US" sz="1600"/>
        </a:p>
      </dgm:t>
    </dgm:pt>
    <dgm:pt modelId="{2BF2BEAE-1DCB-CF45-8776-E383AC25EEB7}" type="sibTrans" cxnId="{5374D15C-9D00-DA4F-85ED-73E1E01F93EC}">
      <dgm:prSet custT="1"/>
      <dgm:spPr/>
      <dgm:t>
        <a:bodyPr/>
        <a:lstStyle/>
        <a:p>
          <a:endParaRPr lang="en-US" sz="3200"/>
        </a:p>
      </dgm:t>
    </dgm:pt>
    <dgm:pt modelId="{CE3534F2-275F-244E-BC90-B931F3B48DFF}">
      <dgm:prSet phldrT="[Text]" custT="1"/>
      <dgm:spPr/>
      <dgm:t>
        <a:bodyPr/>
        <a:lstStyle/>
        <a:p>
          <a:r>
            <a:rPr lang="en-US" sz="2400" dirty="0"/>
            <a:t>Strategic agency assignment in public health messaging</a:t>
          </a:r>
        </a:p>
      </dgm:t>
    </dgm:pt>
    <dgm:pt modelId="{3CBDC69F-2C26-5E43-A578-D33B7DC367C4}" type="parTrans" cxnId="{0D13C5F2-EE28-4041-9F69-B9EA52E2D163}">
      <dgm:prSet/>
      <dgm:spPr/>
      <dgm:t>
        <a:bodyPr/>
        <a:lstStyle/>
        <a:p>
          <a:endParaRPr lang="en-US" sz="1600"/>
        </a:p>
      </dgm:t>
    </dgm:pt>
    <dgm:pt modelId="{2C54D5D8-E1B9-4B44-9EEC-2FE8BAB08261}" type="sibTrans" cxnId="{0D13C5F2-EE28-4041-9F69-B9EA52E2D163}">
      <dgm:prSet custT="1"/>
      <dgm:spPr/>
      <dgm:t>
        <a:bodyPr/>
        <a:lstStyle/>
        <a:p>
          <a:endParaRPr lang="en-US" sz="3200"/>
        </a:p>
      </dgm:t>
    </dgm:pt>
    <dgm:pt modelId="{7120CB9B-7230-2040-B10B-857AC329ABCE}">
      <dgm:prSet phldrT="[Text]" custT="1"/>
      <dgm:spPr/>
      <dgm:t>
        <a:bodyPr/>
        <a:lstStyle/>
        <a:p>
          <a:r>
            <a:rPr lang="en-US" sz="2400" dirty="0"/>
            <a:t>Moving the research forward</a:t>
          </a:r>
        </a:p>
      </dgm:t>
    </dgm:pt>
    <dgm:pt modelId="{66EB393E-2529-BA4F-A56B-58C4159B1677}" type="parTrans" cxnId="{A753FF2E-5EEF-624F-8638-9377AC8C7B93}">
      <dgm:prSet/>
      <dgm:spPr/>
      <dgm:t>
        <a:bodyPr/>
        <a:lstStyle/>
        <a:p>
          <a:endParaRPr lang="en-US" sz="1600"/>
        </a:p>
      </dgm:t>
    </dgm:pt>
    <dgm:pt modelId="{FC38744C-7F64-614F-95E4-52B344CE4E6A}" type="sibTrans" cxnId="{A753FF2E-5EEF-624F-8638-9377AC8C7B93}">
      <dgm:prSet/>
      <dgm:spPr/>
      <dgm:t>
        <a:bodyPr/>
        <a:lstStyle/>
        <a:p>
          <a:endParaRPr lang="en-US" sz="1600"/>
        </a:p>
      </dgm:t>
    </dgm:pt>
    <dgm:pt modelId="{C9DDE7C1-5697-F64E-8C9E-D189B364969B}" type="pres">
      <dgm:prSet presAssocID="{BCA61635-59E7-9D4B-9780-EF7519ECA66A}" presName="outerComposite" presStyleCnt="0">
        <dgm:presLayoutVars>
          <dgm:chMax val="5"/>
          <dgm:dir/>
          <dgm:resizeHandles val="exact"/>
        </dgm:presLayoutVars>
      </dgm:prSet>
      <dgm:spPr/>
    </dgm:pt>
    <dgm:pt modelId="{40F48EA1-9451-BB4F-97C1-B87F6233081C}" type="pres">
      <dgm:prSet presAssocID="{BCA61635-59E7-9D4B-9780-EF7519ECA66A}" presName="dummyMaxCanvas" presStyleCnt="0">
        <dgm:presLayoutVars/>
      </dgm:prSet>
      <dgm:spPr/>
    </dgm:pt>
    <dgm:pt modelId="{44E0552E-12ED-AA41-B9CB-88208CA25668}" type="pres">
      <dgm:prSet presAssocID="{BCA61635-59E7-9D4B-9780-EF7519ECA66A}" presName="FourNodes_1" presStyleLbl="node1" presStyleIdx="0" presStyleCnt="4" custScaleY="73158">
        <dgm:presLayoutVars>
          <dgm:bulletEnabled val="1"/>
        </dgm:presLayoutVars>
      </dgm:prSet>
      <dgm:spPr/>
    </dgm:pt>
    <dgm:pt modelId="{1E01523F-1818-4145-B47C-99AF8365AFF2}" type="pres">
      <dgm:prSet presAssocID="{BCA61635-59E7-9D4B-9780-EF7519ECA66A}" presName="FourNodes_2" presStyleLbl="node1" presStyleIdx="1" presStyleCnt="4" custScaleY="73158">
        <dgm:presLayoutVars>
          <dgm:bulletEnabled val="1"/>
        </dgm:presLayoutVars>
      </dgm:prSet>
      <dgm:spPr/>
    </dgm:pt>
    <dgm:pt modelId="{004EB848-2716-E446-A71C-A28FAD57FC63}" type="pres">
      <dgm:prSet presAssocID="{BCA61635-59E7-9D4B-9780-EF7519ECA66A}" presName="FourNodes_3" presStyleLbl="node1" presStyleIdx="2" presStyleCnt="4" custScaleY="73158">
        <dgm:presLayoutVars>
          <dgm:bulletEnabled val="1"/>
        </dgm:presLayoutVars>
      </dgm:prSet>
      <dgm:spPr/>
    </dgm:pt>
    <dgm:pt modelId="{76F12D07-9CBD-0F42-8865-66A358F7F1C8}" type="pres">
      <dgm:prSet presAssocID="{BCA61635-59E7-9D4B-9780-EF7519ECA66A}" presName="FourNodes_4" presStyleLbl="node1" presStyleIdx="3" presStyleCnt="4" custScaleY="73158">
        <dgm:presLayoutVars>
          <dgm:bulletEnabled val="1"/>
        </dgm:presLayoutVars>
      </dgm:prSet>
      <dgm:spPr/>
    </dgm:pt>
    <dgm:pt modelId="{0803A5AB-6527-CD49-8911-8DD2379FB331}" type="pres">
      <dgm:prSet presAssocID="{BCA61635-59E7-9D4B-9780-EF7519ECA66A}" presName="FourConn_1-2" presStyleLbl="fgAccFollowNode1" presStyleIdx="0" presStyleCnt="3">
        <dgm:presLayoutVars>
          <dgm:bulletEnabled val="1"/>
        </dgm:presLayoutVars>
      </dgm:prSet>
      <dgm:spPr/>
    </dgm:pt>
    <dgm:pt modelId="{9E9A3015-F951-6F48-A6C4-4EA40ACA7ACF}" type="pres">
      <dgm:prSet presAssocID="{BCA61635-59E7-9D4B-9780-EF7519ECA66A}" presName="FourConn_2-3" presStyleLbl="fgAccFollowNode1" presStyleIdx="1" presStyleCnt="3">
        <dgm:presLayoutVars>
          <dgm:bulletEnabled val="1"/>
        </dgm:presLayoutVars>
      </dgm:prSet>
      <dgm:spPr/>
    </dgm:pt>
    <dgm:pt modelId="{929FA043-9D32-4740-BE1F-376CA7661003}" type="pres">
      <dgm:prSet presAssocID="{BCA61635-59E7-9D4B-9780-EF7519ECA66A}" presName="FourConn_3-4" presStyleLbl="fgAccFollowNode1" presStyleIdx="2" presStyleCnt="3">
        <dgm:presLayoutVars>
          <dgm:bulletEnabled val="1"/>
        </dgm:presLayoutVars>
      </dgm:prSet>
      <dgm:spPr/>
    </dgm:pt>
    <dgm:pt modelId="{5E204A87-266C-8A4C-A0B0-54BC62E9397B}" type="pres">
      <dgm:prSet presAssocID="{BCA61635-59E7-9D4B-9780-EF7519ECA66A}" presName="FourNodes_1_text" presStyleLbl="node1" presStyleIdx="3" presStyleCnt="4">
        <dgm:presLayoutVars>
          <dgm:bulletEnabled val="1"/>
        </dgm:presLayoutVars>
      </dgm:prSet>
      <dgm:spPr/>
    </dgm:pt>
    <dgm:pt modelId="{063BD3E8-23F2-D640-A798-8C9D5A6342C0}" type="pres">
      <dgm:prSet presAssocID="{BCA61635-59E7-9D4B-9780-EF7519ECA66A}" presName="FourNodes_2_text" presStyleLbl="node1" presStyleIdx="3" presStyleCnt="4">
        <dgm:presLayoutVars>
          <dgm:bulletEnabled val="1"/>
        </dgm:presLayoutVars>
      </dgm:prSet>
      <dgm:spPr/>
    </dgm:pt>
    <dgm:pt modelId="{91514449-F102-514D-9877-FA3F285D9E97}" type="pres">
      <dgm:prSet presAssocID="{BCA61635-59E7-9D4B-9780-EF7519ECA66A}" presName="FourNodes_3_text" presStyleLbl="node1" presStyleIdx="3" presStyleCnt="4">
        <dgm:presLayoutVars>
          <dgm:bulletEnabled val="1"/>
        </dgm:presLayoutVars>
      </dgm:prSet>
      <dgm:spPr/>
    </dgm:pt>
    <dgm:pt modelId="{53AB587A-6381-4143-A2D1-E122E09FED29}" type="pres">
      <dgm:prSet presAssocID="{BCA61635-59E7-9D4B-9780-EF7519ECA66A}" presName="FourNodes_4_text" presStyleLbl="node1" presStyleIdx="3" presStyleCnt="4">
        <dgm:presLayoutVars>
          <dgm:bulletEnabled val="1"/>
        </dgm:presLayoutVars>
      </dgm:prSet>
      <dgm:spPr/>
    </dgm:pt>
  </dgm:ptLst>
  <dgm:cxnLst>
    <dgm:cxn modelId="{454FA300-A5E4-EF44-9DC0-1E6AFAA46CDB}" type="presOf" srcId="{7120CB9B-7230-2040-B10B-857AC329ABCE}" destId="{76F12D07-9CBD-0F42-8865-66A358F7F1C8}" srcOrd="0" destOrd="0" presId="urn:microsoft.com/office/officeart/2005/8/layout/vProcess5"/>
    <dgm:cxn modelId="{9BA43903-837A-B448-BDC5-5562B34EEA60}" type="presOf" srcId="{2C54D5D8-E1B9-4B44-9EEC-2FE8BAB08261}" destId="{929FA043-9D32-4740-BE1F-376CA7661003}" srcOrd="0" destOrd="0" presId="urn:microsoft.com/office/officeart/2005/8/layout/vProcess5"/>
    <dgm:cxn modelId="{20B23F14-843E-464E-99E7-D3D4635CDA98}" type="presOf" srcId="{BCA61635-59E7-9D4B-9780-EF7519ECA66A}" destId="{C9DDE7C1-5697-F64E-8C9E-D189B364969B}" srcOrd="0" destOrd="0" presId="urn:microsoft.com/office/officeart/2005/8/layout/vProcess5"/>
    <dgm:cxn modelId="{A753FF2E-5EEF-624F-8638-9377AC8C7B93}" srcId="{BCA61635-59E7-9D4B-9780-EF7519ECA66A}" destId="{7120CB9B-7230-2040-B10B-857AC329ABCE}" srcOrd="3" destOrd="0" parTransId="{66EB393E-2529-BA4F-A56B-58C4159B1677}" sibTransId="{FC38744C-7F64-614F-95E4-52B344CE4E6A}"/>
    <dgm:cxn modelId="{C9244035-F063-7045-B74E-B7A5AAECC6DB}" type="presOf" srcId="{AE22D382-7B69-C44B-AC19-06510A339030}" destId="{5E204A87-266C-8A4C-A0B0-54BC62E9397B}" srcOrd="1" destOrd="0" presId="urn:microsoft.com/office/officeart/2005/8/layout/vProcess5"/>
    <dgm:cxn modelId="{84C2A944-F45B-C148-B028-3541A0F22422}" type="presOf" srcId="{833A9DB7-792D-6A49-8BC0-2B38E139D54F}" destId="{063BD3E8-23F2-D640-A798-8C9D5A6342C0}" srcOrd="1" destOrd="0" presId="urn:microsoft.com/office/officeart/2005/8/layout/vProcess5"/>
    <dgm:cxn modelId="{7A94B951-53AD-A74C-94B2-03C01B2E74A7}" type="presOf" srcId="{CE3534F2-275F-244E-BC90-B931F3B48DFF}" destId="{004EB848-2716-E446-A71C-A28FAD57FC63}" srcOrd="0" destOrd="0" presId="urn:microsoft.com/office/officeart/2005/8/layout/vProcess5"/>
    <dgm:cxn modelId="{75BD2A53-F8C9-FD45-B67A-25D5027D7941}" srcId="{BCA61635-59E7-9D4B-9780-EF7519ECA66A}" destId="{AE22D382-7B69-C44B-AC19-06510A339030}" srcOrd="0" destOrd="0" parTransId="{0C2E667C-4815-9F4F-B557-BEA0867054CD}" sibTransId="{0D3B9B6B-F820-844A-A354-9680888B86F5}"/>
    <dgm:cxn modelId="{4C5CD35A-2807-294B-8608-195B3205B031}" type="presOf" srcId="{2BF2BEAE-1DCB-CF45-8776-E383AC25EEB7}" destId="{9E9A3015-F951-6F48-A6C4-4EA40ACA7ACF}" srcOrd="0" destOrd="0" presId="urn:microsoft.com/office/officeart/2005/8/layout/vProcess5"/>
    <dgm:cxn modelId="{5374D15C-9D00-DA4F-85ED-73E1E01F93EC}" srcId="{BCA61635-59E7-9D4B-9780-EF7519ECA66A}" destId="{833A9DB7-792D-6A49-8BC0-2B38E139D54F}" srcOrd="1" destOrd="0" parTransId="{88F25B9C-16D6-E742-8595-A83EFA08E44F}" sibTransId="{2BF2BEAE-1DCB-CF45-8776-E383AC25EEB7}"/>
    <dgm:cxn modelId="{C85A6661-BFE3-BC44-B6D2-F698E997877C}" type="presOf" srcId="{833A9DB7-792D-6A49-8BC0-2B38E139D54F}" destId="{1E01523F-1818-4145-B47C-99AF8365AFF2}" srcOrd="0" destOrd="0" presId="urn:microsoft.com/office/officeart/2005/8/layout/vProcess5"/>
    <dgm:cxn modelId="{12FAA063-ACB6-EB47-80A5-B533191D3114}" type="presOf" srcId="{AE22D382-7B69-C44B-AC19-06510A339030}" destId="{44E0552E-12ED-AA41-B9CB-88208CA25668}" srcOrd="0" destOrd="0" presId="urn:microsoft.com/office/officeart/2005/8/layout/vProcess5"/>
    <dgm:cxn modelId="{BE78CF69-1B62-D541-AC9F-9B23045E29A5}" type="presOf" srcId="{0D3B9B6B-F820-844A-A354-9680888B86F5}" destId="{0803A5AB-6527-CD49-8911-8DD2379FB331}" srcOrd="0" destOrd="0" presId="urn:microsoft.com/office/officeart/2005/8/layout/vProcess5"/>
    <dgm:cxn modelId="{1762F984-5007-2844-9F43-B09ACA5B34E1}" type="presOf" srcId="{7120CB9B-7230-2040-B10B-857AC329ABCE}" destId="{53AB587A-6381-4143-A2D1-E122E09FED29}" srcOrd="1" destOrd="0" presId="urn:microsoft.com/office/officeart/2005/8/layout/vProcess5"/>
    <dgm:cxn modelId="{01F065C6-38A5-9641-9EA4-9161E511FAD4}" type="presOf" srcId="{CE3534F2-275F-244E-BC90-B931F3B48DFF}" destId="{91514449-F102-514D-9877-FA3F285D9E97}" srcOrd="1" destOrd="0" presId="urn:microsoft.com/office/officeart/2005/8/layout/vProcess5"/>
    <dgm:cxn modelId="{0D13C5F2-EE28-4041-9F69-B9EA52E2D163}" srcId="{BCA61635-59E7-9D4B-9780-EF7519ECA66A}" destId="{CE3534F2-275F-244E-BC90-B931F3B48DFF}" srcOrd="2" destOrd="0" parTransId="{3CBDC69F-2C26-5E43-A578-D33B7DC367C4}" sibTransId="{2C54D5D8-E1B9-4B44-9EEC-2FE8BAB08261}"/>
    <dgm:cxn modelId="{6426C923-C314-7C4C-B2BB-1D9FA1D5F9E2}" type="presParOf" srcId="{C9DDE7C1-5697-F64E-8C9E-D189B364969B}" destId="{40F48EA1-9451-BB4F-97C1-B87F6233081C}" srcOrd="0" destOrd="0" presId="urn:microsoft.com/office/officeart/2005/8/layout/vProcess5"/>
    <dgm:cxn modelId="{26E5B9A3-C63A-9E4D-97E6-E0BC3FF6DA44}" type="presParOf" srcId="{C9DDE7C1-5697-F64E-8C9E-D189B364969B}" destId="{44E0552E-12ED-AA41-B9CB-88208CA25668}" srcOrd="1" destOrd="0" presId="urn:microsoft.com/office/officeart/2005/8/layout/vProcess5"/>
    <dgm:cxn modelId="{07361DAC-0A51-EC46-9328-9BE062F45B9A}" type="presParOf" srcId="{C9DDE7C1-5697-F64E-8C9E-D189B364969B}" destId="{1E01523F-1818-4145-B47C-99AF8365AFF2}" srcOrd="2" destOrd="0" presId="urn:microsoft.com/office/officeart/2005/8/layout/vProcess5"/>
    <dgm:cxn modelId="{545E3126-39A7-3B4C-9311-20CF68D92425}" type="presParOf" srcId="{C9DDE7C1-5697-F64E-8C9E-D189B364969B}" destId="{004EB848-2716-E446-A71C-A28FAD57FC63}" srcOrd="3" destOrd="0" presId="urn:microsoft.com/office/officeart/2005/8/layout/vProcess5"/>
    <dgm:cxn modelId="{0B6F887D-4C0E-774B-AF4D-1ED4BD5CA853}" type="presParOf" srcId="{C9DDE7C1-5697-F64E-8C9E-D189B364969B}" destId="{76F12D07-9CBD-0F42-8865-66A358F7F1C8}" srcOrd="4" destOrd="0" presId="urn:microsoft.com/office/officeart/2005/8/layout/vProcess5"/>
    <dgm:cxn modelId="{F878438B-1D44-1648-8E86-48FA2DD402D7}" type="presParOf" srcId="{C9DDE7C1-5697-F64E-8C9E-D189B364969B}" destId="{0803A5AB-6527-CD49-8911-8DD2379FB331}" srcOrd="5" destOrd="0" presId="urn:microsoft.com/office/officeart/2005/8/layout/vProcess5"/>
    <dgm:cxn modelId="{A87FA553-DF64-3844-A25F-AC96EE5FE56F}" type="presParOf" srcId="{C9DDE7C1-5697-F64E-8C9E-D189B364969B}" destId="{9E9A3015-F951-6F48-A6C4-4EA40ACA7ACF}" srcOrd="6" destOrd="0" presId="urn:microsoft.com/office/officeart/2005/8/layout/vProcess5"/>
    <dgm:cxn modelId="{A05887A2-C326-C743-9DB4-1F4478DD7C21}" type="presParOf" srcId="{C9DDE7C1-5697-F64E-8C9E-D189B364969B}" destId="{929FA043-9D32-4740-BE1F-376CA7661003}" srcOrd="7" destOrd="0" presId="urn:microsoft.com/office/officeart/2005/8/layout/vProcess5"/>
    <dgm:cxn modelId="{12058119-D79B-0247-B65C-4D031E495069}" type="presParOf" srcId="{C9DDE7C1-5697-F64E-8C9E-D189B364969B}" destId="{5E204A87-266C-8A4C-A0B0-54BC62E9397B}" srcOrd="8" destOrd="0" presId="urn:microsoft.com/office/officeart/2005/8/layout/vProcess5"/>
    <dgm:cxn modelId="{B30F9201-A228-2C4C-A758-D245D470D2E5}" type="presParOf" srcId="{C9DDE7C1-5697-F64E-8C9E-D189B364969B}" destId="{063BD3E8-23F2-D640-A798-8C9D5A6342C0}" srcOrd="9" destOrd="0" presId="urn:microsoft.com/office/officeart/2005/8/layout/vProcess5"/>
    <dgm:cxn modelId="{AB468083-AA3E-C84B-B675-CD20889B1E56}" type="presParOf" srcId="{C9DDE7C1-5697-F64E-8C9E-D189B364969B}" destId="{91514449-F102-514D-9877-FA3F285D9E97}" srcOrd="10" destOrd="0" presId="urn:microsoft.com/office/officeart/2005/8/layout/vProcess5"/>
    <dgm:cxn modelId="{6C14AACB-61AD-774C-A4C2-B369280DBF07}" type="presParOf" srcId="{C9DDE7C1-5697-F64E-8C9E-D189B364969B}" destId="{53AB587A-6381-4143-A2D1-E122E09FED2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C801EF-3774-FB44-8465-B138D71C7A75}" type="doc">
      <dgm:prSet loTypeId="urn:microsoft.com/office/officeart/2005/8/layout/funnel1" loCatId="" qsTypeId="urn:microsoft.com/office/officeart/2005/8/quickstyle/simple1" qsCatId="simple" csTypeId="urn:microsoft.com/office/officeart/2005/8/colors/colorful1" csCatId="colorful" phldr="1"/>
      <dgm:spPr/>
      <dgm:t>
        <a:bodyPr/>
        <a:lstStyle/>
        <a:p>
          <a:endParaRPr lang="en-US"/>
        </a:p>
      </dgm:t>
    </dgm:pt>
    <dgm:pt modelId="{CA8E8031-D3AF-E540-9410-CE32B6BFC37B}">
      <dgm:prSet phldrT="[Text]" custT="1"/>
      <dgm:spPr/>
      <dgm:t>
        <a:bodyPr/>
        <a:lstStyle/>
        <a:p>
          <a:r>
            <a:rPr lang="en-US" sz="2000" dirty="0"/>
            <a:t>Communication Theories</a:t>
          </a:r>
        </a:p>
      </dgm:t>
    </dgm:pt>
    <dgm:pt modelId="{3DCCA59C-5CCD-2747-AA34-F573F52AE986}" type="parTrans" cxnId="{D0EFA0E2-F3EF-124E-A82A-65F598DC742C}">
      <dgm:prSet/>
      <dgm:spPr/>
      <dgm:t>
        <a:bodyPr/>
        <a:lstStyle/>
        <a:p>
          <a:endParaRPr lang="en-US"/>
        </a:p>
      </dgm:t>
    </dgm:pt>
    <dgm:pt modelId="{03B4107C-ABBC-7A48-B56E-4A2C1739687A}" type="sibTrans" cxnId="{D0EFA0E2-F3EF-124E-A82A-65F598DC742C}">
      <dgm:prSet/>
      <dgm:spPr/>
      <dgm:t>
        <a:bodyPr/>
        <a:lstStyle/>
        <a:p>
          <a:endParaRPr lang="en-US"/>
        </a:p>
      </dgm:t>
    </dgm:pt>
    <dgm:pt modelId="{3D8FB9FE-2872-7B4E-912C-9EFD1DB1B5FC}">
      <dgm:prSet phldrT="[Text]"/>
      <dgm:spPr/>
      <dgm:t>
        <a:bodyPr/>
        <a:lstStyle/>
        <a:p>
          <a:r>
            <a:rPr lang="en-US" dirty="0"/>
            <a:t>Linguistic Theories</a:t>
          </a:r>
        </a:p>
      </dgm:t>
    </dgm:pt>
    <dgm:pt modelId="{5BB3EB6A-A7AE-6240-9EDC-0ABE45816E0F}" type="parTrans" cxnId="{9D07AAF4-3925-5647-9E8A-D326B22E94BF}">
      <dgm:prSet/>
      <dgm:spPr/>
      <dgm:t>
        <a:bodyPr/>
        <a:lstStyle/>
        <a:p>
          <a:endParaRPr lang="en-US"/>
        </a:p>
      </dgm:t>
    </dgm:pt>
    <dgm:pt modelId="{F805116C-0D69-B146-9BEB-ED4258709EAB}" type="sibTrans" cxnId="{9D07AAF4-3925-5647-9E8A-D326B22E94BF}">
      <dgm:prSet/>
      <dgm:spPr/>
      <dgm:t>
        <a:bodyPr/>
        <a:lstStyle/>
        <a:p>
          <a:endParaRPr lang="en-US"/>
        </a:p>
      </dgm:t>
    </dgm:pt>
    <dgm:pt modelId="{601CF8DC-3A0B-9B45-879B-C5691259324C}">
      <dgm:prSet phldrT="[Text]"/>
      <dgm:spPr/>
      <dgm:t>
        <a:bodyPr/>
        <a:lstStyle/>
        <a:p>
          <a:r>
            <a:rPr lang="en-US" dirty="0"/>
            <a:t>Experimentation</a:t>
          </a:r>
        </a:p>
      </dgm:t>
    </dgm:pt>
    <dgm:pt modelId="{1012BAE0-F71B-CB44-A6D1-A4B30B502EAF}" type="parTrans" cxnId="{DC853704-5F7A-0E44-8C6D-C5D71CB053B9}">
      <dgm:prSet/>
      <dgm:spPr/>
      <dgm:t>
        <a:bodyPr/>
        <a:lstStyle/>
        <a:p>
          <a:endParaRPr lang="en-US"/>
        </a:p>
      </dgm:t>
    </dgm:pt>
    <dgm:pt modelId="{56B44577-C6E3-A542-954F-44F7627A7AE7}" type="sibTrans" cxnId="{DC853704-5F7A-0E44-8C6D-C5D71CB053B9}">
      <dgm:prSet/>
      <dgm:spPr/>
      <dgm:t>
        <a:bodyPr/>
        <a:lstStyle/>
        <a:p>
          <a:endParaRPr lang="en-US"/>
        </a:p>
      </dgm:t>
    </dgm:pt>
    <dgm:pt modelId="{4A483B0E-B776-5C49-B181-B124B4FDB551}">
      <dgm:prSet phldrT="[Text]" custT="1"/>
      <dgm:spPr/>
      <dgm:t>
        <a:bodyPr/>
        <a:lstStyle/>
        <a:p>
          <a:r>
            <a:rPr lang="en-US" sz="2400" dirty="0"/>
            <a:t>Communicative Effects of Language</a:t>
          </a:r>
        </a:p>
      </dgm:t>
    </dgm:pt>
    <dgm:pt modelId="{A62E0032-5900-E643-9273-010C66418C15}" type="parTrans" cxnId="{A62C3E96-12B4-8A44-B625-CA72CADFC376}">
      <dgm:prSet/>
      <dgm:spPr/>
      <dgm:t>
        <a:bodyPr/>
        <a:lstStyle/>
        <a:p>
          <a:endParaRPr lang="en-US"/>
        </a:p>
      </dgm:t>
    </dgm:pt>
    <dgm:pt modelId="{010217F2-ABA6-4942-B076-F346518286A0}" type="sibTrans" cxnId="{A62C3E96-12B4-8A44-B625-CA72CADFC376}">
      <dgm:prSet/>
      <dgm:spPr/>
      <dgm:t>
        <a:bodyPr/>
        <a:lstStyle/>
        <a:p>
          <a:endParaRPr lang="en-US"/>
        </a:p>
      </dgm:t>
    </dgm:pt>
    <dgm:pt modelId="{F1FE36AB-FAB3-7B4E-B264-A34D915DDD9E}" type="pres">
      <dgm:prSet presAssocID="{42C801EF-3774-FB44-8465-B138D71C7A75}" presName="Name0" presStyleCnt="0">
        <dgm:presLayoutVars>
          <dgm:chMax val="4"/>
          <dgm:resizeHandles val="exact"/>
        </dgm:presLayoutVars>
      </dgm:prSet>
      <dgm:spPr/>
    </dgm:pt>
    <dgm:pt modelId="{8701F3E5-40BA-9043-92EC-E9B18A5EC91B}" type="pres">
      <dgm:prSet presAssocID="{42C801EF-3774-FB44-8465-B138D71C7A75}" presName="ellipse" presStyleLbl="trBgShp" presStyleIdx="0" presStyleCnt="1" custScaleX="137346" custLinFactNeighborX="2899" custLinFactNeighborY="4475"/>
      <dgm:spPr/>
    </dgm:pt>
    <dgm:pt modelId="{004D02E9-3087-E547-8CB8-205F668BB7FF}" type="pres">
      <dgm:prSet presAssocID="{42C801EF-3774-FB44-8465-B138D71C7A75}" presName="arrow1" presStyleLbl="fgShp" presStyleIdx="0" presStyleCnt="1" custLinFactNeighborY="10950"/>
      <dgm:spPr/>
    </dgm:pt>
    <dgm:pt modelId="{2315B727-C163-9C41-9E73-B7A6E05A15D1}" type="pres">
      <dgm:prSet presAssocID="{42C801EF-3774-FB44-8465-B138D71C7A75}" presName="rectangle" presStyleLbl="revTx" presStyleIdx="0" presStyleCnt="1" custScaleX="171650">
        <dgm:presLayoutVars>
          <dgm:bulletEnabled val="1"/>
        </dgm:presLayoutVars>
      </dgm:prSet>
      <dgm:spPr/>
    </dgm:pt>
    <dgm:pt modelId="{86E15596-87F4-D343-8937-27472552BFD8}" type="pres">
      <dgm:prSet presAssocID="{3D8FB9FE-2872-7B4E-912C-9EFD1DB1B5FC}" presName="item1" presStyleLbl="node1" presStyleIdx="0" presStyleCnt="3" custScaleX="219336" custLinFactNeighborX="-16829" custLinFactNeighborY="-2380">
        <dgm:presLayoutVars>
          <dgm:bulletEnabled val="1"/>
        </dgm:presLayoutVars>
      </dgm:prSet>
      <dgm:spPr/>
    </dgm:pt>
    <dgm:pt modelId="{F5DCE993-4393-BE47-A6E2-36657694B680}" type="pres">
      <dgm:prSet presAssocID="{601CF8DC-3A0B-9B45-879B-C5691259324C}" presName="item2" presStyleLbl="node1" presStyleIdx="1" presStyleCnt="3" custScaleX="212911" custLinFactNeighborX="-71335" custLinFactNeighborY="-23042">
        <dgm:presLayoutVars>
          <dgm:bulletEnabled val="1"/>
        </dgm:presLayoutVars>
      </dgm:prSet>
      <dgm:spPr/>
    </dgm:pt>
    <dgm:pt modelId="{F0F98991-62B8-1945-88A6-2EF7A0345A36}" type="pres">
      <dgm:prSet presAssocID="{4A483B0E-B776-5C49-B181-B124B4FDB551}" presName="item3" presStyleLbl="node1" presStyleIdx="2" presStyleCnt="3" custScaleX="263998" custLinFactNeighborX="59526" custLinFactNeighborY="359">
        <dgm:presLayoutVars>
          <dgm:bulletEnabled val="1"/>
        </dgm:presLayoutVars>
      </dgm:prSet>
      <dgm:spPr/>
    </dgm:pt>
    <dgm:pt modelId="{9972231A-6EB1-0749-8428-70022018400C}" type="pres">
      <dgm:prSet presAssocID="{42C801EF-3774-FB44-8465-B138D71C7A75}" presName="funnel" presStyleLbl="trAlignAcc1" presStyleIdx="0" presStyleCnt="1" custScaleX="164023" custLinFactNeighborX="-853" custLinFactNeighborY="-893"/>
      <dgm:spPr/>
    </dgm:pt>
  </dgm:ptLst>
  <dgm:cxnLst>
    <dgm:cxn modelId="{478E2802-F85A-3542-BFCF-15E75607359A}" type="presOf" srcId="{3D8FB9FE-2872-7B4E-912C-9EFD1DB1B5FC}" destId="{F5DCE993-4393-BE47-A6E2-36657694B680}" srcOrd="0" destOrd="0" presId="urn:microsoft.com/office/officeart/2005/8/layout/funnel1"/>
    <dgm:cxn modelId="{DC853704-5F7A-0E44-8C6D-C5D71CB053B9}" srcId="{42C801EF-3774-FB44-8465-B138D71C7A75}" destId="{601CF8DC-3A0B-9B45-879B-C5691259324C}" srcOrd="2" destOrd="0" parTransId="{1012BAE0-F71B-CB44-A6D1-A4B30B502EAF}" sibTransId="{56B44577-C6E3-A542-954F-44F7627A7AE7}"/>
    <dgm:cxn modelId="{375CF23B-092C-1049-9F86-BECF38EBA54D}" type="presOf" srcId="{CA8E8031-D3AF-E540-9410-CE32B6BFC37B}" destId="{F0F98991-62B8-1945-88A6-2EF7A0345A36}" srcOrd="0" destOrd="0" presId="urn:microsoft.com/office/officeart/2005/8/layout/funnel1"/>
    <dgm:cxn modelId="{D101EE40-2519-C548-9CD8-96662F7A692E}" type="presOf" srcId="{4A483B0E-B776-5C49-B181-B124B4FDB551}" destId="{2315B727-C163-9C41-9E73-B7A6E05A15D1}" srcOrd="0" destOrd="0" presId="urn:microsoft.com/office/officeart/2005/8/layout/funnel1"/>
    <dgm:cxn modelId="{7699F183-07A7-0C43-84D0-C1EC484BC895}" type="presOf" srcId="{42C801EF-3774-FB44-8465-B138D71C7A75}" destId="{F1FE36AB-FAB3-7B4E-B264-A34D915DDD9E}" srcOrd="0" destOrd="0" presId="urn:microsoft.com/office/officeart/2005/8/layout/funnel1"/>
    <dgm:cxn modelId="{A62C3E96-12B4-8A44-B625-CA72CADFC376}" srcId="{42C801EF-3774-FB44-8465-B138D71C7A75}" destId="{4A483B0E-B776-5C49-B181-B124B4FDB551}" srcOrd="3" destOrd="0" parTransId="{A62E0032-5900-E643-9273-010C66418C15}" sibTransId="{010217F2-ABA6-4942-B076-F346518286A0}"/>
    <dgm:cxn modelId="{8B870D9A-2A5C-4841-BE52-4C162CCD385A}" type="presOf" srcId="{601CF8DC-3A0B-9B45-879B-C5691259324C}" destId="{86E15596-87F4-D343-8937-27472552BFD8}" srcOrd="0" destOrd="0" presId="urn:microsoft.com/office/officeart/2005/8/layout/funnel1"/>
    <dgm:cxn modelId="{D0EFA0E2-F3EF-124E-A82A-65F598DC742C}" srcId="{42C801EF-3774-FB44-8465-B138D71C7A75}" destId="{CA8E8031-D3AF-E540-9410-CE32B6BFC37B}" srcOrd="0" destOrd="0" parTransId="{3DCCA59C-5CCD-2747-AA34-F573F52AE986}" sibTransId="{03B4107C-ABBC-7A48-B56E-4A2C1739687A}"/>
    <dgm:cxn modelId="{9D07AAF4-3925-5647-9E8A-D326B22E94BF}" srcId="{42C801EF-3774-FB44-8465-B138D71C7A75}" destId="{3D8FB9FE-2872-7B4E-912C-9EFD1DB1B5FC}" srcOrd="1" destOrd="0" parTransId="{5BB3EB6A-A7AE-6240-9EDC-0ABE45816E0F}" sibTransId="{F805116C-0D69-B146-9BEB-ED4258709EAB}"/>
    <dgm:cxn modelId="{57B2D799-CEC0-5A42-9328-22E3F9DCB654}" type="presParOf" srcId="{F1FE36AB-FAB3-7B4E-B264-A34D915DDD9E}" destId="{8701F3E5-40BA-9043-92EC-E9B18A5EC91B}" srcOrd="0" destOrd="0" presId="urn:microsoft.com/office/officeart/2005/8/layout/funnel1"/>
    <dgm:cxn modelId="{F2ECE6B8-8737-AB4D-BD49-CF975E2C05D3}" type="presParOf" srcId="{F1FE36AB-FAB3-7B4E-B264-A34D915DDD9E}" destId="{004D02E9-3087-E547-8CB8-205F668BB7FF}" srcOrd="1" destOrd="0" presId="urn:microsoft.com/office/officeart/2005/8/layout/funnel1"/>
    <dgm:cxn modelId="{6EF88E0A-67E9-FA43-BCB7-01B385471F9B}" type="presParOf" srcId="{F1FE36AB-FAB3-7B4E-B264-A34D915DDD9E}" destId="{2315B727-C163-9C41-9E73-B7A6E05A15D1}" srcOrd="2" destOrd="0" presId="urn:microsoft.com/office/officeart/2005/8/layout/funnel1"/>
    <dgm:cxn modelId="{D8E2C047-9F2F-F44E-B9F9-02033100380F}" type="presParOf" srcId="{F1FE36AB-FAB3-7B4E-B264-A34D915DDD9E}" destId="{86E15596-87F4-D343-8937-27472552BFD8}" srcOrd="3" destOrd="0" presId="urn:microsoft.com/office/officeart/2005/8/layout/funnel1"/>
    <dgm:cxn modelId="{4CC92089-A270-E146-B989-828AB99A635C}" type="presParOf" srcId="{F1FE36AB-FAB3-7B4E-B264-A34D915DDD9E}" destId="{F5DCE993-4393-BE47-A6E2-36657694B680}" srcOrd="4" destOrd="0" presId="urn:microsoft.com/office/officeart/2005/8/layout/funnel1"/>
    <dgm:cxn modelId="{09A51B46-E245-5848-84B7-B331DFEB9308}" type="presParOf" srcId="{F1FE36AB-FAB3-7B4E-B264-A34D915DDD9E}" destId="{F0F98991-62B8-1945-88A6-2EF7A0345A36}" srcOrd="5" destOrd="0" presId="urn:microsoft.com/office/officeart/2005/8/layout/funnel1"/>
    <dgm:cxn modelId="{E798A035-6F6C-954C-B28B-B2FFFE94A122}" type="presParOf" srcId="{F1FE36AB-FAB3-7B4E-B264-A34D915DDD9E}" destId="{9972231A-6EB1-0749-8428-70022018400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C801EF-3774-FB44-8465-B138D71C7A75}" type="doc">
      <dgm:prSet loTypeId="urn:microsoft.com/office/officeart/2005/8/layout/funnel1" loCatId="" qsTypeId="urn:microsoft.com/office/officeart/2005/8/quickstyle/simple1" qsCatId="simple" csTypeId="urn:microsoft.com/office/officeart/2005/8/colors/colorful1" csCatId="colorful" phldr="1"/>
      <dgm:spPr/>
      <dgm:t>
        <a:bodyPr/>
        <a:lstStyle/>
        <a:p>
          <a:endParaRPr lang="en-US"/>
        </a:p>
      </dgm:t>
    </dgm:pt>
    <dgm:pt modelId="{CA8E8031-D3AF-E540-9410-CE32B6BFC37B}">
      <dgm:prSet phldrT="[Text]" custT="1"/>
      <dgm:spPr/>
      <dgm:t>
        <a:bodyPr/>
        <a:lstStyle/>
        <a:p>
          <a:r>
            <a:rPr lang="en-US" sz="2400" dirty="0"/>
            <a:t>Extended Parallel Process Model</a:t>
          </a:r>
        </a:p>
      </dgm:t>
    </dgm:pt>
    <dgm:pt modelId="{3DCCA59C-5CCD-2747-AA34-F573F52AE986}" type="parTrans" cxnId="{D0EFA0E2-F3EF-124E-A82A-65F598DC742C}">
      <dgm:prSet/>
      <dgm:spPr/>
      <dgm:t>
        <a:bodyPr/>
        <a:lstStyle/>
        <a:p>
          <a:endParaRPr lang="en-US"/>
        </a:p>
      </dgm:t>
    </dgm:pt>
    <dgm:pt modelId="{03B4107C-ABBC-7A48-B56E-4A2C1739687A}" type="sibTrans" cxnId="{D0EFA0E2-F3EF-124E-A82A-65F598DC742C}">
      <dgm:prSet/>
      <dgm:spPr/>
      <dgm:t>
        <a:bodyPr/>
        <a:lstStyle/>
        <a:p>
          <a:endParaRPr lang="en-US"/>
        </a:p>
      </dgm:t>
    </dgm:pt>
    <dgm:pt modelId="{3D8FB9FE-2872-7B4E-912C-9EFD1DB1B5FC}">
      <dgm:prSet phldrT="[Text]"/>
      <dgm:spPr/>
      <dgm:t>
        <a:bodyPr/>
        <a:lstStyle/>
        <a:p>
          <a:r>
            <a:rPr lang="en-US" dirty="0"/>
            <a:t>Proto-Thematic Roles</a:t>
          </a:r>
        </a:p>
      </dgm:t>
    </dgm:pt>
    <dgm:pt modelId="{5BB3EB6A-A7AE-6240-9EDC-0ABE45816E0F}" type="parTrans" cxnId="{9D07AAF4-3925-5647-9E8A-D326B22E94BF}">
      <dgm:prSet/>
      <dgm:spPr/>
      <dgm:t>
        <a:bodyPr/>
        <a:lstStyle/>
        <a:p>
          <a:endParaRPr lang="en-US"/>
        </a:p>
      </dgm:t>
    </dgm:pt>
    <dgm:pt modelId="{F805116C-0D69-B146-9BEB-ED4258709EAB}" type="sibTrans" cxnId="{9D07AAF4-3925-5647-9E8A-D326B22E94BF}">
      <dgm:prSet/>
      <dgm:spPr/>
      <dgm:t>
        <a:bodyPr/>
        <a:lstStyle/>
        <a:p>
          <a:endParaRPr lang="en-US"/>
        </a:p>
      </dgm:t>
    </dgm:pt>
    <dgm:pt modelId="{601CF8DC-3A0B-9B45-879B-C5691259324C}">
      <dgm:prSet phldrT="[Text]"/>
      <dgm:spPr/>
      <dgm:t>
        <a:bodyPr/>
        <a:lstStyle/>
        <a:p>
          <a:r>
            <a:rPr lang="en-US" dirty="0"/>
            <a:t>A/B Message Testing</a:t>
          </a:r>
        </a:p>
      </dgm:t>
    </dgm:pt>
    <dgm:pt modelId="{1012BAE0-F71B-CB44-A6D1-A4B30B502EAF}" type="parTrans" cxnId="{DC853704-5F7A-0E44-8C6D-C5D71CB053B9}">
      <dgm:prSet/>
      <dgm:spPr/>
      <dgm:t>
        <a:bodyPr/>
        <a:lstStyle/>
        <a:p>
          <a:endParaRPr lang="en-US"/>
        </a:p>
      </dgm:t>
    </dgm:pt>
    <dgm:pt modelId="{56B44577-C6E3-A542-954F-44F7627A7AE7}" type="sibTrans" cxnId="{DC853704-5F7A-0E44-8C6D-C5D71CB053B9}">
      <dgm:prSet/>
      <dgm:spPr/>
      <dgm:t>
        <a:bodyPr/>
        <a:lstStyle/>
        <a:p>
          <a:endParaRPr lang="en-US"/>
        </a:p>
      </dgm:t>
    </dgm:pt>
    <dgm:pt modelId="{4A483B0E-B776-5C49-B181-B124B4FDB551}">
      <dgm:prSet phldrT="[Text]" custT="1"/>
      <dgm:spPr/>
      <dgm:t>
        <a:bodyPr/>
        <a:lstStyle/>
        <a:p>
          <a:r>
            <a:rPr lang="en-US" sz="2400" dirty="0"/>
            <a:t>Persuasive Effects of Linguistic Agency Assignment</a:t>
          </a:r>
        </a:p>
      </dgm:t>
    </dgm:pt>
    <dgm:pt modelId="{A62E0032-5900-E643-9273-010C66418C15}" type="parTrans" cxnId="{A62C3E96-12B4-8A44-B625-CA72CADFC376}">
      <dgm:prSet/>
      <dgm:spPr/>
      <dgm:t>
        <a:bodyPr/>
        <a:lstStyle/>
        <a:p>
          <a:endParaRPr lang="en-US"/>
        </a:p>
      </dgm:t>
    </dgm:pt>
    <dgm:pt modelId="{010217F2-ABA6-4942-B076-F346518286A0}" type="sibTrans" cxnId="{A62C3E96-12B4-8A44-B625-CA72CADFC376}">
      <dgm:prSet/>
      <dgm:spPr/>
      <dgm:t>
        <a:bodyPr/>
        <a:lstStyle/>
        <a:p>
          <a:endParaRPr lang="en-US"/>
        </a:p>
      </dgm:t>
    </dgm:pt>
    <dgm:pt modelId="{F1FE36AB-FAB3-7B4E-B264-A34D915DDD9E}" type="pres">
      <dgm:prSet presAssocID="{42C801EF-3774-FB44-8465-B138D71C7A75}" presName="Name0" presStyleCnt="0">
        <dgm:presLayoutVars>
          <dgm:chMax val="4"/>
          <dgm:resizeHandles val="exact"/>
        </dgm:presLayoutVars>
      </dgm:prSet>
      <dgm:spPr/>
    </dgm:pt>
    <dgm:pt modelId="{8701F3E5-40BA-9043-92EC-E9B18A5EC91B}" type="pres">
      <dgm:prSet presAssocID="{42C801EF-3774-FB44-8465-B138D71C7A75}" presName="ellipse" presStyleLbl="trBgShp" presStyleIdx="0" presStyleCnt="1" custScaleX="137346" custLinFactNeighborX="2899" custLinFactNeighborY="4475"/>
      <dgm:spPr/>
    </dgm:pt>
    <dgm:pt modelId="{004D02E9-3087-E547-8CB8-205F668BB7FF}" type="pres">
      <dgm:prSet presAssocID="{42C801EF-3774-FB44-8465-B138D71C7A75}" presName="arrow1" presStyleLbl="fgShp" presStyleIdx="0" presStyleCnt="1" custLinFactNeighborY="10950"/>
      <dgm:spPr/>
    </dgm:pt>
    <dgm:pt modelId="{2315B727-C163-9C41-9E73-B7A6E05A15D1}" type="pres">
      <dgm:prSet presAssocID="{42C801EF-3774-FB44-8465-B138D71C7A75}" presName="rectangle" presStyleLbl="revTx" presStyleIdx="0" presStyleCnt="1" custScaleX="171650">
        <dgm:presLayoutVars>
          <dgm:bulletEnabled val="1"/>
        </dgm:presLayoutVars>
      </dgm:prSet>
      <dgm:spPr/>
    </dgm:pt>
    <dgm:pt modelId="{86E15596-87F4-D343-8937-27472552BFD8}" type="pres">
      <dgm:prSet presAssocID="{3D8FB9FE-2872-7B4E-912C-9EFD1DB1B5FC}" presName="item1" presStyleLbl="node1" presStyleIdx="0" presStyleCnt="3" custScaleX="219336" custLinFactNeighborX="-16829" custLinFactNeighborY="-2380">
        <dgm:presLayoutVars>
          <dgm:bulletEnabled val="1"/>
        </dgm:presLayoutVars>
      </dgm:prSet>
      <dgm:spPr/>
    </dgm:pt>
    <dgm:pt modelId="{F5DCE993-4393-BE47-A6E2-36657694B680}" type="pres">
      <dgm:prSet presAssocID="{601CF8DC-3A0B-9B45-879B-C5691259324C}" presName="item2" presStyleLbl="node1" presStyleIdx="1" presStyleCnt="3" custScaleX="212911" custLinFactNeighborX="-71335" custLinFactNeighborY="-23042">
        <dgm:presLayoutVars>
          <dgm:bulletEnabled val="1"/>
        </dgm:presLayoutVars>
      </dgm:prSet>
      <dgm:spPr/>
    </dgm:pt>
    <dgm:pt modelId="{F0F98991-62B8-1945-88A6-2EF7A0345A36}" type="pres">
      <dgm:prSet presAssocID="{4A483B0E-B776-5C49-B181-B124B4FDB551}" presName="item3" presStyleLbl="node1" presStyleIdx="2" presStyleCnt="3" custScaleX="263998" custLinFactNeighborX="59526" custLinFactNeighborY="359">
        <dgm:presLayoutVars>
          <dgm:bulletEnabled val="1"/>
        </dgm:presLayoutVars>
      </dgm:prSet>
      <dgm:spPr/>
    </dgm:pt>
    <dgm:pt modelId="{9972231A-6EB1-0749-8428-70022018400C}" type="pres">
      <dgm:prSet presAssocID="{42C801EF-3774-FB44-8465-B138D71C7A75}" presName="funnel" presStyleLbl="trAlignAcc1" presStyleIdx="0" presStyleCnt="1" custScaleX="164023" custLinFactNeighborX="-853" custLinFactNeighborY="-893"/>
      <dgm:spPr/>
    </dgm:pt>
  </dgm:ptLst>
  <dgm:cxnLst>
    <dgm:cxn modelId="{478E2802-F85A-3542-BFCF-15E75607359A}" type="presOf" srcId="{3D8FB9FE-2872-7B4E-912C-9EFD1DB1B5FC}" destId="{F5DCE993-4393-BE47-A6E2-36657694B680}" srcOrd="0" destOrd="0" presId="urn:microsoft.com/office/officeart/2005/8/layout/funnel1"/>
    <dgm:cxn modelId="{DC853704-5F7A-0E44-8C6D-C5D71CB053B9}" srcId="{42C801EF-3774-FB44-8465-B138D71C7A75}" destId="{601CF8DC-3A0B-9B45-879B-C5691259324C}" srcOrd="2" destOrd="0" parTransId="{1012BAE0-F71B-CB44-A6D1-A4B30B502EAF}" sibTransId="{56B44577-C6E3-A542-954F-44F7627A7AE7}"/>
    <dgm:cxn modelId="{375CF23B-092C-1049-9F86-BECF38EBA54D}" type="presOf" srcId="{CA8E8031-D3AF-E540-9410-CE32B6BFC37B}" destId="{F0F98991-62B8-1945-88A6-2EF7A0345A36}" srcOrd="0" destOrd="0" presId="urn:microsoft.com/office/officeart/2005/8/layout/funnel1"/>
    <dgm:cxn modelId="{D101EE40-2519-C548-9CD8-96662F7A692E}" type="presOf" srcId="{4A483B0E-B776-5C49-B181-B124B4FDB551}" destId="{2315B727-C163-9C41-9E73-B7A6E05A15D1}" srcOrd="0" destOrd="0" presId="urn:microsoft.com/office/officeart/2005/8/layout/funnel1"/>
    <dgm:cxn modelId="{7699F183-07A7-0C43-84D0-C1EC484BC895}" type="presOf" srcId="{42C801EF-3774-FB44-8465-B138D71C7A75}" destId="{F1FE36AB-FAB3-7B4E-B264-A34D915DDD9E}" srcOrd="0" destOrd="0" presId="urn:microsoft.com/office/officeart/2005/8/layout/funnel1"/>
    <dgm:cxn modelId="{A62C3E96-12B4-8A44-B625-CA72CADFC376}" srcId="{42C801EF-3774-FB44-8465-B138D71C7A75}" destId="{4A483B0E-B776-5C49-B181-B124B4FDB551}" srcOrd="3" destOrd="0" parTransId="{A62E0032-5900-E643-9273-010C66418C15}" sibTransId="{010217F2-ABA6-4942-B076-F346518286A0}"/>
    <dgm:cxn modelId="{8B870D9A-2A5C-4841-BE52-4C162CCD385A}" type="presOf" srcId="{601CF8DC-3A0B-9B45-879B-C5691259324C}" destId="{86E15596-87F4-D343-8937-27472552BFD8}" srcOrd="0" destOrd="0" presId="urn:microsoft.com/office/officeart/2005/8/layout/funnel1"/>
    <dgm:cxn modelId="{D0EFA0E2-F3EF-124E-A82A-65F598DC742C}" srcId="{42C801EF-3774-FB44-8465-B138D71C7A75}" destId="{CA8E8031-D3AF-E540-9410-CE32B6BFC37B}" srcOrd="0" destOrd="0" parTransId="{3DCCA59C-5CCD-2747-AA34-F573F52AE986}" sibTransId="{03B4107C-ABBC-7A48-B56E-4A2C1739687A}"/>
    <dgm:cxn modelId="{9D07AAF4-3925-5647-9E8A-D326B22E94BF}" srcId="{42C801EF-3774-FB44-8465-B138D71C7A75}" destId="{3D8FB9FE-2872-7B4E-912C-9EFD1DB1B5FC}" srcOrd="1" destOrd="0" parTransId="{5BB3EB6A-A7AE-6240-9EDC-0ABE45816E0F}" sibTransId="{F805116C-0D69-B146-9BEB-ED4258709EAB}"/>
    <dgm:cxn modelId="{57B2D799-CEC0-5A42-9328-22E3F9DCB654}" type="presParOf" srcId="{F1FE36AB-FAB3-7B4E-B264-A34D915DDD9E}" destId="{8701F3E5-40BA-9043-92EC-E9B18A5EC91B}" srcOrd="0" destOrd="0" presId="urn:microsoft.com/office/officeart/2005/8/layout/funnel1"/>
    <dgm:cxn modelId="{F2ECE6B8-8737-AB4D-BD49-CF975E2C05D3}" type="presParOf" srcId="{F1FE36AB-FAB3-7B4E-B264-A34D915DDD9E}" destId="{004D02E9-3087-E547-8CB8-205F668BB7FF}" srcOrd="1" destOrd="0" presId="urn:microsoft.com/office/officeart/2005/8/layout/funnel1"/>
    <dgm:cxn modelId="{6EF88E0A-67E9-FA43-BCB7-01B385471F9B}" type="presParOf" srcId="{F1FE36AB-FAB3-7B4E-B264-A34D915DDD9E}" destId="{2315B727-C163-9C41-9E73-B7A6E05A15D1}" srcOrd="2" destOrd="0" presId="urn:microsoft.com/office/officeart/2005/8/layout/funnel1"/>
    <dgm:cxn modelId="{D8E2C047-9F2F-F44E-B9F9-02033100380F}" type="presParOf" srcId="{F1FE36AB-FAB3-7B4E-B264-A34D915DDD9E}" destId="{86E15596-87F4-D343-8937-27472552BFD8}" srcOrd="3" destOrd="0" presId="urn:microsoft.com/office/officeart/2005/8/layout/funnel1"/>
    <dgm:cxn modelId="{4CC92089-A270-E146-B989-828AB99A635C}" type="presParOf" srcId="{F1FE36AB-FAB3-7B4E-B264-A34D915DDD9E}" destId="{F5DCE993-4393-BE47-A6E2-36657694B680}" srcOrd="4" destOrd="0" presId="urn:microsoft.com/office/officeart/2005/8/layout/funnel1"/>
    <dgm:cxn modelId="{09A51B46-E245-5848-84B7-B331DFEB9308}" type="presParOf" srcId="{F1FE36AB-FAB3-7B4E-B264-A34D915DDD9E}" destId="{F0F98991-62B8-1945-88A6-2EF7A0345A36}" srcOrd="5" destOrd="0" presId="urn:microsoft.com/office/officeart/2005/8/layout/funnel1"/>
    <dgm:cxn modelId="{E798A035-6F6C-954C-B28B-B2FFFE94A122}" type="presParOf" srcId="{F1FE36AB-FAB3-7B4E-B264-A34D915DDD9E}" destId="{9972231A-6EB1-0749-8428-70022018400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C38E9B-BE5A-734F-971C-622288AFAC8B}" type="doc">
      <dgm:prSet loTypeId="urn:microsoft.com/office/officeart/2005/8/layout/cycle7" loCatId="" qsTypeId="urn:microsoft.com/office/officeart/2005/8/quickstyle/simple1" qsCatId="simple" csTypeId="urn:microsoft.com/office/officeart/2005/8/colors/colorful2" csCatId="colorful" phldr="1"/>
      <dgm:spPr/>
      <dgm:t>
        <a:bodyPr/>
        <a:lstStyle/>
        <a:p>
          <a:endParaRPr lang="en-US"/>
        </a:p>
      </dgm:t>
    </dgm:pt>
    <dgm:pt modelId="{97FBCD8B-9364-DA4A-96FB-BC853D589995}">
      <dgm:prSet phldrT="[Text]"/>
      <dgm:spPr/>
      <dgm:t>
        <a:bodyPr/>
        <a:lstStyle/>
        <a:p>
          <a:r>
            <a:rPr lang="en-US" dirty="0"/>
            <a:t>Greater Integration of Linguistic Theories</a:t>
          </a:r>
        </a:p>
      </dgm:t>
    </dgm:pt>
    <dgm:pt modelId="{4FB7884F-9D80-3A40-96E2-275CBA40B66A}" type="parTrans" cxnId="{EEBAF4FA-0D39-E84D-A09D-5727C7BE80AE}">
      <dgm:prSet/>
      <dgm:spPr/>
      <dgm:t>
        <a:bodyPr/>
        <a:lstStyle/>
        <a:p>
          <a:endParaRPr lang="en-US"/>
        </a:p>
      </dgm:t>
    </dgm:pt>
    <dgm:pt modelId="{7A885E7B-659A-1342-A507-26BB42AAE54E}" type="sibTrans" cxnId="{EEBAF4FA-0D39-E84D-A09D-5727C7BE80AE}">
      <dgm:prSet/>
      <dgm:spPr/>
      <dgm:t>
        <a:bodyPr/>
        <a:lstStyle/>
        <a:p>
          <a:endParaRPr lang="en-US"/>
        </a:p>
      </dgm:t>
    </dgm:pt>
    <dgm:pt modelId="{D24A55F2-0F35-6041-9640-32BA446F5B6B}">
      <dgm:prSet phldrT="[Text]"/>
      <dgm:spPr/>
      <dgm:t>
        <a:bodyPr/>
        <a:lstStyle/>
        <a:p>
          <a:r>
            <a:rPr lang="en-US" dirty="0"/>
            <a:t>Greater Experiment-Grounded Discourse Studies </a:t>
          </a:r>
        </a:p>
      </dgm:t>
    </dgm:pt>
    <dgm:pt modelId="{4242E370-0311-494B-A0C1-84EC4599B5BF}" type="parTrans" cxnId="{0D564B5F-837B-5C45-B91C-882441D1BDFA}">
      <dgm:prSet/>
      <dgm:spPr/>
      <dgm:t>
        <a:bodyPr/>
        <a:lstStyle/>
        <a:p>
          <a:endParaRPr lang="en-US"/>
        </a:p>
      </dgm:t>
    </dgm:pt>
    <dgm:pt modelId="{6F742AAA-4DB8-4544-BD83-3302C30904BE}" type="sibTrans" cxnId="{0D564B5F-837B-5C45-B91C-882441D1BDFA}">
      <dgm:prSet/>
      <dgm:spPr/>
      <dgm:t>
        <a:bodyPr/>
        <a:lstStyle/>
        <a:p>
          <a:endParaRPr lang="en-US"/>
        </a:p>
      </dgm:t>
    </dgm:pt>
    <dgm:pt modelId="{C6F4C47A-AF3E-564C-A5C4-B8AFC2A4094F}">
      <dgm:prSet phldrT="[Text]"/>
      <dgm:spPr/>
      <dgm:t>
        <a:bodyPr/>
        <a:lstStyle/>
        <a:p>
          <a:r>
            <a:rPr lang="en-US" dirty="0"/>
            <a:t>Greater Exploration of Different Linguacultures</a:t>
          </a:r>
        </a:p>
      </dgm:t>
    </dgm:pt>
    <dgm:pt modelId="{E983BB14-5DC4-6F4A-A5AF-2BE7671DC309}" type="parTrans" cxnId="{827A8308-E341-194B-B326-5CEB06D05278}">
      <dgm:prSet/>
      <dgm:spPr/>
      <dgm:t>
        <a:bodyPr/>
        <a:lstStyle/>
        <a:p>
          <a:endParaRPr lang="en-US"/>
        </a:p>
      </dgm:t>
    </dgm:pt>
    <dgm:pt modelId="{40416C3A-16DF-1B41-92B9-AB2FDAA96B4E}" type="sibTrans" cxnId="{827A8308-E341-194B-B326-5CEB06D05278}">
      <dgm:prSet/>
      <dgm:spPr/>
      <dgm:t>
        <a:bodyPr/>
        <a:lstStyle/>
        <a:p>
          <a:endParaRPr lang="en-US"/>
        </a:p>
      </dgm:t>
    </dgm:pt>
    <dgm:pt modelId="{6864702C-8DF9-CB44-A9C4-4913DDCCDD7A}" type="pres">
      <dgm:prSet presAssocID="{F9C38E9B-BE5A-734F-971C-622288AFAC8B}" presName="Name0" presStyleCnt="0">
        <dgm:presLayoutVars>
          <dgm:dir/>
          <dgm:resizeHandles val="exact"/>
        </dgm:presLayoutVars>
      </dgm:prSet>
      <dgm:spPr/>
    </dgm:pt>
    <dgm:pt modelId="{FDF416AB-6DA4-FB4F-B985-0D23AA22E308}" type="pres">
      <dgm:prSet presAssocID="{97FBCD8B-9364-DA4A-96FB-BC853D589995}" presName="node" presStyleLbl="node1" presStyleIdx="0" presStyleCnt="3">
        <dgm:presLayoutVars>
          <dgm:bulletEnabled val="1"/>
        </dgm:presLayoutVars>
      </dgm:prSet>
      <dgm:spPr/>
    </dgm:pt>
    <dgm:pt modelId="{E9256119-BE3A-3A46-8A64-067489A5339E}" type="pres">
      <dgm:prSet presAssocID="{7A885E7B-659A-1342-A507-26BB42AAE54E}" presName="sibTrans" presStyleLbl="sibTrans2D1" presStyleIdx="0" presStyleCnt="3"/>
      <dgm:spPr/>
    </dgm:pt>
    <dgm:pt modelId="{DA3940E5-B181-504F-82DA-511267B32832}" type="pres">
      <dgm:prSet presAssocID="{7A885E7B-659A-1342-A507-26BB42AAE54E}" presName="connectorText" presStyleLbl="sibTrans2D1" presStyleIdx="0" presStyleCnt="3"/>
      <dgm:spPr/>
    </dgm:pt>
    <dgm:pt modelId="{71FA9857-E385-6D4C-9E58-CE410E2ED9B2}" type="pres">
      <dgm:prSet presAssocID="{D24A55F2-0F35-6041-9640-32BA446F5B6B}" presName="node" presStyleLbl="node1" presStyleIdx="1" presStyleCnt="3">
        <dgm:presLayoutVars>
          <dgm:bulletEnabled val="1"/>
        </dgm:presLayoutVars>
      </dgm:prSet>
      <dgm:spPr/>
    </dgm:pt>
    <dgm:pt modelId="{3E208AF4-6B7B-A642-8755-B733FE89C7DC}" type="pres">
      <dgm:prSet presAssocID="{6F742AAA-4DB8-4544-BD83-3302C30904BE}" presName="sibTrans" presStyleLbl="sibTrans2D1" presStyleIdx="1" presStyleCnt="3"/>
      <dgm:spPr/>
    </dgm:pt>
    <dgm:pt modelId="{95D4CA27-48AE-B042-8025-35C812AF1A30}" type="pres">
      <dgm:prSet presAssocID="{6F742AAA-4DB8-4544-BD83-3302C30904BE}" presName="connectorText" presStyleLbl="sibTrans2D1" presStyleIdx="1" presStyleCnt="3"/>
      <dgm:spPr/>
    </dgm:pt>
    <dgm:pt modelId="{BAE9D6DF-554E-9345-BF93-05158AF01B3D}" type="pres">
      <dgm:prSet presAssocID="{C6F4C47A-AF3E-564C-A5C4-B8AFC2A4094F}" presName="node" presStyleLbl="node1" presStyleIdx="2" presStyleCnt="3">
        <dgm:presLayoutVars>
          <dgm:bulletEnabled val="1"/>
        </dgm:presLayoutVars>
      </dgm:prSet>
      <dgm:spPr/>
    </dgm:pt>
    <dgm:pt modelId="{9C82170F-EABC-D74A-8F0C-ED3B75370F23}" type="pres">
      <dgm:prSet presAssocID="{40416C3A-16DF-1B41-92B9-AB2FDAA96B4E}" presName="sibTrans" presStyleLbl="sibTrans2D1" presStyleIdx="2" presStyleCnt="3"/>
      <dgm:spPr/>
    </dgm:pt>
    <dgm:pt modelId="{47F5E2AC-47BA-D941-8947-1302132CFF90}" type="pres">
      <dgm:prSet presAssocID="{40416C3A-16DF-1B41-92B9-AB2FDAA96B4E}" presName="connectorText" presStyleLbl="sibTrans2D1" presStyleIdx="2" presStyleCnt="3"/>
      <dgm:spPr/>
    </dgm:pt>
  </dgm:ptLst>
  <dgm:cxnLst>
    <dgm:cxn modelId="{827A8308-E341-194B-B326-5CEB06D05278}" srcId="{F9C38E9B-BE5A-734F-971C-622288AFAC8B}" destId="{C6F4C47A-AF3E-564C-A5C4-B8AFC2A4094F}" srcOrd="2" destOrd="0" parTransId="{E983BB14-5DC4-6F4A-A5AF-2BE7671DC309}" sibTransId="{40416C3A-16DF-1B41-92B9-AB2FDAA96B4E}"/>
    <dgm:cxn modelId="{FAC83F3A-8B52-C042-AFA0-C946770DA29A}" type="presOf" srcId="{F9C38E9B-BE5A-734F-971C-622288AFAC8B}" destId="{6864702C-8DF9-CB44-A9C4-4913DDCCDD7A}" srcOrd="0" destOrd="0" presId="urn:microsoft.com/office/officeart/2005/8/layout/cycle7"/>
    <dgm:cxn modelId="{0D564B5F-837B-5C45-B91C-882441D1BDFA}" srcId="{F9C38E9B-BE5A-734F-971C-622288AFAC8B}" destId="{D24A55F2-0F35-6041-9640-32BA446F5B6B}" srcOrd="1" destOrd="0" parTransId="{4242E370-0311-494B-A0C1-84EC4599B5BF}" sibTransId="{6F742AAA-4DB8-4544-BD83-3302C30904BE}"/>
    <dgm:cxn modelId="{947A7365-09E3-3C4E-919F-03EC2F3A9695}" type="presOf" srcId="{6F742AAA-4DB8-4544-BD83-3302C30904BE}" destId="{95D4CA27-48AE-B042-8025-35C812AF1A30}" srcOrd="1" destOrd="0" presId="urn:microsoft.com/office/officeart/2005/8/layout/cycle7"/>
    <dgm:cxn modelId="{31536B7A-00A6-0844-8F44-BD20AEF42BC9}" type="presOf" srcId="{7A885E7B-659A-1342-A507-26BB42AAE54E}" destId="{E9256119-BE3A-3A46-8A64-067489A5339E}" srcOrd="0" destOrd="0" presId="urn:microsoft.com/office/officeart/2005/8/layout/cycle7"/>
    <dgm:cxn modelId="{4A0E8384-F844-EC4C-B702-8F29841E2D1D}" type="presOf" srcId="{7A885E7B-659A-1342-A507-26BB42AAE54E}" destId="{DA3940E5-B181-504F-82DA-511267B32832}" srcOrd="1" destOrd="0" presId="urn:microsoft.com/office/officeart/2005/8/layout/cycle7"/>
    <dgm:cxn modelId="{B380D989-CC5B-6B4B-95A3-51E54DA66BFB}" type="presOf" srcId="{97FBCD8B-9364-DA4A-96FB-BC853D589995}" destId="{FDF416AB-6DA4-FB4F-B985-0D23AA22E308}" srcOrd="0" destOrd="0" presId="urn:microsoft.com/office/officeart/2005/8/layout/cycle7"/>
    <dgm:cxn modelId="{A05FECA4-BEF3-AA43-8222-1A21053BD99F}" type="presOf" srcId="{6F742AAA-4DB8-4544-BD83-3302C30904BE}" destId="{3E208AF4-6B7B-A642-8755-B733FE89C7DC}" srcOrd="0" destOrd="0" presId="urn:microsoft.com/office/officeart/2005/8/layout/cycle7"/>
    <dgm:cxn modelId="{E36F4AA8-385E-A74C-9694-FC1CDB5C57FE}" type="presOf" srcId="{D24A55F2-0F35-6041-9640-32BA446F5B6B}" destId="{71FA9857-E385-6D4C-9E58-CE410E2ED9B2}" srcOrd="0" destOrd="0" presId="urn:microsoft.com/office/officeart/2005/8/layout/cycle7"/>
    <dgm:cxn modelId="{8EB895A8-4ECB-9D48-AEBD-A538215A5F1C}" type="presOf" srcId="{40416C3A-16DF-1B41-92B9-AB2FDAA96B4E}" destId="{47F5E2AC-47BA-D941-8947-1302132CFF90}" srcOrd="1" destOrd="0" presId="urn:microsoft.com/office/officeart/2005/8/layout/cycle7"/>
    <dgm:cxn modelId="{1D67A0B2-15D7-8F42-AF34-173BE6BC5EA2}" type="presOf" srcId="{40416C3A-16DF-1B41-92B9-AB2FDAA96B4E}" destId="{9C82170F-EABC-D74A-8F0C-ED3B75370F23}" srcOrd="0" destOrd="0" presId="urn:microsoft.com/office/officeart/2005/8/layout/cycle7"/>
    <dgm:cxn modelId="{4BEBCED6-03EC-5A42-97BE-572C03325091}" type="presOf" srcId="{C6F4C47A-AF3E-564C-A5C4-B8AFC2A4094F}" destId="{BAE9D6DF-554E-9345-BF93-05158AF01B3D}" srcOrd="0" destOrd="0" presId="urn:microsoft.com/office/officeart/2005/8/layout/cycle7"/>
    <dgm:cxn modelId="{EEBAF4FA-0D39-E84D-A09D-5727C7BE80AE}" srcId="{F9C38E9B-BE5A-734F-971C-622288AFAC8B}" destId="{97FBCD8B-9364-DA4A-96FB-BC853D589995}" srcOrd="0" destOrd="0" parTransId="{4FB7884F-9D80-3A40-96E2-275CBA40B66A}" sibTransId="{7A885E7B-659A-1342-A507-26BB42AAE54E}"/>
    <dgm:cxn modelId="{D7EDF269-7F85-DE41-B47E-9B2011F62F03}" type="presParOf" srcId="{6864702C-8DF9-CB44-A9C4-4913DDCCDD7A}" destId="{FDF416AB-6DA4-FB4F-B985-0D23AA22E308}" srcOrd="0" destOrd="0" presId="urn:microsoft.com/office/officeart/2005/8/layout/cycle7"/>
    <dgm:cxn modelId="{F45669DC-C8C5-4F46-B39B-46B6A7E68C11}" type="presParOf" srcId="{6864702C-8DF9-CB44-A9C4-4913DDCCDD7A}" destId="{E9256119-BE3A-3A46-8A64-067489A5339E}" srcOrd="1" destOrd="0" presId="urn:microsoft.com/office/officeart/2005/8/layout/cycle7"/>
    <dgm:cxn modelId="{A4DDA602-0D7A-AC43-B19B-4CF55BC7A395}" type="presParOf" srcId="{E9256119-BE3A-3A46-8A64-067489A5339E}" destId="{DA3940E5-B181-504F-82DA-511267B32832}" srcOrd="0" destOrd="0" presId="urn:microsoft.com/office/officeart/2005/8/layout/cycle7"/>
    <dgm:cxn modelId="{4D300AE1-A050-F94D-B1D6-1144BEFF424C}" type="presParOf" srcId="{6864702C-8DF9-CB44-A9C4-4913DDCCDD7A}" destId="{71FA9857-E385-6D4C-9E58-CE410E2ED9B2}" srcOrd="2" destOrd="0" presId="urn:microsoft.com/office/officeart/2005/8/layout/cycle7"/>
    <dgm:cxn modelId="{8F9E735F-0980-6A43-9CE9-BC1EF2118B22}" type="presParOf" srcId="{6864702C-8DF9-CB44-A9C4-4913DDCCDD7A}" destId="{3E208AF4-6B7B-A642-8755-B733FE89C7DC}" srcOrd="3" destOrd="0" presId="urn:microsoft.com/office/officeart/2005/8/layout/cycle7"/>
    <dgm:cxn modelId="{1D9D0954-C033-654F-B6AA-AA865072ABFE}" type="presParOf" srcId="{3E208AF4-6B7B-A642-8755-B733FE89C7DC}" destId="{95D4CA27-48AE-B042-8025-35C812AF1A30}" srcOrd="0" destOrd="0" presId="urn:microsoft.com/office/officeart/2005/8/layout/cycle7"/>
    <dgm:cxn modelId="{E580F154-49DB-E14C-84E8-E312D046D6FF}" type="presParOf" srcId="{6864702C-8DF9-CB44-A9C4-4913DDCCDD7A}" destId="{BAE9D6DF-554E-9345-BF93-05158AF01B3D}" srcOrd="4" destOrd="0" presId="urn:microsoft.com/office/officeart/2005/8/layout/cycle7"/>
    <dgm:cxn modelId="{B7F520ED-B88C-0F4D-85A3-61336C3FA4AD}" type="presParOf" srcId="{6864702C-8DF9-CB44-A9C4-4913DDCCDD7A}" destId="{9C82170F-EABC-D74A-8F0C-ED3B75370F23}" srcOrd="5" destOrd="0" presId="urn:microsoft.com/office/officeart/2005/8/layout/cycle7"/>
    <dgm:cxn modelId="{7844E275-6EEF-FC4E-8CAB-1F31BAB0B313}" type="presParOf" srcId="{9C82170F-EABC-D74A-8F0C-ED3B75370F23}" destId="{47F5E2AC-47BA-D941-8947-1302132CFF9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C38E9B-BE5A-734F-971C-622288AFAC8B}" type="doc">
      <dgm:prSet loTypeId="urn:microsoft.com/office/officeart/2005/8/layout/cycle7" loCatId="" qsTypeId="urn:microsoft.com/office/officeart/2005/8/quickstyle/simple1" qsCatId="simple" csTypeId="urn:microsoft.com/office/officeart/2005/8/colors/colorful2" csCatId="colorful" phldr="1"/>
      <dgm:spPr/>
      <dgm:t>
        <a:bodyPr/>
        <a:lstStyle/>
        <a:p>
          <a:endParaRPr lang="en-US"/>
        </a:p>
      </dgm:t>
    </dgm:pt>
    <dgm:pt modelId="{97FBCD8B-9364-DA4A-96FB-BC853D589995}">
      <dgm:prSet phldrT="[Text]"/>
      <dgm:spPr/>
      <dgm:t>
        <a:bodyPr/>
        <a:lstStyle/>
        <a:p>
          <a:r>
            <a:rPr lang="en-US" b="1" dirty="0">
              <a:solidFill>
                <a:schemeClr val="bg1"/>
              </a:solidFill>
            </a:rPr>
            <a:t>Greater Integration of Linguistic Theories</a:t>
          </a:r>
        </a:p>
      </dgm:t>
    </dgm:pt>
    <dgm:pt modelId="{4FB7884F-9D80-3A40-96E2-275CBA40B66A}" type="parTrans" cxnId="{EEBAF4FA-0D39-E84D-A09D-5727C7BE80AE}">
      <dgm:prSet/>
      <dgm:spPr/>
      <dgm:t>
        <a:bodyPr/>
        <a:lstStyle/>
        <a:p>
          <a:endParaRPr lang="en-US"/>
        </a:p>
      </dgm:t>
    </dgm:pt>
    <dgm:pt modelId="{7A885E7B-659A-1342-A507-26BB42AAE54E}" type="sibTrans" cxnId="{EEBAF4FA-0D39-E84D-A09D-5727C7BE80AE}">
      <dgm:prSet/>
      <dgm:spPr/>
      <dgm:t>
        <a:bodyPr/>
        <a:lstStyle/>
        <a:p>
          <a:endParaRPr lang="en-US"/>
        </a:p>
      </dgm:t>
    </dgm:pt>
    <dgm:pt modelId="{D24A55F2-0F35-6041-9640-32BA446F5B6B}">
      <dgm:prSet phldrT="[Text]"/>
      <dgm:spPr/>
      <dgm:t>
        <a:bodyPr/>
        <a:lstStyle/>
        <a:p>
          <a:r>
            <a:rPr lang="en-US" dirty="0"/>
            <a:t>Greater Experiment-Grounded Discourse Studies </a:t>
          </a:r>
        </a:p>
      </dgm:t>
    </dgm:pt>
    <dgm:pt modelId="{4242E370-0311-494B-A0C1-84EC4599B5BF}" type="parTrans" cxnId="{0D564B5F-837B-5C45-B91C-882441D1BDFA}">
      <dgm:prSet/>
      <dgm:spPr/>
      <dgm:t>
        <a:bodyPr/>
        <a:lstStyle/>
        <a:p>
          <a:endParaRPr lang="en-US"/>
        </a:p>
      </dgm:t>
    </dgm:pt>
    <dgm:pt modelId="{6F742AAA-4DB8-4544-BD83-3302C30904BE}" type="sibTrans" cxnId="{0D564B5F-837B-5C45-B91C-882441D1BDFA}">
      <dgm:prSet/>
      <dgm:spPr/>
      <dgm:t>
        <a:bodyPr/>
        <a:lstStyle/>
        <a:p>
          <a:endParaRPr lang="en-US"/>
        </a:p>
      </dgm:t>
    </dgm:pt>
    <dgm:pt modelId="{C6F4C47A-AF3E-564C-A5C4-B8AFC2A4094F}">
      <dgm:prSet phldrT="[Text]"/>
      <dgm:spPr/>
      <dgm:t>
        <a:bodyPr/>
        <a:lstStyle/>
        <a:p>
          <a:r>
            <a:rPr lang="en-US" dirty="0"/>
            <a:t>Greater Exploration of Different Linguacultures</a:t>
          </a:r>
        </a:p>
      </dgm:t>
    </dgm:pt>
    <dgm:pt modelId="{E983BB14-5DC4-6F4A-A5AF-2BE7671DC309}" type="parTrans" cxnId="{827A8308-E341-194B-B326-5CEB06D05278}">
      <dgm:prSet/>
      <dgm:spPr/>
      <dgm:t>
        <a:bodyPr/>
        <a:lstStyle/>
        <a:p>
          <a:endParaRPr lang="en-US"/>
        </a:p>
      </dgm:t>
    </dgm:pt>
    <dgm:pt modelId="{40416C3A-16DF-1B41-92B9-AB2FDAA96B4E}" type="sibTrans" cxnId="{827A8308-E341-194B-B326-5CEB06D05278}">
      <dgm:prSet/>
      <dgm:spPr/>
      <dgm:t>
        <a:bodyPr/>
        <a:lstStyle/>
        <a:p>
          <a:endParaRPr lang="en-US"/>
        </a:p>
      </dgm:t>
    </dgm:pt>
    <dgm:pt modelId="{6864702C-8DF9-CB44-A9C4-4913DDCCDD7A}" type="pres">
      <dgm:prSet presAssocID="{F9C38E9B-BE5A-734F-971C-622288AFAC8B}" presName="Name0" presStyleCnt="0">
        <dgm:presLayoutVars>
          <dgm:dir/>
          <dgm:resizeHandles val="exact"/>
        </dgm:presLayoutVars>
      </dgm:prSet>
      <dgm:spPr/>
    </dgm:pt>
    <dgm:pt modelId="{FDF416AB-6DA4-FB4F-B985-0D23AA22E308}" type="pres">
      <dgm:prSet presAssocID="{97FBCD8B-9364-DA4A-96FB-BC853D589995}" presName="node" presStyleLbl="node1" presStyleIdx="0" presStyleCnt="3">
        <dgm:presLayoutVars>
          <dgm:bulletEnabled val="1"/>
        </dgm:presLayoutVars>
      </dgm:prSet>
      <dgm:spPr/>
    </dgm:pt>
    <dgm:pt modelId="{E9256119-BE3A-3A46-8A64-067489A5339E}" type="pres">
      <dgm:prSet presAssocID="{7A885E7B-659A-1342-A507-26BB42AAE54E}" presName="sibTrans" presStyleLbl="sibTrans2D1" presStyleIdx="0" presStyleCnt="3"/>
      <dgm:spPr/>
    </dgm:pt>
    <dgm:pt modelId="{DA3940E5-B181-504F-82DA-511267B32832}" type="pres">
      <dgm:prSet presAssocID="{7A885E7B-659A-1342-A507-26BB42AAE54E}" presName="connectorText" presStyleLbl="sibTrans2D1" presStyleIdx="0" presStyleCnt="3"/>
      <dgm:spPr/>
    </dgm:pt>
    <dgm:pt modelId="{71FA9857-E385-6D4C-9E58-CE410E2ED9B2}" type="pres">
      <dgm:prSet presAssocID="{D24A55F2-0F35-6041-9640-32BA446F5B6B}" presName="node" presStyleLbl="node1" presStyleIdx="1" presStyleCnt="3">
        <dgm:presLayoutVars>
          <dgm:bulletEnabled val="1"/>
        </dgm:presLayoutVars>
      </dgm:prSet>
      <dgm:spPr/>
    </dgm:pt>
    <dgm:pt modelId="{3E208AF4-6B7B-A642-8755-B733FE89C7DC}" type="pres">
      <dgm:prSet presAssocID="{6F742AAA-4DB8-4544-BD83-3302C30904BE}" presName="sibTrans" presStyleLbl="sibTrans2D1" presStyleIdx="1" presStyleCnt="3"/>
      <dgm:spPr/>
    </dgm:pt>
    <dgm:pt modelId="{95D4CA27-48AE-B042-8025-35C812AF1A30}" type="pres">
      <dgm:prSet presAssocID="{6F742AAA-4DB8-4544-BD83-3302C30904BE}" presName="connectorText" presStyleLbl="sibTrans2D1" presStyleIdx="1" presStyleCnt="3"/>
      <dgm:spPr/>
    </dgm:pt>
    <dgm:pt modelId="{BAE9D6DF-554E-9345-BF93-05158AF01B3D}" type="pres">
      <dgm:prSet presAssocID="{C6F4C47A-AF3E-564C-A5C4-B8AFC2A4094F}" presName="node" presStyleLbl="node1" presStyleIdx="2" presStyleCnt="3">
        <dgm:presLayoutVars>
          <dgm:bulletEnabled val="1"/>
        </dgm:presLayoutVars>
      </dgm:prSet>
      <dgm:spPr/>
    </dgm:pt>
    <dgm:pt modelId="{9C82170F-EABC-D74A-8F0C-ED3B75370F23}" type="pres">
      <dgm:prSet presAssocID="{40416C3A-16DF-1B41-92B9-AB2FDAA96B4E}" presName="sibTrans" presStyleLbl="sibTrans2D1" presStyleIdx="2" presStyleCnt="3"/>
      <dgm:spPr/>
    </dgm:pt>
    <dgm:pt modelId="{47F5E2AC-47BA-D941-8947-1302132CFF90}" type="pres">
      <dgm:prSet presAssocID="{40416C3A-16DF-1B41-92B9-AB2FDAA96B4E}" presName="connectorText" presStyleLbl="sibTrans2D1" presStyleIdx="2" presStyleCnt="3"/>
      <dgm:spPr/>
    </dgm:pt>
  </dgm:ptLst>
  <dgm:cxnLst>
    <dgm:cxn modelId="{827A8308-E341-194B-B326-5CEB06D05278}" srcId="{F9C38E9B-BE5A-734F-971C-622288AFAC8B}" destId="{C6F4C47A-AF3E-564C-A5C4-B8AFC2A4094F}" srcOrd="2" destOrd="0" parTransId="{E983BB14-5DC4-6F4A-A5AF-2BE7671DC309}" sibTransId="{40416C3A-16DF-1B41-92B9-AB2FDAA96B4E}"/>
    <dgm:cxn modelId="{FAC83F3A-8B52-C042-AFA0-C946770DA29A}" type="presOf" srcId="{F9C38E9B-BE5A-734F-971C-622288AFAC8B}" destId="{6864702C-8DF9-CB44-A9C4-4913DDCCDD7A}" srcOrd="0" destOrd="0" presId="urn:microsoft.com/office/officeart/2005/8/layout/cycle7"/>
    <dgm:cxn modelId="{0D564B5F-837B-5C45-B91C-882441D1BDFA}" srcId="{F9C38E9B-BE5A-734F-971C-622288AFAC8B}" destId="{D24A55F2-0F35-6041-9640-32BA446F5B6B}" srcOrd="1" destOrd="0" parTransId="{4242E370-0311-494B-A0C1-84EC4599B5BF}" sibTransId="{6F742AAA-4DB8-4544-BD83-3302C30904BE}"/>
    <dgm:cxn modelId="{947A7365-09E3-3C4E-919F-03EC2F3A9695}" type="presOf" srcId="{6F742AAA-4DB8-4544-BD83-3302C30904BE}" destId="{95D4CA27-48AE-B042-8025-35C812AF1A30}" srcOrd="1" destOrd="0" presId="urn:microsoft.com/office/officeart/2005/8/layout/cycle7"/>
    <dgm:cxn modelId="{31536B7A-00A6-0844-8F44-BD20AEF42BC9}" type="presOf" srcId="{7A885E7B-659A-1342-A507-26BB42AAE54E}" destId="{E9256119-BE3A-3A46-8A64-067489A5339E}" srcOrd="0" destOrd="0" presId="urn:microsoft.com/office/officeart/2005/8/layout/cycle7"/>
    <dgm:cxn modelId="{4A0E8384-F844-EC4C-B702-8F29841E2D1D}" type="presOf" srcId="{7A885E7B-659A-1342-A507-26BB42AAE54E}" destId="{DA3940E5-B181-504F-82DA-511267B32832}" srcOrd="1" destOrd="0" presId="urn:microsoft.com/office/officeart/2005/8/layout/cycle7"/>
    <dgm:cxn modelId="{B380D989-CC5B-6B4B-95A3-51E54DA66BFB}" type="presOf" srcId="{97FBCD8B-9364-DA4A-96FB-BC853D589995}" destId="{FDF416AB-6DA4-FB4F-B985-0D23AA22E308}" srcOrd="0" destOrd="0" presId="urn:microsoft.com/office/officeart/2005/8/layout/cycle7"/>
    <dgm:cxn modelId="{A05FECA4-BEF3-AA43-8222-1A21053BD99F}" type="presOf" srcId="{6F742AAA-4DB8-4544-BD83-3302C30904BE}" destId="{3E208AF4-6B7B-A642-8755-B733FE89C7DC}" srcOrd="0" destOrd="0" presId="urn:microsoft.com/office/officeart/2005/8/layout/cycle7"/>
    <dgm:cxn modelId="{E36F4AA8-385E-A74C-9694-FC1CDB5C57FE}" type="presOf" srcId="{D24A55F2-0F35-6041-9640-32BA446F5B6B}" destId="{71FA9857-E385-6D4C-9E58-CE410E2ED9B2}" srcOrd="0" destOrd="0" presId="urn:microsoft.com/office/officeart/2005/8/layout/cycle7"/>
    <dgm:cxn modelId="{8EB895A8-4ECB-9D48-AEBD-A538215A5F1C}" type="presOf" srcId="{40416C3A-16DF-1B41-92B9-AB2FDAA96B4E}" destId="{47F5E2AC-47BA-D941-8947-1302132CFF90}" srcOrd="1" destOrd="0" presId="urn:microsoft.com/office/officeart/2005/8/layout/cycle7"/>
    <dgm:cxn modelId="{1D67A0B2-15D7-8F42-AF34-173BE6BC5EA2}" type="presOf" srcId="{40416C3A-16DF-1B41-92B9-AB2FDAA96B4E}" destId="{9C82170F-EABC-D74A-8F0C-ED3B75370F23}" srcOrd="0" destOrd="0" presId="urn:microsoft.com/office/officeart/2005/8/layout/cycle7"/>
    <dgm:cxn modelId="{4BEBCED6-03EC-5A42-97BE-572C03325091}" type="presOf" srcId="{C6F4C47A-AF3E-564C-A5C4-B8AFC2A4094F}" destId="{BAE9D6DF-554E-9345-BF93-05158AF01B3D}" srcOrd="0" destOrd="0" presId="urn:microsoft.com/office/officeart/2005/8/layout/cycle7"/>
    <dgm:cxn modelId="{EEBAF4FA-0D39-E84D-A09D-5727C7BE80AE}" srcId="{F9C38E9B-BE5A-734F-971C-622288AFAC8B}" destId="{97FBCD8B-9364-DA4A-96FB-BC853D589995}" srcOrd="0" destOrd="0" parTransId="{4FB7884F-9D80-3A40-96E2-275CBA40B66A}" sibTransId="{7A885E7B-659A-1342-A507-26BB42AAE54E}"/>
    <dgm:cxn modelId="{D7EDF269-7F85-DE41-B47E-9B2011F62F03}" type="presParOf" srcId="{6864702C-8DF9-CB44-A9C4-4913DDCCDD7A}" destId="{FDF416AB-6DA4-FB4F-B985-0D23AA22E308}" srcOrd="0" destOrd="0" presId="urn:microsoft.com/office/officeart/2005/8/layout/cycle7"/>
    <dgm:cxn modelId="{F45669DC-C8C5-4F46-B39B-46B6A7E68C11}" type="presParOf" srcId="{6864702C-8DF9-CB44-A9C4-4913DDCCDD7A}" destId="{E9256119-BE3A-3A46-8A64-067489A5339E}" srcOrd="1" destOrd="0" presId="urn:microsoft.com/office/officeart/2005/8/layout/cycle7"/>
    <dgm:cxn modelId="{A4DDA602-0D7A-AC43-B19B-4CF55BC7A395}" type="presParOf" srcId="{E9256119-BE3A-3A46-8A64-067489A5339E}" destId="{DA3940E5-B181-504F-82DA-511267B32832}" srcOrd="0" destOrd="0" presId="urn:microsoft.com/office/officeart/2005/8/layout/cycle7"/>
    <dgm:cxn modelId="{4D300AE1-A050-F94D-B1D6-1144BEFF424C}" type="presParOf" srcId="{6864702C-8DF9-CB44-A9C4-4913DDCCDD7A}" destId="{71FA9857-E385-6D4C-9E58-CE410E2ED9B2}" srcOrd="2" destOrd="0" presId="urn:microsoft.com/office/officeart/2005/8/layout/cycle7"/>
    <dgm:cxn modelId="{8F9E735F-0980-6A43-9CE9-BC1EF2118B22}" type="presParOf" srcId="{6864702C-8DF9-CB44-A9C4-4913DDCCDD7A}" destId="{3E208AF4-6B7B-A642-8755-B733FE89C7DC}" srcOrd="3" destOrd="0" presId="urn:microsoft.com/office/officeart/2005/8/layout/cycle7"/>
    <dgm:cxn modelId="{1D9D0954-C033-654F-B6AA-AA865072ABFE}" type="presParOf" srcId="{3E208AF4-6B7B-A642-8755-B733FE89C7DC}" destId="{95D4CA27-48AE-B042-8025-35C812AF1A30}" srcOrd="0" destOrd="0" presId="urn:microsoft.com/office/officeart/2005/8/layout/cycle7"/>
    <dgm:cxn modelId="{E580F154-49DB-E14C-84E8-E312D046D6FF}" type="presParOf" srcId="{6864702C-8DF9-CB44-A9C4-4913DDCCDD7A}" destId="{BAE9D6DF-554E-9345-BF93-05158AF01B3D}" srcOrd="4" destOrd="0" presId="urn:microsoft.com/office/officeart/2005/8/layout/cycle7"/>
    <dgm:cxn modelId="{B7F520ED-B88C-0F4D-85A3-61336C3FA4AD}" type="presParOf" srcId="{6864702C-8DF9-CB44-A9C4-4913DDCCDD7A}" destId="{9C82170F-EABC-D74A-8F0C-ED3B75370F23}" srcOrd="5" destOrd="0" presId="urn:microsoft.com/office/officeart/2005/8/layout/cycle7"/>
    <dgm:cxn modelId="{7844E275-6EEF-FC4E-8CAB-1F31BAB0B313}" type="presParOf" srcId="{9C82170F-EABC-D74A-8F0C-ED3B75370F23}" destId="{47F5E2AC-47BA-D941-8947-1302132CFF9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C38E9B-BE5A-734F-971C-622288AFAC8B}" type="doc">
      <dgm:prSet loTypeId="urn:microsoft.com/office/officeart/2005/8/layout/cycle7" loCatId="" qsTypeId="urn:microsoft.com/office/officeart/2005/8/quickstyle/simple1" qsCatId="simple" csTypeId="urn:microsoft.com/office/officeart/2005/8/colors/colorful2" csCatId="colorful" phldr="1"/>
      <dgm:spPr/>
      <dgm:t>
        <a:bodyPr/>
        <a:lstStyle/>
        <a:p>
          <a:endParaRPr lang="en-US"/>
        </a:p>
      </dgm:t>
    </dgm:pt>
    <dgm:pt modelId="{97FBCD8B-9364-DA4A-96FB-BC853D589995}">
      <dgm:prSet phldrT="[Text]"/>
      <dgm:spPr/>
      <dgm:t>
        <a:bodyPr/>
        <a:lstStyle/>
        <a:p>
          <a:r>
            <a:rPr lang="en-US" dirty="0"/>
            <a:t>Greater Integration of Linguistic Theories</a:t>
          </a:r>
        </a:p>
      </dgm:t>
    </dgm:pt>
    <dgm:pt modelId="{4FB7884F-9D80-3A40-96E2-275CBA40B66A}" type="parTrans" cxnId="{EEBAF4FA-0D39-E84D-A09D-5727C7BE80AE}">
      <dgm:prSet/>
      <dgm:spPr/>
      <dgm:t>
        <a:bodyPr/>
        <a:lstStyle/>
        <a:p>
          <a:endParaRPr lang="en-US"/>
        </a:p>
      </dgm:t>
    </dgm:pt>
    <dgm:pt modelId="{7A885E7B-659A-1342-A507-26BB42AAE54E}" type="sibTrans" cxnId="{EEBAF4FA-0D39-E84D-A09D-5727C7BE80AE}">
      <dgm:prSet/>
      <dgm:spPr/>
      <dgm:t>
        <a:bodyPr/>
        <a:lstStyle/>
        <a:p>
          <a:endParaRPr lang="en-US"/>
        </a:p>
      </dgm:t>
    </dgm:pt>
    <dgm:pt modelId="{D24A55F2-0F35-6041-9640-32BA446F5B6B}">
      <dgm:prSet phldrT="[Text]"/>
      <dgm:spPr/>
      <dgm:t>
        <a:bodyPr/>
        <a:lstStyle/>
        <a:p>
          <a:r>
            <a:rPr lang="en-US" dirty="0"/>
            <a:t>Greater Experiment-Grounded Discourse Studies </a:t>
          </a:r>
        </a:p>
      </dgm:t>
    </dgm:pt>
    <dgm:pt modelId="{4242E370-0311-494B-A0C1-84EC4599B5BF}" type="parTrans" cxnId="{0D564B5F-837B-5C45-B91C-882441D1BDFA}">
      <dgm:prSet/>
      <dgm:spPr/>
      <dgm:t>
        <a:bodyPr/>
        <a:lstStyle/>
        <a:p>
          <a:endParaRPr lang="en-US"/>
        </a:p>
      </dgm:t>
    </dgm:pt>
    <dgm:pt modelId="{6F742AAA-4DB8-4544-BD83-3302C30904BE}" type="sibTrans" cxnId="{0D564B5F-837B-5C45-B91C-882441D1BDFA}">
      <dgm:prSet/>
      <dgm:spPr/>
      <dgm:t>
        <a:bodyPr/>
        <a:lstStyle/>
        <a:p>
          <a:endParaRPr lang="en-US"/>
        </a:p>
      </dgm:t>
    </dgm:pt>
    <dgm:pt modelId="{C6F4C47A-AF3E-564C-A5C4-B8AFC2A4094F}">
      <dgm:prSet phldrT="[Text]"/>
      <dgm:spPr/>
      <dgm:t>
        <a:bodyPr/>
        <a:lstStyle/>
        <a:p>
          <a:r>
            <a:rPr lang="en-US" b="1" dirty="0"/>
            <a:t>Greater Exploration of Different Linguacultures</a:t>
          </a:r>
        </a:p>
      </dgm:t>
    </dgm:pt>
    <dgm:pt modelId="{E983BB14-5DC4-6F4A-A5AF-2BE7671DC309}" type="parTrans" cxnId="{827A8308-E341-194B-B326-5CEB06D05278}">
      <dgm:prSet/>
      <dgm:spPr/>
      <dgm:t>
        <a:bodyPr/>
        <a:lstStyle/>
        <a:p>
          <a:endParaRPr lang="en-US"/>
        </a:p>
      </dgm:t>
    </dgm:pt>
    <dgm:pt modelId="{40416C3A-16DF-1B41-92B9-AB2FDAA96B4E}" type="sibTrans" cxnId="{827A8308-E341-194B-B326-5CEB06D05278}">
      <dgm:prSet/>
      <dgm:spPr/>
      <dgm:t>
        <a:bodyPr/>
        <a:lstStyle/>
        <a:p>
          <a:endParaRPr lang="en-US"/>
        </a:p>
      </dgm:t>
    </dgm:pt>
    <dgm:pt modelId="{6864702C-8DF9-CB44-A9C4-4913DDCCDD7A}" type="pres">
      <dgm:prSet presAssocID="{F9C38E9B-BE5A-734F-971C-622288AFAC8B}" presName="Name0" presStyleCnt="0">
        <dgm:presLayoutVars>
          <dgm:dir/>
          <dgm:resizeHandles val="exact"/>
        </dgm:presLayoutVars>
      </dgm:prSet>
      <dgm:spPr/>
    </dgm:pt>
    <dgm:pt modelId="{FDF416AB-6DA4-FB4F-B985-0D23AA22E308}" type="pres">
      <dgm:prSet presAssocID="{97FBCD8B-9364-DA4A-96FB-BC853D589995}" presName="node" presStyleLbl="node1" presStyleIdx="0" presStyleCnt="3">
        <dgm:presLayoutVars>
          <dgm:bulletEnabled val="1"/>
        </dgm:presLayoutVars>
      </dgm:prSet>
      <dgm:spPr/>
    </dgm:pt>
    <dgm:pt modelId="{E9256119-BE3A-3A46-8A64-067489A5339E}" type="pres">
      <dgm:prSet presAssocID="{7A885E7B-659A-1342-A507-26BB42AAE54E}" presName="sibTrans" presStyleLbl="sibTrans2D1" presStyleIdx="0" presStyleCnt="3"/>
      <dgm:spPr/>
    </dgm:pt>
    <dgm:pt modelId="{DA3940E5-B181-504F-82DA-511267B32832}" type="pres">
      <dgm:prSet presAssocID="{7A885E7B-659A-1342-A507-26BB42AAE54E}" presName="connectorText" presStyleLbl="sibTrans2D1" presStyleIdx="0" presStyleCnt="3"/>
      <dgm:spPr/>
    </dgm:pt>
    <dgm:pt modelId="{71FA9857-E385-6D4C-9E58-CE410E2ED9B2}" type="pres">
      <dgm:prSet presAssocID="{D24A55F2-0F35-6041-9640-32BA446F5B6B}" presName="node" presStyleLbl="node1" presStyleIdx="1" presStyleCnt="3">
        <dgm:presLayoutVars>
          <dgm:bulletEnabled val="1"/>
        </dgm:presLayoutVars>
      </dgm:prSet>
      <dgm:spPr/>
    </dgm:pt>
    <dgm:pt modelId="{3E208AF4-6B7B-A642-8755-B733FE89C7DC}" type="pres">
      <dgm:prSet presAssocID="{6F742AAA-4DB8-4544-BD83-3302C30904BE}" presName="sibTrans" presStyleLbl="sibTrans2D1" presStyleIdx="1" presStyleCnt="3"/>
      <dgm:spPr/>
    </dgm:pt>
    <dgm:pt modelId="{95D4CA27-48AE-B042-8025-35C812AF1A30}" type="pres">
      <dgm:prSet presAssocID="{6F742AAA-4DB8-4544-BD83-3302C30904BE}" presName="connectorText" presStyleLbl="sibTrans2D1" presStyleIdx="1" presStyleCnt="3"/>
      <dgm:spPr/>
    </dgm:pt>
    <dgm:pt modelId="{BAE9D6DF-554E-9345-BF93-05158AF01B3D}" type="pres">
      <dgm:prSet presAssocID="{C6F4C47A-AF3E-564C-A5C4-B8AFC2A4094F}" presName="node" presStyleLbl="node1" presStyleIdx="2" presStyleCnt="3">
        <dgm:presLayoutVars>
          <dgm:bulletEnabled val="1"/>
        </dgm:presLayoutVars>
      </dgm:prSet>
      <dgm:spPr/>
    </dgm:pt>
    <dgm:pt modelId="{9C82170F-EABC-D74A-8F0C-ED3B75370F23}" type="pres">
      <dgm:prSet presAssocID="{40416C3A-16DF-1B41-92B9-AB2FDAA96B4E}" presName="sibTrans" presStyleLbl="sibTrans2D1" presStyleIdx="2" presStyleCnt="3"/>
      <dgm:spPr/>
    </dgm:pt>
    <dgm:pt modelId="{47F5E2AC-47BA-D941-8947-1302132CFF90}" type="pres">
      <dgm:prSet presAssocID="{40416C3A-16DF-1B41-92B9-AB2FDAA96B4E}" presName="connectorText" presStyleLbl="sibTrans2D1" presStyleIdx="2" presStyleCnt="3"/>
      <dgm:spPr/>
    </dgm:pt>
  </dgm:ptLst>
  <dgm:cxnLst>
    <dgm:cxn modelId="{827A8308-E341-194B-B326-5CEB06D05278}" srcId="{F9C38E9B-BE5A-734F-971C-622288AFAC8B}" destId="{C6F4C47A-AF3E-564C-A5C4-B8AFC2A4094F}" srcOrd="2" destOrd="0" parTransId="{E983BB14-5DC4-6F4A-A5AF-2BE7671DC309}" sibTransId="{40416C3A-16DF-1B41-92B9-AB2FDAA96B4E}"/>
    <dgm:cxn modelId="{FAC83F3A-8B52-C042-AFA0-C946770DA29A}" type="presOf" srcId="{F9C38E9B-BE5A-734F-971C-622288AFAC8B}" destId="{6864702C-8DF9-CB44-A9C4-4913DDCCDD7A}" srcOrd="0" destOrd="0" presId="urn:microsoft.com/office/officeart/2005/8/layout/cycle7"/>
    <dgm:cxn modelId="{0D564B5F-837B-5C45-B91C-882441D1BDFA}" srcId="{F9C38E9B-BE5A-734F-971C-622288AFAC8B}" destId="{D24A55F2-0F35-6041-9640-32BA446F5B6B}" srcOrd="1" destOrd="0" parTransId="{4242E370-0311-494B-A0C1-84EC4599B5BF}" sibTransId="{6F742AAA-4DB8-4544-BD83-3302C30904BE}"/>
    <dgm:cxn modelId="{947A7365-09E3-3C4E-919F-03EC2F3A9695}" type="presOf" srcId="{6F742AAA-4DB8-4544-BD83-3302C30904BE}" destId="{95D4CA27-48AE-B042-8025-35C812AF1A30}" srcOrd="1" destOrd="0" presId="urn:microsoft.com/office/officeart/2005/8/layout/cycle7"/>
    <dgm:cxn modelId="{31536B7A-00A6-0844-8F44-BD20AEF42BC9}" type="presOf" srcId="{7A885E7B-659A-1342-A507-26BB42AAE54E}" destId="{E9256119-BE3A-3A46-8A64-067489A5339E}" srcOrd="0" destOrd="0" presId="urn:microsoft.com/office/officeart/2005/8/layout/cycle7"/>
    <dgm:cxn modelId="{4A0E8384-F844-EC4C-B702-8F29841E2D1D}" type="presOf" srcId="{7A885E7B-659A-1342-A507-26BB42AAE54E}" destId="{DA3940E5-B181-504F-82DA-511267B32832}" srcOrd="1" destOrd="0" presId="urn:microsoft.com/office/officeart/2005/8/layout/cycle7"/>
    <dgm:cxn modelId="{B380D989-CC5B-6B4B-95A3-51E54DA66BFB}" type="presOf" srcId="{97FBCD8B-9364-DA4A-96FB-BC853D589995}" destId="{FDF416AB-6DA4-FB4F-B985-0D23AA22E308}" srcOrd="0" destOrd="0" presId="urn:microsoft.com/office/officeart/2005/8/layout/cycle7"/>
    <dgm:cxn modelId="{A05FECA4-BEF3-AA43-8222-1A21053BD99F}" type="presOf" srcId="{6F742AAA-4DB8-4544-BD83-3302C30904BE}" destId="{3E208AF4-6B7B-A642-8755-B733FE89C7DC}" srcOrd="0" destOrd="0" presId="urn:microsoft.com/office/officeart/2005/8/layout/cycle7"/>
    <dgm:cxn modelId="{E36F4AA8-385E-A74C-9694-FC1CDB5C57FE}" type="presOf" srcId="{D24A55F2-0F35-6041-9640-32BA446F5B6B}" destId="{71FA9857-E385-6D4C-9E58-CE410E2ED9B2}" srcOrd="0" destOrd="0" presId="urn:microsoft.com/office/officeart/2005/8/layout/cycle7"/>
    <dgm:cxn modelId="{8EB895A8-4ECB-9D48-AEBD-A538215A5F1C}" type="presOf" srcId="{40416C3A-16DF-1B41-92B9-AB2FDAA96B4E}" destId="{47F5E2AC-47BA-D941-8947-1302132CFF90}" srcOrd="1" destOrd="0" presId="urn:microsoft.com/office/officeart/2005/8/layout/cycle7"/>
    <dgm:cxn modelId="{1D67A0B2-15D7-8F42-AF34-173BE6BC5EA2}" type="presOf" srcId="{40416C3A-16DF-1B41-92B9-AB2FDAA96B4E}" destId="{9C82170F-EABC-D74A-8F0C-ED3B75370F23}" srcOrd="0" destOrd="0" presId="urn:microsoft.com/office/officeart/2005/8/layout/cycle7"/>
    <dgm:cxn modelId="{4BEBCED6-03EC-5A42-97BE-572C03325091}" type="presOf" srcId="{C6F4C47A-AF3E-564C-A5C4-B8AFC2A4094F}" destId="{BAE9D6DF-554E-9345-BF93-05158AF01B3D}" srcOrd="0" destOrd="0" presId="urn:microsoft.com/office/officeart/2005/8/layout/cycle7"/>
    <dgm:cxn modelId="{EEBAF4FA-0D39-E84D-A09D-5727C7BE80AE}" srcId="{F9C38E9B-BE5A-734F-971C-622288AFAC8B}" destId="{97FBCD8B-9364-DA4A-96FB-BC853D589995}" srcOrd="0" destOrd="0" parTransId="{4FB7884F-9D80-3A40-96E2-275CBA40B66A}" sibTransId="{7A885E7B-659A-1342-A507-26BB42AAE54E}"/>
    <dgm:cxn modelId="{D7EDF269-7F85-DE41-B47E-9B2011F62F03}" type="presParOf" srcId="{6864702C-8DF9-CB44-A9C4-4913DDCCDD7A}" destId="{FDF416AB-6DA4-FB4F-B985-0D23AA22E308}" srcOrd="0" destOrd="0" presId="urn:microsoft.com/office/officeart/2005/8/layout/cycle7"/>
    <dgm:cxn modelId="{F45669DC-C8C5-4F46-B39B-46B6A7E68C11}" type="presParOf" srcId="{6864702C-8DF9-CB44-A9C4-4913DDCCDD7A}" destId="{E9256119-BE3A-3A46-8A64-067489A5339E}" srcOrd="1" destOrd="0" presId="urn:microsoft.com/office/officeart/2005/8/layout/cycle7"/>
    <dgm:cxn modelId="{A4DDA602-0D7A-AC43-B19B-4CF55BC7A395}" type="presParOf" srcId="{E9256119-BE3A-3A46-8A64-067489A5339E}" destId="{DA3940E5-B181-504F-82DA-511267B32832}" srcOrd="0" destOrd="0" presId="urn:microsoft.com/office/officeart/2005/8/layout/cycle7"/>
    <dgm:cxn modelId="{4D300AE1-A050-F94D-B1D6-1144BEFF424C}" type="presParOf" srcId="{6864702C-8DF9-CB44-A9C4-4913DDCCDD7A}" destId="{71FA9857-E385-6D4C-9E58-CE410E2ED9B2}" srcOrd="2" destOrd="0" presId="urn:microsoft.com/office/officeart/2005/8/layout/cycle7"/>
    <dgm:cxn modelId="{8F9E735F-0980-6A43-9CE9-BC1EF2118B22}" type="presParOf" srcId="{6864702C-8DF9-CB44-A9C4-4913DDCCDD7A}" destId="{3E208AF4-6B7B-A642-8755-B733FE89C7DC}" srcOrd="3" destOrd="0" presId="urn:microsoft.com/office/officeart/2005/8/layout/cycle7"/>
    <dgm:cxn modelId="{1D9D0954-C033-654F-B6AA-AA865072ABFE}" type="presParOf" srcId="{3E208AF4-6B7B-A642-8755-B733FE89C7DC}" destId="{95D4CA27-48AE-B042-8025-35C812AF1A30}" srcOrd="0" destOrd="0" presId="urn:microsoft.com/office/officeart/2005/8/layout/cycle7"/>
    <dgm:cxn modelId="{E580F154-49DB-E14C-84E8-E312D046D6FF}" type="presParOf" srcId="{6864702C-8DF9-CB44-A9C4-4913DDCCDD7A}" destId="{BAE9D6DF-554E-9345-BF93-05158AF01B3D}" srcOrd="4" destOrd="0" presId="urn:microsoft.com/office/officeart/2005/8/layout/cycle7"/>
    <dgm:cxn modelId="{B7F520ED-B88C-0F4D-85A3-61336C3FA4AD}" type="presParOf" srcId="{6864702C-8DF9-CB44-A9C4-4913DDCCDD7A}" destId="{9C82170F-EABC-D74A-8F0C-ED3B75370F23}" srcOrd="5" destOrd="0" presId="urn:microsoft.com/office/officeart/2005/8/layout/cycle7"/>
    <dgm:cxn modelId="{7844E275-6EEF-FC4E-8CAB-1F31BAB0B313}" type="presParOf" srcId="{9C82170F-EABC-D74A-8F0C-ED3B75370F23}" destId="{47F5E2AC-47BA-D941-8947-1302132CFF9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C38E9B-BE5A-734F-971C-622288AFAC8B}" type="doc">
      <dgm:prSet loTypeId="urn:microsoft.com/office/officeart/2005/8/layout/cycle7" loCatId="" qsTypeId="urn:microsoft.com/office/officeart/2005/8/quickstyle/simple1" qsCatId="simple" csTypeId="urn:microsoft.com/office/officeart/2005/8/colors/colorful2" csCatId="colorful" phldr="1"/>
      <dgm:spPr/>
      <dgm:t>
        <a:bodyPr/>
        <a:lstStyle/>
        <a:p>
          <a:endParaRPr lang="en-US"/>
        </a:p>
      </dgm:t>
    </dgm:pt>
    <dgm:pt modelId="{97FBCD8B-9364-DA4A-96FB-BC853D589995}">
      <dgm:prSet phldrT="[Text]"/>
      <dgm:spPr/>
      <dgm:t>
        <a:bodyPr/>
        <a:lstStyle/>
        <a:p>
          <a:r>
            <a:rPr lang="en-US" dirty="0"/>
            <a:t>Greater Integration of Linguistic Theories</a:t>
          </a:r>
        </a:p>
      </dgm:t>
    </dgm:pt>
    <dgm:pt modelId="{4FB7884F-9D80-3A40-96E2-275CBA40B66A}" type="parTrans" cxnId="{EEBAF4FA-0D39-E84D-A09D-5727C7BE80AE}">
      <dgm:prSet/>
      <dgm:spPr/>
      <dgm:t>
        <a:bodyPr/>
        <a:lstStyle/>
        <a:p>
          <a:endParaRPr lang="en-US"/>
        </a:p>
      </dgm:t>
    </dgm:pt>
    <dgm:pt modelId="{7A885E7B-659A-1342-A507-26BB42AAE54E}" type="sibTrans" cxnId="{EEBAF4FA-0D39-E84D-A09D-5727C7BE80AE}">
      <dgm:prSet/>
      <dgm:spPr/>
      <dgm:t>
        <a:bodyPr/>
        <a:lstStyle/>
        <a:p>
          <a:endParaRPr lang="en-US"/>
        </a:p>
      </dgm:t>
    </dgm:pt>
    <dgm:pt modelId="{D24A55F2-0F35-6041-9640-32BA446F5B6B}">
      <dgm:prSet phldrT="[Text]"/>
      <dgm:spPr/>
      <dgm:t>
        <a:bodyPr/>
        <a:lstStyle/>
        <a:p>
          <a:r>
            <a:rPr lang="en-US" b="1" dirty="0"/>
            <a:t>Greater Experiment-Grounded Discourse Studies </a:t>
          </a:r>
        </a:p>
      </dgm:t>
    </dgm:pt>
    <dgm:pt modelId="{4242E370-0311-494B-A0C1-84EC4599B5BF}" type="parTrans" cxnId="{0D564B5F-837B-5C45-B91C-882441D1BDFA}">
      <dgm:prSet/>
      <dgm:spPr/>
      <dgm:t>
        <a:bodyPr/>
        <a:lstStyle/>
        <a:p>
          <a:endParaRPr lang="en-US"/>
        </a:p>
      </dgm:t>
    </dgm:pt>
    <dgm:pt modelId="{6F742AAA-4DB8-4544-BD83-3302C30904BE}" type="sibTrans" cxnId="{0D564B5F-837B-5C45-B91C-882441D1BDFA}">
      <dgm:prSet/>
      <dgm:spPr/>
      <dgm:t>
        <a:bodyPr/>
        <a:lstStyle/>
        <a:p>
          <a:endParaRPr lang="en-US"/>
        </a:p>
      </dgm:t>
    </dgm:pt>
    <dgm:pt modelId="{C6F4C47A-AF3E-564C-A5C4-B8AFC2A4094F}">
      <dgm:prSet phldrT="[Text]"/>
      <dgm:spPr/>
      <dgm:t>
        <a:bodyPr/>
        <a:lstStyle/>
        <a:p>
          <a:r>
            <a:rPr lang="en-US" dirty="0"/>
            <a:t>Greater Exploration of Different Linguacultures</a:t>
          </a:r>
        </a:p>
      </dgm:t>
    </dgm:pt>
    <dgm:pt modelId="{E983BB14-5DC4-6F4A-A5AF-2BE7671DC309}" type="parTrans" cxnId="{827A8308-E341-194B-B326-5CEB06D05278}">
      <dgm:prSet/>
      <dgm:spPr/>
      <dgm:t>
        <a:bodyPr/>
        <a:lstStyle/>
        <a:p>
          <a:endParaRPr lang="en-US"/>
        </a:p>
      </dgm:t>
    </dgm:pt>
    <dgm:pt modelId="{40416C3A-16DF-1B41-92B9-AB2FDAA96B4E}" type="sibTrans" cxnId="{827A8308-E341-194B-B326-5CEB06D05278}">
      <dgm:prSet/>
      <dgm:spPr/>
      <dgm:t>
        <a:bodyPr/>
        <a:lstStyle/>
        <a:p>
          <a:endParaRPr lang="en-US"/>
        </a:p>
      </dgm:t>
    </dgm:pt>
    <dgm:pt modelId="{6864702C-8DF9-CB44-A9C4-4913DDCCDD7A}" type="pres">
      <dgm:prSet presAssocID="{F9C38E9B-BE5A-734F-971C-622288AFAC8B}" presName="Name0" presStyleCnt="0">
        <dgm:presLayoutVars>
          <dgm:dir/>
          <dgm:resizeHandles val="exact"/>
        </dgm:presLayoutVars>
      </dgm:prSet>
      <dgm:spPr/>
    </dgm:pt>
    <dgm:pt modelId="{FDF416AB-6DA4-FB4F-B985-0D23AA22E308}" type="pres">
      <dgm:prSet presAssocID="{97FBCD8B-9364-DA4A-96FB-BC853D589995}" presName="node" presStyleLbl="node1" presStyleIdx="0" presStyleCnt="3">
        <dgm:presLayoutVars>
          <dgm:bulletEnabled val="1"/>
        </dgm:presLayoutVars>
      </dgm:prSet>
      <dgm:spPr/>
    </dgm:pt>
    <dgm:pt modelId="{E9256119-BE3A-3A46-8A64-067489A5339E}" type="pres">
      <dgm:prSet presAssocID="{7A885E7B-659A-1342-A507-26BB42AAE54E}" presName="sibTrans" presStyleLbl="sibTrans2D1" presStyleIdx="0" presStyleCnt="3"/>
      <dgm:spPr/>
    </dgm:pt>
    <dgm:pt modelId="{DA3940E5-B181-504F-82DA-511267B32832}" type="pres">
      <dgm:prSet presAssocID="{7A885E7B-659A-1342-A507-26BB42AAE54E}" presName="connectorText" presStyleLbl="sibTrans2D1" presStyleIdx="0" presStyleCnt="3"/>
      <dgm:spPr/>
    </dgm:pt>
    <dgm:pt modelId="{71FA9857-E385-6D4C-9E58-CE410E2ED9B2}" type="pres">
      <dgm:prSet presAssocID="{D24A55F2-0F35-6041-9640-32BA446F5B6B}" presName="node" presStyleLbl="node1" presStyleIdx="1" presStyleCnt="3">
        <dgm:presLayoutVars>
          <dgm:bulletEnabled val="1"/>
        </dgm:presLayoutVars>
      </dgm:prSet>
      <dgm:spPr/>
    </dgm:pt>
    <dgm:pt modelId="{3E208AF4-6B7B-A642-8755-B733FE89C7DC}" type="pres">
      <dgm:prSet presAssocID="{6F742AAA-4DB8-4544-BD83-3302C30904BE}" presName="sibTrans" presStyleLbl="sibTrans2D1" presStyleIdx="1" presStyleCnt="3"/>
      <dgm:spPr/>
    </dgm:pt>
    <dgm:pt modelId="{95D4CA27-48AE-B042-8025-35C812AF1A30}" type="pres">
      <dgm:prSet presAssocID="{6F742AAA-4DB8-4544-BD83-3302C30904BE}" presName="connectorText" presStyleLbl="sibTrans2D1" presStyleIdx="1" presStyleCnt="3"/>
      <dgm:spPr/>
    </dgm:pt>
    <dgm:pt modelId="{BAE9D6DF-554E-9345-BF93-05158AF01B3D}" type="pres">
      <dgm:prSet presAssocID="{C6F4C47A-AF3E-564C-A5C4-B8AFC2A4094F}" presName="node" presStyleLbl="node1" presStyleIdx="2" presStyleCnt="3">
        <dgm:presLayoutVars>
          <dgm:bulletEnabled val="1"/>
        </dgm:presLayoutVars>
      </dgm:prSet>
      <dgm:spPr/>
    </dgm:pt>
    <dgm:pt modelId="{9C82170F-EABC-D74A-8F0C-ED3B75370F23}" type="pres">
      <dgm:prSet presAssocID="{40416C3A-16DF-1B41-92B9-AB2FDAA96B4E}" presName="sibTrans" presStyleLbl="sibTrans2D1" presStyleIdx="2" presStyleCnt="3"/>
      <dgm:spPr/>
    </dgm:pt>
    <dgm:pt modelId="{47F5E2AC-47BA-D941-8947-1302132CFF90}" type="pres">
      <dgm:prSet presAssocID="{40416C3A-16DF-1B41-92B9-AB2FDAA96B4E}" presName="connectorText" presStyleLbl="sibTrans2D1" presStyleIdx="2" presStyleCnt="3"/>
      <dgm:spPr/>
    </dgm:pt>
  </dgm:ptLst>
  <dgm:cxnLst>
    <dgm:cxn modelId="{827A8308-E341-194B-B326-5CEB06D05278}" srcId="{F9C38E9B-BE5A-734F-971C-622288AFAC8B}" destId="{C6F4C47A-AF3E-564C-A5C4-B8AFC2A4094F}" srcOrd="2" destOrd="0" parTransId="{E983BB14-5DC4-6F4A-A5AF-2BE7671DC309}" sibTransId="{40416C3A-16DF-1B41-92B9-AB2FDAA96B4E}"/>
    <dgm:cxn modelId="{FAC83F3A-8B52-C042-AFA0-C946770DA29A}" type="presOf" srcId="{F9C38E9B-BE5A-734F-971C-622288AFAC8B}" destId="{6864702C-8DF9-CB44-A9C4-4913DDCCDD7A}" srcOrd="0" destOrd="0" presId="urn:microsoft.com/office/officeart/2005/8/layout/cycle7"/>
    <dgm:cxn modelId="{0D564B5F-837B-5C45-B91C-882441D1BDFA}" srcId="{F9C38E9B-BE5A-734F-971C-622288AFAC8B}" destId="{D24A55F2-0F35-6041-9640-32BA446F5B6B}" srcOrd="1" destOrd="0" parTransId="{4242E370-0311-494B-A0C1-84EC4599B5BF}" sibTransId="{6F742AAA-4DB8-4544-BD83-3302C30904BE}"/>
    <dgm:cxn modelId="{947A7365-09E3-3C4E-919F-03EC2F3A9695}" type="presOf" srcId="{6F742AAA-4DB8-4544-BD83-3302C30904BE}" destId="{95D4CA27-48AE-B042-8025-35C812AF1A30}" srcOrd="1" destOrd="0" presId="urn:microsoft.com/office/officeart/2005/8/layout/cycle7"/>
    <dgm:cxn modelId="{31536B7A-00A6-0844-8F44-BD20AEF42BC9}" type="presOf" srcId="{7A885E7B-659A-1342-A507-26BB42AAE54E}" destId="{E9256119-BE3A-3A46-8A64-067489A5339E}" srcOrd="0" destOrd="0" presId="urn:microsoft.com/office/officeart/2005/8/layout/cycle7"/>
    <dgm:cxn modelId="{4A0E8384-F844-EC4C-B702-8F29841E2D1D}" type="presOf" srcId="{7A885E7B-659A-1342-A507-26BB42AAE54E}" destId="{DA3940E5-B181-504F-82DA-511267B32832}" srcOrd="1" destOrd="0" presId="urn:microsoft.com/office/officeart/2005/8/layout/cycle7"/>
    <dgm:cxn modelId="{B380D989-CC5B-6B4B-95A3-51E54DA66BFB}" type="presOf" srcId="{97FBCD8B-9364-DA4A-96FB-BC853D589995}" destId="{FDF416AB-6DA4-FB4F-B985-0D23AA22E308}" srcOrd="0" destOrd="0" presId="urn:microsoft.com/office/officeart/2005/8/layout/cycle7"/>
    <dgm:cxn modelId="{A05FECA4-BEF3-AA43-8222-1A21053BD99F}" type="presOf" srcId="{6F742AAA-4DB8-4544-BD83-3302C30904BE}" destId="{3E208AF4-6B7B-A642-8755-B733FE89C7DC}" srcOrd="0" destOrd="0" presId="urn:microsoft.com/office/officeart/2005/8/layout/cycle7"/>
    <dgm:cxn modelId="{E36F4AA8-385E-A74C-9694-FC1CDB5C57FE}" type="presOf" srcId="{D24A55F2-0F35-6041-9640-32BA446F5B6B}" destId="{71FA9857-E385-6D4C-9E58-CE410E2ED9B2}" srcOrd="0" destOrd="0" presId="urn:microsoft.com/office/officeart/2005/8/layout/cycle7"/>
    <dgm:cxn modelId="{8EB895A8-4ECB-9D48-AEBD-A538215A5F1C}" type="presOf" srcId="{40416C3A-16DF-1B41-92B9-AB2FDAA96B4E}" destId="{47F5E2AC-47BA-D941-8947-1302132CFF90}" srcOrd="1" destOrd="0" presId="urn:microsoft.com/office/officeart/2005/8/layout/cycle7"/>
    <dgm:cxn modelId="{1D67A0B2-15D7-8F42-AF34-173BE6BC5EA2}" type="presOf" srcId="{40416C3A-16DF-1B41-92B9-AB2FDAA96B4E}" destId="{9C82170F-EABC-D74A-8F0C-ED3B75370F23}" srcOrd="0" destOrd="0" presId="urn:microsoft.com/office/officeart/2005/8/layout/cycle7"/>
    <dgm:cxn modelId="{4BEBCED6-03EC-5A42-97BE-572C03325091}" type="presOf" srcId="{C6F4C47A-AF3E-564C-A5C4-B8AFC2A4094F}" destId="{BAE9D6DF-554E-9345-BF93-05158AF01B3D}" srcOrd="0" destOrd="0" presId="urn:microsoft.com/office/officeart/2005/8/layout/cycle7"/>
    <dgm:cxn modelId="{EEBAF4FA-0D39-E84D-A09D-5727C7BE80AE}" srcId="{F9C38E9B-BE5A-734F-971C-622288AFAC8B}" destId="{97FBCD8B-9364-DA4A-96FB-BC853D589995}" srcOrd="0" destOrd="0" parTransId="{4FB7884F-9D80-3A40-96E2-275CBA40B66A}" sibTransId="{7A885E7B-659A-1342-A507-26BB42AAE54E}"/>
    <dgm:cxn modelId="{D7EDF269-7F85-DE41-B47E-9B2011F62F03}" type="presParOf" srcId="{6864702C-8DF9-CB44-A9C4-4913DDCCDD7A}" destId="{FDF416AB-6DA4-FB4F-B985-0D23AA22E308}" srcOrd="0" destOrd="0" presId="urn:microsoft.com/office/officeart/2005/8/layout/cycle7"/>
    <dgm:cxn modelId="{F45669DC-C8C5-4F46-B39B-46B6A7E68C11}" type="presParOf" srcId="{6864702C-8DF9-CB44-A9C4-4913DDCCDD7A}" destId="{E9256119-BE3A-3A46-8A64-067489A5339E}" srcOrd="1" destOrd="0" presId="urn:microsoft.com/office/officeart/2005/8/layout/cycle7"/>
    <dgm:cxn modelId="{A4DDA602-0D7A-AC43-B19B-4CF55BC7A395}" type="presParOf" srcId="{E9256119-BE3A-3A46-8A64-067489A5339E}" destId="{DA3940E5-B181-504F-82DA-511267B32832}" srcOrd="0" destOrd="0" presId="urn:microsoft.com/office/officeart/2005/8/layout/cycle7"/>
    <dgm:cxn modelId="{4D300AE1-A050-F94D-B1D6-1144BEFF424C}" type="presParOf" srcId="{6864702C-8DF9-CB44-A9C4-4913DDCCDD7A}" destId="{71FA9857-E385-6D4C-9E58-CE410E2ED9B2}" srcOrd="2" destOrd="0" presId="urn:microsoft.com/office/officeart/2005/8/layout/cycle7"/>
    <dgm:cxn modelId="{8F9E735F-0980-6A43-9CE9-BC1EF2118B22}" type="presParOf" srcId="{6864702C-8DF9-CB44-A9C4-4913DDCCDD7A}" destId="{3E208AF4-6B7B-A642-8755-B733FE89C7DC}" srcOrd="3" destOrd="0" presId="urn:microsoft.com/office/officeart/2005/8/layout/cycle7"/>
    <dgm:cxn modelId="{1D9D0954-C033-654F-B6AA-AA865072ABFE}" type="presParOf" srcId="{3E208AF4-6B7B-A642-8755-B733FE89C7DC}" destId="{95D4CA27-48AE-B042-8025-35C812AF1A30}" srcOrd="0" destOrd="0" presId="urn:microsoft.com/office/officeart/2005/8/layout/cycle7"/>
    <dgm:cxn modelId="{E580F154-49DB-E14C-84E8-E312D046D6FF}" type="presParOf" srcId="{6864702C-8DF9-CB44-A9C4-4913DDCCDD7A}" destId="{BAE9D6DF-554E-9345-BF93-05158AF01B3D}" srcOrd="4" destOrd="0" presId="urn:microsoft.com/office/officeart/2005/8/layout/cycle7"/>
    <dgm:cxn modelId="{B7F520ED-B88C-0F4D-85A3-61336C3FA4AD}" type="presParOf" srcId="{6864702C-8DF9-CB44-A9C4-4913DDCCDD7A}" destId="{9C82170F-EABC-D74A-8F0C-ED3B75370F23}" srcOrd="5" destOrd="0" presId="urn:microsoft.com/office/officeart/2005/8/layout/cycle7"/>
    <dgm:cxn modelId="{7844E275-6EEF-FC4E-8CAB-1F31BAB0B313}" type="presParOf" srcId="{9C82170F-EABC-D74A-8F0C-ED3B75370F23}" destId="{47F5E2AC-47BA-D941-8947-1302132CFF9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0552E-12ED-AA41-B9CB-88208CA25668}">
      <dsp:nvSpPr>
        <dsp:cNvPr id="0" name=""/>
        <dsp:cNvSpPr/>
      </dsp:nvSpPr>
      <dsp:spPr>
        <a:xfrm>
          <a:off x="0" y="145109"/>
          <a:ext cx="8468140" cy="79099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Language use as a multidisciplinary inquiry</a:t>
          </a:r>
        </a:p>
      </dsp:txBody>
      <dsp:txXfrm>
        <a:off x="23167" y="168276"/>
        <a:ext cx="7227064" cy="744660"/>
      </dsp:txXfrm>
    </dsp:sp>
    <dsp:sp modelId="{1E01523F-1818-4145-B47C-99AF8365AFF2}">
      <dsp:nvSpPr>
        <dsp:cNvPr id="0" name=""/>
        <dsp:cNvSpPr/>
      </dsp:nvSpPr>
      <dsp:spPr>
        <a:xfrm>
          <a:off x="709206" y="1422908"/>
          <a:ext cx="8468140" cy="790994"/>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From discourse-analytic to experimental approaches to language and health communication</a:t>
          </a:r>
        </a:p>
      </dsp:txBody>
      <dsp:txXfrm>
        <a:off x="732373" y="1446075"/>
        <a:ext cx="7009810" cy="744660"/>
      </dsp:txXfrm>
    </dsp:sp>
    <dsp:sp modelId="{004EB848-2716-E446-A71C-A28FAD57FC63}">
      <dsp:nvSpPr>
        <dsp:cNvPr id="0" name=""/>
        <dsp:cNvSpPr/>
      </dsp:nvSpPr>
      <dsp:spPr>
        <a:xfrm>
          <a:off x="1407828" y="2700707"/>
          <a:ext cx="8468140" cy="79099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Strategic agency assignment in public health messaging</a:t>
          </a:r>
        </a:p>
      </dsp:txBody>
      <dsp:txXfrm>
        <a:off x="1430995" y="2723874"/>
        <a:ext cx="7020395" cy="744660"/>
      </dsp:txXfrm>
    </dsp:sp>
    <dsp:sp modelId="{76F12D07-9CBD-0F42-8865-66A358F7F1C8}">
      <dsp:nvSpPr>
        <dsp:cNvPr id="0" name=""/>
        <dsp:cNvSpPr/>
      </dsp:nvSpPr>
      <dsp:spPr>
        <a:xfrm>
          <a:off x="2117035" y="3978506"/>
          <a:ext cx="8468140" cy="790994"/>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Moving the research forward</a:t>
          </a:r>
        </a:p>
      </dsp:txBody>
      <dsp:txXfrm>
        <a:off x="2140202" y="4001673"/>
        <a:ext cx="7009810" cy="744660"/>
      </dsp:txXfrm>
    </dsp:sp>
    <dsp:sp modelId="{0803A5AB-6527-CD49-8911-8DD2379FB331}">
      <dsp:nvSpPr>
        <dsp:cNvPr id="0" name=""/>
        <dsp:cNvSpPr/>
      </dsp:nvSpPr>
      <dsp:spPr>
        <a:xfrm>
          <a:off x="7765351" y="828111"/>
          <a:ext cx="702789" cy="70278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923479" y="828111"/>
        <a:ext cx="386533" cy="528849"/>
      </dsp:txXfrm>
    </dsp:sp>
    <dsp:sp modelId="{9E9A3015-F951-6F48-A6C4-4EA40ACA7ACF}">
      <dsp:nvSpPr>
        <dsp:cNvPr id="0" name=""/>
        <dsp:cNvSpPr/>
      </dsp:nvSpPr>
      <dsp:spPr>
        <a:xfrm>
          <a:off x="8474558" y="2105910"/>
          <a:ext cx="702789" cy="702789"/>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632686" y="2105910"/>
        <a:ext cx="386533" cy="528849"/>
      </dsp:txXfrm>
    </dsp:sp>
    <dsp:sp modelId="{929FA043-9D32-4740-BE1F-376CA7661003}">
      <dsp:nvSpPr>
        <dsp:cNvPr id="0" name=""/>
        <dsp:cNvSpPr/>
      </dsp:nvSpPr>
      <dsp:spPr>
        <a:xfrm>
          <a:off x="9173179" y="3383709"/>
          <a:ext cx="702789" cy="702789"/>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331307" y="3383709"/>
        <a:ext cx="386533" cy="528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1F3E5-40BA-9043-92EC-E9B18A5EC91B}">
      <dsp:nvSpPr>
        <dsp:cNvPr id="0" name=""/>
        <dsp:cNvSpPr/>
      </dsp:nvSpPr>
      <dsp:spPr>
        <a:xfrm>
          <a:off x="1183691" y="288029"/>
          <a:ext cx="6000372"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D02E9-3087-E547-8CB8-205F668BB7FF}">
      <dsp:nvSpPr>
        <dsp:cNvPr id="0" name=""/>
        <dsp:cNvSpPr/>
      </dsp:nvSpPr>
      <dsp:spPr>
        <a:xfrm>
          <a:off x="3640666" y="3994641"/>
          <a:ext cx="846666" cy="541866"/>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5B727-C163-9C41-9E73-B7A6E05A15D1}">
      <dsp:nvSpPr>
        <dsp:cNvPr id="0" name=""/>
        <dsp:cNvSpPr/>
      </dsp:nvSpPr>
      <dsp:spPr>
        <a:xfrm>
          <a:off x="576071" y="4368800"/>
          <a:ext cx="6975856"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Communicative Effects of Language</a:t>
          </a:r>
        </a:p>
      </dsp:txBody>
      <dsp:txXfrm>
        <a:off x="576071" y="4368800"/>
        <a:ext cx="6975856" cy="1016000"/>
      </dsp:txXfrm>
    </dsp:sp>
    <dsp:sp modelId="{86E15596-87F4-D343-8937-27472552BFD8}">
      <dsp:nvSpPr>
        <dsp:cNvPr id="0" name=""/>
        <dsp:cNvSpPr/>
      </dsp:nvSpPr>
      <dsp:spPr>
        <a:xfrm>
          <a:off x="2295358" y="1818267"/>
          <a:ext cx="3342680" cy="1524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Experimentation</a:t>
          </a:r>
        </a:p>
      </dsp:txBody>
      <dsp:txXfrm>
        <a:off x="2784882" y="2041452"/>
        <a:ext cx="2363632" cy="1077630"/>
      </dsp:txXfrm>
    </dsp:sp>
    <dsp:sp modelId="{F5DCE993-4393-BE47-A6E2-36657694B680}">
      <dsp:nvSpPr>
        <dsp:cNvPr id="0" name=""/>
        <dsp:cNvSpPr/>
      </dsp:nvSpPr>
      <dsp:spPr>
        <a:xfrm>
          <a:off x="423139" y="360039"/>
          <a:ext cx="3244763" cy="15240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Linguistic Theories</a:t>
          </a:r>
        </a:p>
      </dsp:txBody>
      <dsp:txXfrm>
        <a:off x="898324" y="583224"/>
        <a:ext cx="2294393" cy="1077630"/>
      </dsp:txXfrm>
    </dsp:sp>
    <dsp:sp modelId="{F0F98991-62B8-1945-88A6-2EF7A0345A36}">
      <dsp:nvSpPr>
        <dsp:cNvPr id="0" name=""/>
        <dsp:cNvSpPr/>
      </dsp:nvSpPr>
      <dsp:spPr>
        <a:xfrm>
          <a:off x="3586044" y="348201"/>
          <a:ext cx="4023329" cy="15240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Communication Theories</a:t>
          </a:r>
        </a:p>
      </dsp:txBody>
      <dsp:txXfrm>
        <a:off x="4175247" y="571386"/>
        <a:ext cx="2844923" cy="1077630"/>
      </dsp:txXfrm>
    </dsp:sp>
    <dsp:sp modelId="{9972231A-6EB1-0749-8428-70022018400C}">
      <dsp:nvSpPr>
        <dsp:cNvPr id="0" name=""/>
        <dsp:cNvSpPr/>
      </dsp:nvSpPr>
      <dsp:spPr>
        <a:xfrm>
          <a:off x="135117" y="0"/>
          <a:ext cx="7776877" cy="379306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1F3E5-40BA-9043-92EC-E9B18A5EC91B}">
      <dsp:nvSpPr>
        <dsp:cNvPr id="0" name=""/>
        <dsp:cNvSpPr/>
      </dsp:nvSpPr>
      <dsp:spPr>
        <a:xfrm>
          <a:off x="1183691" y="288029"/>
          <a:ext cx="6000372"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D02E9-3087-E547-8CB8-205F668BB7FF}">
      <dsp:nvSpPr>
        <dsp:cNvPr id="0" name=""/>
        <dsp:cNvSpPr/>
      </dsp:nvSpPr>
      <dsp:spPr>
        <a:xfrm>
          <a:off x="3640666" y="3994641"/>
          <a:ext cx="846666" cy="541866"/>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5B727-C163-9C41-9E73-B7A6E05A15D1}">
      <dsp:nvSpPr>
        <dsp:cNvPr id="0" name=""/>
        <dsp:cNvSpPr/>
      </dsp:nvSpPr>
      <dsp:spPr>
        <a:xfrm>
          <a:off x="576071" y="4368800"/>
          <a:ext cx="6975856"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Persuasive Effects of Linguistic Agency Assignment</a:t>
          </a:r>
        </a:p>
      </dsp:txBody>
      <dsp:txXfrm>
        <a:off x="576071" y="4368800"/>
        <a:ext cx="6975856" cy="1016000"/>
      </dsp:txXfrm>
    </dsp:sp>
    <dsp:sp modelId="{86E15596-87F4-D343-8937-27472552BFD8}">
      <dsp:nvSpPr>
        <dsp:cNvPr id="0" name=""/>
        <dsp:cNvSpPr/>
      </dsp:nvSpPr>
      <dsp:spPr>
        <a:xfrm>
          <a:off x="2295358" y="1818267"/>
          <a:ext cx="3342680" cy="1524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A/B Message Testing</a:t>
          </a:r>
        </a:p>
      </dsp:txBody>
      <dsp:txXfrm>
        <a:off x="2784882" y="2041452"/>
        <a:ext cx="2363632" cy="1077630"/>
      </dsp:txXfrm>
    </dsp:sp>
    <dsp:sp modelId="{F5DCE993-4393-BE47-A6E2-36657694B680}">
      <dsp:nvSpPr>
        <dsp:cNvPr id="0" name=""/>
        <dsp:cNvSpPr/>
      </dsp:nvSpPr>
      <dsp:spPr>
        <a:xfrm>
          <a:off x="423139" y="360039"/>
          <a:ext cx="3244763" cy="15240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Proto-Thematic Roles</a:t>
          </a:r>
        </a:p>
      </dsp:txBody>
      <dsp:txXfrm>
        <a:off x="898324" y="583224"/>
        <a:ext cx="2294393" cy="1077630"/>
      </dsp:txXfrm>
    </dsp:sp>
    <dsp:sp modelId="{F0F98991-62B8-1945-88A6-2EF7A0345A36}">
      <dsp:nvSpPr>
        <dsp:cNvPr id="0" name=""/>
        <dsp:cNvSpPr/>
      </dsp:nvSpPr>
      <dsp:spPr>
        <a:xfrm>
          <a:off x="3586044" y="348201"/>
          <a:ext cx="4023329" cy="15240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Extended Parallel Process Model</a:t>
          </a:r>
        </a:p>
      </dsp:txBody>
      <dsp:txXfrm>
        <a:off x="4175247" y="571386"/>
        <a:ext cx="2844923" cy="1077630"/>
      </dsp:txXfrm>
    </dsp:sp>
    <dsp:sp modelId="{9972231A-6EB1-0749-8428-70022018400C}">
      <dsp:nvSpPr>
        <dsp:cNvPr id="0" name=""/>
        <dsp:cNvSpPr/>
      </dsp:nvSpPr>
      <dsp:spPr>
        <a:xfrm>
          <a:off x="135117" y="0"/>
          <a:ext cx="7776877" cy="379306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16AB-6DA4-FB4F-B985-0D23AA22E308}">
      <dsp:nvSpPr>
        <dsp:cNvPr id="0" name=""/>
        <dsp:cNvSpPr/>
      </dsp:nvSpPr>
      <dsp:spPr>
        <a:xfrm>
          <a:off x="3621521" y="875"/>
          <a:ext cx="2509588" cy="1254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Integration of Linguistic Theories</a:t>
          </a:r>
        </a:p>
      </dsp:txBody>
      <dsp:txXfrm>
        <a:off x="3658273" y="37627"/>
        <a:ext cx="2436084" cy="1181290"/>
      </dsp:txXfrm>
    </dsp:sp>
    <dsp:sp modelId="{E9256119-BE3A-3A46-8A64-067489A5339E}">
      <dsp:nvSpPr>
        <dsp:cNvPr id="0" name=""/>
        <dsp:cNvSpPr/>
      </dsp:nvSpPr>
      <dsp:spPr>
        <a:xfrm rot="3600000">
          <a:off x="5259027" y="2201712"/>
          <a:ext cx="1304987" cy="439177"/>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390780" y="2289547"/>
        <a:ext cx="1041481" cy="263507"/>
      </dsp:txXfrm>
    </dsp:sp>
    <dsp:sp modelId="{71FA9857-E385-6D4C-9E58-CE410E2ED9B2}">
      <dsp:nvSpPr>
        <dsp:cNvPr id="0" name=""/>
        <dsp:cNvSpPr/>
      </dsp:nvSpPr>
      <dsp:spPr>
        <a:xfrm>
          <a:off x="5691933" y="3586933"/>
          <a:ext cx="2509588" cy="1254794"/>
        </a:xfrm>
        <a:prstGeom prst="roundRect">
          <a:avLst>
            <a:gd name="adj" fmla="val 10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Experiment-Grounded Discourse Studies </a:t>
          </a:r>
        </a:p>
      </dsp:txBody>
      <dsp:txXfrm>
        <a:off x="5728685" y="3623685"/>
        <a:ext cx="2436084" cy="1181290"/>
      </dsp:txXfrm>
    </dsp:sp>
    <dsp:sp modelId="{3E208AF4-6B7B-A642-8755-B733FE89C7DC}">
      <dsp:nvSpPr>
        <dsp:cNvPr id="0" name=""/>
        <dsp:cNvSpPr/>
      </dsp:nvSpPr>
      <dsp:spPr>
        <a:xfrm rot="10800000">
          <a:off x="4223822" y="3994741"/>
          <a:ext cx="1304987" cy="439177"/>
        </a:xfrm>
        <a:prstGeom prst="leftRightArrow">
          <a:avLst>
            <a:gd name="adj1" fmla="val 60000"/>
            <a:gd name="adj2" fmla="val 50000"/>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355575" y="4082576"/>
        <a:ext cx="1041481" cy="263507"/>
      </dsp:txXfrm>
    </dsp:sp>
    <dsp:sp modelId="{BAE9D6DF-554E-9345-BF93-05158AF01B3D}">
      <dsp:nvSpPr>
        <dsp:cNvPr id="0" name=""/>
        <dsp:cNvSpPr/>
      </dsp:nvSpPr>
      <dsp:spPr>
        <a:xfrm>
          <a:off x="1551110" y="3586933"/>
          <a:ext cx="2509588" cy="1254794"/>
        </a:xfrm>
        <a:prstGeom prst="roundRect">
          <a:avLst>
            <a:gd name="adj" fmla="val 10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Exploration of Different Linguacultures</a:t>
          </a:r>
        </a:p>
      </dsp:txBody>
      <dsp:txXfrm>
        <a:off x="1587862" y="3623685"/>
        <a:ext cx="2436084" cy="1181290"/>
      </dsp:txXfrm>
    </dsp:sp>
    <dsp:sp modelId="{9C82170F-EABC-D74A-8F0C-ED3B75370F23}">
      <dsp:nvSpPr>
        <dsp:cNvPr id="0" name=""/>
        <dsp:cNvSpPr/>
      </dsp:nvSpPr>
      <dsp:spPr>
        <a:xfrm rot="18000000">
          <a:off x="3188616" y="2201712"/>
          <a:ext cx="1304987" cy="439177"/>
        </a:xfrm>
        <a:prstGeom prst="leftRightArrow">
          <a:avLst>
            <a:gd name="adj1" fmla="val 60000"/>
            <a:gd name="adj2" fmla="val 50000"/>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20369" y="2289547"/>
        <a:ext cx="1041481" cy="2635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16AB-6DA4-FB4F-B985-0D23AA22E308}">
      <dsp:nvSpPr>
        <dsp:cNvPr id="0" name=""/>
        <dsp:cNvSpPr/>
      </dsp:nvSpPr>
      <dsp:spPr>
        <a:xfrm>
          <a:off x="3621521" y="875"/>
          <a:ext cx="2509588" cy="1254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Greater Integration of Linguistic Theories</a:t>
          </a:r>
        </a:p>
      </dsp:txBody>
      <dsp:txXfrm>
        <a:off x="3658273" y="37627"/>
        <a:ext cx="2436084" cy="1181290"/>
      </dsp:txXfrm>
    </dsp:sp>
    <dsp:sp modelId="{E9256119-BE3A-3A46-8A64-067489A5339E}">
      <dsp:nvSpPr>
        <dsp:cNvPr id="0" name=""/>
        <dsp:cNvSpPr/>
      </dsp:nvSpPr>
      <dsp:spPr>
        <a:xfrm rot="3600000">
          <a:off x="5259027" y="2201712"/>
          <a:ext cx="1304987" cy="439177"/>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390780" y="2289547"/>
        <a:ext cx="1041481" cy="263507"/>
      </dsp:txXfrm>
    </dsp:sp>
    <dsp:sp modelId="{71FA9857-E385-6D4C-9E58-CE410E2ED9B2}">
      <dsp:nvSpPr>
        <dsp:cNvPr id="0" name=""/>
        <dsp:cNvSpPr/>
      </dsp:nvSpPr>
      <dsp:spPr>
        <a:xfrm>
          <a:off x="5691933" y="3586933"/>
          <a:ext cx="2509588" cy="1254794"/>
        </a:xfrm>
        <a:prstGeom prst="roundRect">
          <a:avLst>
            <a:gd name="adj" fmla="val 10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Experiment-Grounded Discourse Studies </a:t>
          </a:r>
        </a:p>
      </dsp:txBody>
      <dsp:txXfrm>
        <a:off x="5728685" y="3623685"/>
        <a:ext cx="2436084" cy="1181290"/>
      </dsp:txXfrm>
    </dsp:sp>
    <dsp:sp modelId="{3E208AF4-6B7B-A642-8755-B733FE89C7DC}">
      <dsp:nvSpPr>
        <dsp:cNvPr id="0" name=""/>
        <dsp:cNvSpPr/>
      </dsp:nvSpPr>
      <dsp:spPr>
        <a:xfrm rot="10800000">
          <a:off x="4223822" y="3994741"/>
          <a:ext cx="1304987" cy="439177"/>
        </a:xfrm>
        <a:prstGeom prst="leftRightArrow">
          <a:avLst>
            <a:gd name="adj1" fmla="val 60000"/>
            <a:gd name="adj2" fmla="val 50000"/>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355575" y="4082576"/>
        <a:ext cx="1041481" cy="263507"/>
      </dsp:txXfrm>
    </dsp:sp>
    <dsp:sp modelId="{BAE9D6DF-554E-9345-BF93-05158AF01B3D}">
      <dsp:nvSpPr>
        <dsp:cNvPr id="0" name=""/>
        <dsp:cNvSpPr/>
      </dsp:nvSpPr>
      <dsp:spPr>
        <a:xfrm>
          <a:off x="1551110" y="3586933"/>
          <a:ext cx="2509588" cy="1254794"/>
        </a:xfrm>
        <a:prstGeom prst="roundRect">
          <a:avLst>
            <a:gd name="adj" fmla="val 10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Exploration of Different Linguacultures</a:t>
          </a:r>
        </a:p>
      </dsp:txBody>
      <dsp:txXfrm>
        <a:off x="1587862" y="3623685"/>
        <a:ext cx="2436084" cy="1181290"/>
      </dsp:txXfrm>
    </dsp:sp>
    <dsp:sp modelId="{9C82170F-EABC-D74A-8F0C-ED3B75370F23}">
      <dsp:nvSpPr>
        <dsp:cNvPr id="0" name=""/>
        <dsp:cNvSpPr/>
      </dsp:nvSpPr>
      <dsp:spPr>
        <a:xfrm rot="18000000">
          <a:off x="3188616" y="2201712"/>
          <a:ext cx="1304987" cy="439177"/>
        </a:xfrm>
        <a:prstGeom prst="leftRightArrow">
          <a:avLst>
            <a:gd name="adj1" fmla="val 60000"/>
            <a:gd name="adj2" fmla="val 50000"/>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20369" y="2289547"/>
        <a:ext cx="1041481" cy="263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16AB-6DA4-FB4F-B985-0D23AA22E308}">
      <dsp:nvSpPr>
        <dsp:cNvPr id="0" name=""/>
        <dsp:cNvSpPr/>
      </dsp:nvSpPr>
      <dsp:spPr>
        <a:xfrm>
          <a:off x="3621521" y="875"/>
          <a:ext cx="2509588" cy="1254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Integration of Linguistic Theories</a:t>
          </a:r>
        </a:p>
      </dsp:txBody>
      <dsp:txXfrm>
        <a:off x="3658273" y="37627"/>
        <a:ext cx="2436084" cy="1181290"/>
      </dsp:txXfrm>
    </dsp:sp>
    <dsp:sp modelId="{E9256119-BE3A-3A46-8A64-067489A5339E}">
      <dsp:nvSpPr>
        <dsp:cNvPr id="0" name=""/>
        <dsp:cNvSpPr/>
      </dsp:nvSpPr>
      <dsp:spPr>
        <a:xfrm rot="3600000">
          <a:off x="5259027" y="2201712"/>
          <a:ext cx="1304987" cy="439177"/>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390780" y="2289547"/>
        <a:ext cx="1041481" cy="263507"/>
      </dsp:txXfrm>
    </dsp:sp>
    <dsp:sp modelId="{71FA9857-E385-6D4C-9E58-CE410E2ED9B2}">
      <dsp:nvSpPr>
        <dsp:cNvPr id="0" name=""/>
        <dsp:cNvSpPr/>
      </dsp:nvSpPr>
      <dsp:spPr>
        <a:xfrm>
          <a:off x="5691933" y="3586933"/>
          <a:ext cx="2509588" cy="1254794"/>
        </a:xfrm>
        <a:prstGeom prst="roundRect">
          <a:avLst>
            <a:gd name="adj" fmla="val 10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Experiment-Grounded Discourse Studies </a:t>
          </a:r>
        </a:p>
      </dsp:txBody>
      <dsp:txXfrm>
        <a:off x="5728685" y="3623685"/>
        <a:ext cx="2436084" cy="1181290"/>
      </dsp:txXfrm>
    </dsp:sp>
    <dsp:sp modelId="{3E208AF4-6B7B-A642-8755-B733FE89C7DC}">
      <dsp:nvSpPr>
        <dsp:cNvPr id="0" name=""/>
        <dsp:cNvSpPr/>
      </dsp:nvSpPr>
      <dsp:spPr>
        <a:xfrm rot="10800000">
          <a:off x="4223822" y="3994741"/>
          <a:ext cx="1304987" cy="439177"/>
        </a:xfrm>
        <a:prstGeom prst="leftRightArrow">
          <a:avLst>
            <a:gd name="adj1" fmla="val 60000"/>
            <a:gd name="adj2" fmla="val 50000"/>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355575" y="4082576"/>
        <a:ext cx="1041481" cy="263507"/>
      </dsp:txXfrm>
    </dsp:sp>
    <dsp:sp modelId="{BAE9D6DF-554E-9345-BF93-05158AF01B3D}">
      <dsp:nvSpPr>
        <dsp:cNvPr id="0" name=""/>
        <dsp:cNvSpPr/>
      </dsp:nvSpPr>
      <dsp:spPr>
        <a:xfrm>
          <a:off x="1551110" y="3586933"/>
          <a:ext cx="2509588" cy="1254794"/>
        </a:xfrm>
        <a:prstGeom prst="roundRect">
          <a:avLst>
            <a:gd name="adj" fmla="val 10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Greater Exploration of Different Linguacultures</a:t>
          </a:r>
        </a:p>
      </dsp:txBody>
      <dsp:txXfrm>
        <a:off x="1587862" y="3623685"/>
        <a:ext cx="2436084" cy="1181290"/>
      </dsp:txXfrm>
    </dsp:sp>
    <dsp:sp modelId="{9C82170F-EABC-D74A-8F0C-ED3B75370F23}">
      <dsp:nvSpPr>
        <dsp:cNvPr id="0" name=""/>
        <dsp:cNvSpPr/>
      </dsp:nvSpPr>
      <dsp:spPr>
        <a:xfrm rot="18000000">
          <a:off x="3188616" y="2201712"/>
          <a:ext cx="1304987" cy="439177"/>
        </a:xfrm>
        <a:prstGeom prst="leftRightArrow">
          <a:avLst>
            <a:gd name="adj1" fmla="val 60000"/>
            <a:gd name="adj2" fmla="val 50000"/>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20369" y="2289547"/>
        <a:ext cx="1041481" cy="263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416AB-6DA4-FB4F-B985-0D23AA22E308}">
      <dsp:nvSpPr>
        <dsp:cNvPr id="0" name=""/>
        <dsp:cNvSpPr/>
      </dsp:nvSpPr>
      <dsp:spPr>
        <a:xfrm>
          <a:off x="3621521" y="875"/>
          <a:ext cx="2509588" cy="1254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Integration of Linguistic Theories</a:t>
          </a:r>
        </a:p>
      </dsp:txBody>
      <dsp:txXfrm>
        <a:off x="3658273" y="37627"/>
        <a:ext cx="2436084" cy="1181290"/>
      </dsp:txXfrm>
    </dsp:sp>
    <dsp:sp modelId="{E9256119-BE3A-3A46-8A64-067489A5339E}">
      <dsp:nvSpPr>
        <dsp:cNvPr id="0" name=""/>
        <dsp:cNvSpPr/>
      </dsp:nvSpPr>
      <dsp:spPr>
        <a:xfrm rot="3600000">
          <a:off x="5259027" y="2201712"/>
          <a:ext cx="1304987" cy="439177"/>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390780" y="2289547"/>
        <a:ext cx="1041481" cy="263507"/>
      </dsp:txXfrm>
    </dsp:sp>
    <dsp:sp modelId="{71FA9857-E385-6D4C-9E58-CE410E2ED9B2}">
      <dsp:nvSpPr>
        <dsp:cNvPr id="0" name=""/>
        <dsp:cNvSpPr/>
      </dsp:nvSpPr>
      <dsp:spPr>
        <a:xfrm>
          <a:off x="5691933" y="3586933"/>
          <a:ext cx="2509588" cy="1254794"/>
        </a:xfrm>
        <a:prstGeom prst="roundRect">
          <a:avLst>
            <a:gd name="adj" fmla="val 10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Greater Experiment-Grounded Discourse Studies </a:t>
          </a:r>
        </a:p>
      </dsp:txBody>
      <dsp:txXfrm>
        <a:off x="5728685" y="3623685"/>
        <a:ext cx="2436084" cy="1181290"/>
      </dsp:txXfrm>
    </dsp:sp>
    <dsp:sp modelId="{3E208AF4-6B7B-A642-8755-B733FE89C7DC}">
      <dsp:nvSpPr>
        <dsp:cNvPr id="0" name=""/>
        <dsp:cNvSpPr/>
      </dsp:nvSpPr>
      <dsp:spPr>
        <a:xfrm rot="10800000">
          <a:off x="4223822" y="3994741"/>
          <a:ext cx="1304987" cy="439177"/>
        </a:xfrm>
        <a:prstGeom prst="leftRightArrow">
          <a:avLst>
            <a:gd name="adj1" fmla="val 60000"/>
            <a:gd name="adj2" fmla="val 50000"/>
          </a:avLst>
        </a:prstGeom>
        <a:solidFill>
          <a:schemeClr val="accent2">
            <a:hueOff val="2340760"/>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355575" y="4082576"/>
        <a:ext cx="1041481" cy="263507"/>
      </dsp:txXfrm>
    </dsp:sp>
    <dsp:sp modelId="{BAE9D6DF-554E-9345-BF93-05158AF01B3D}">
      <dsp:nvSpPr>
        <dsp:cNvPr id="0" name=""/>
        <dsp:cNvSpPr/>
      </dsp:nvSpPr>
      <dsp:spPr>
        <a:xfrm>
          <a:off x="1551110" y="3586933"/>
          <a:ext cx="2509588" cy="1254794"/>
        </a:xfrm>
        <a:prstGeom prst="roundRect">
          <a:avLst>
            <a:gd name="adj" fmla="val 10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Greater Exploration of Different Linguacultures</a:t>
          </a:r>
        </a:p>
      </dsp:txBody>
      <dsp:txXfrm>
        <a:off x="1587862" y="3623685"/>
        <a:ext cx="2436084" cy="1181290"/>
      </dsp:txXfrm>
    </dsp:sp>
    <dsp:sp modelId="{9C82170F-EABC-D74A-8F0C-ED3B75370F23}">
      <dsp:nvSpPr>
        <dsp:cNvPr id="0" name=""/>
        <dsp:cNvSpPr/>
      </dsp:nvSpPr>
      <dsp:spPr>
        <a:xfrm rot="18000000">
          <a:off x="3188616" y="2201712"/>
          <a:ext cx="1304987" cy="439177"/>
        </a:xfrm>
        <a:prstGeom prst="leftRightArrow">
          <a:avLst>
            <a:gd name="adj1" fmla="val 60000"/>
            <a:gd name="adj2" fmla="val 50000"/>
          </a:avLst>
        </a:prstGeom>
        <a:solidFill>
          <a:schemeClr val="accent2">
            <a:hueOff val="4681520"/>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20369" y="2289547"/>
        <a:ext cx="1041481" cy="26350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3105D3-6CCE-40AC-9C19-5D94C8A0E7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zh-TW" altLang="en-US"/>
          </a:p>
        </p:txBody>
      </p:sp>
      <p:sp>
        <p:nvSpPr>
          <p:cNvPr id="3" name="Date Placeholder 2">
            <a:extLst>
              <a:ext uri="{FF2B5EF4-FFF2-40B4-BE49-F238E27FC236}">
                <a16:creationId xmlns:a16="http://schemas.microsoft.com/office/drawing/2014/main" id="{B7D76A23-D245-46CF-B549-A57B8FA5F6C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BED950C3-4968-5D40-A8E0-3E6DF801D2F2}" type="datetimeFigureOut">
              <a:rPr lang="zh-TW" altLang="en-US"/>
              <a:pPr>
                <a:defRPr/>
              </a:pPr>
              <a:t>2024/6/16</a:t>
            </a:fld>
            <a:endParaRPr lang="zh-TW" altLang="en-US"/>
          </a:p>
        </p:txBody>
      </p:sp>
      <p:sp>
        <p:nvSpPr>
          <p:cNvPr id="4" name="Footer Placeholder 3">
            <a:extLst>
              <a:ext uri="{FF2B5EF4-FFF2-40B4-BE49-F238E27FC236}">
                <a16:creationId xmlns:a16="http://schemas.microsoft.com/office/drawing/2014/main" id="{88B5D8A1-F9DF-4F0B-AA1C-029FC30E6858}"/>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zh-TW" altLang="en-US"/>
          </a:p>
        </p:txBody>
      </p:sp>
      <p:sp>
        <p:nvSpPr>
          <p:cNvPr id="5" name="Slide Number Placeholder 4">
            <a:extLst>
              <a:ext uri="{FF2B5EF4-FFF2-40B4-BE49-F238E27FC236}">
                <a16:creationId xmlns:a16="http://schemas.microsoft.com/office/drawing/2014/main" id="{0BA1D98C-4533-45E1-9467-5B8B1F17E66E}"/>
              </a:ext>
            </a:extLst>
          </p:cNvPr>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A15C5078-73C0-B341-B612-4CEAB989E00F}" type="slidenum">
              <a:rPr lang="zh-TW" altLang="en-US"/>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86CAD5D-9448-4CAC-A4F2-2D80E3E5289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日期版面配置區 2">
            <a:extLst>
              <a:ext uri="{FF2B5EF4-FFF2-40B4-BE49-F238E27FC236}">
                <a16:creationId xmlns:a16="http://schemas.microsoft.com/office/drawing/2014/main" id="{ECFC8DA0-E83D-4E37-BEF4-84EE49845F7A}"/>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CFF2D7D3-E36B-4A49-8B24-C239E1BC4B05}" type="datetimeFigureOut">
              <a:rPr lang="en-US"/>
              <a:pPr>
                <a:defRPr/>
              </a:pPr>
              <a:t>6/16/24</a:t>
            </a:fld>
            <a:endParaRPr lang="en-US" dirty="0"/>
          </a:p>
        </p:txBody>
      </p:sp>
      <p:sp>
        <p:nvSpPr>
          <p:cNvPr id="4" name="投影片圖像版面配置區 3">
            <a:extLst>
              <a:ext uri="{FF2B5EF4-FFF2-40B4-BE49-F238E27FC236}">
                <a16:creationId xmlns:a16="http://schemas.microsoft.com/office/drawing/2014/main" id="{8F4EDE61-A52B-4DC9-B054-CA5241B99EA6}"/>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備忘稿版面配置區 4">
            <a:extLst>
              <a:ext uri="{FF2B5EF4-FFF2-40B4-BE49-F238E27FC236}">
                <a16:creationId xmlns:a16="http://schemas.microsoft.com/office/drawing/2014/main" id="{BFC237D1-AAF0-4182-8DB3-F8911DAD40BB}"/>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en-US" noProof="0"/>
          </a:p>
        </p:txBody>
      </p:sp>
      <p:sp>
        <p:nvSpPr>
          <p:cNvPr id="6" name="頁尾版面配置區 5">
            <a:extLst>
              <a:ext uri="{FF2B5EF4-FFF2-40B4-BE49-F238E27FC236}">
                <a16:creationId xmlns:a16="http://schemas.microsoft.com/office/drawing/2014/main" id="{7A5CFDAF-49B5-481E-BA84-D66CA44B057E}"/>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投影片編號版面配置區 6">
            <a:extLst>
              <a:ext uri="{FF2B5EF4-FFF2-40B4-BE49-F238E27FC236}">
                <a16:creationId xmlns:a16="http://schemas.microsoft.com/office/drawing/2014/main" id="{A2E357CB-4105-4050-9FE1-5A150F4288B3}"/>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4C55091E-1D9A-EF49-B9C8-B4876F1CC3D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zh-TW" altLang="en-US"/>
              <a:t>按一下以編輯母片標題樣式</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a:p>
        </p:txBody>
      </p:sp>
      <p:sp>
        <p:nvSpPr>
          <p:cNvPr id="4" name="Date Placeholder 3">
            <a:extLst>
              <a:ext uri="{FF2B5EF4-FFF2-40B4-BE49-F238E27FC236}">
                <a16:creationId xmlns:a16="http://schemas.microsoft.com/office/drawing/2014/main" id="{59F5CCAD-2EFF-D730-1B00-2A466D2088E0}"/>
              </a:ext>
            </a:extLst>
          </p:cNvPr>
          <p:cNvSpPr>
            <a:spLocks noGrp="1"/>
          </p:cNvSpPr>
          <p:nvPr>
            <p:ph type="dt" sz="half" idx="10"/>
          </p:nvPr>
        </p:nvSpPr>
        <p:spPr/>
        <p:txBody>
          <a:bodyPr/>
          <a:lstStyle>
            <a:lvl1pPr>
              <a:defRPr/>
            </a:lvl1pPr>
          </a:lstStyle>
          <a:p>
            <a:pPr>
              <a:defRPr/>
            </a:pPr>
            <a:fld id="{5BBFDBAD-1733-ED46-8C31-F127ACC06C6C}" type="datetimeFigureOut">
              <a:rPr lang="en-US"/>
              <a:pPr>
                <a:defRPr/>
              </a:pPr>
              <a:t>6/16/24</a:t>
            </a:fld>
            <a:endParaRPr lang="en-US" dirty="0"/>
          </a:p>
        </p:txBody>
      </p:sp>
      <p:sp>
        <p:nvSpPr>
          <p:cNvPr id="5" name="Footer Placeholder 4">
            <a:extLst>
              <a:ext uri="{FF2B5EF4-FFF2-40B4-BE49-F238E27FC236}">
                <a16:creationId xmlns:a16="http://schemas.microsoft.com/office/drawing/2014/main" id="{DF82796C-3759-7FBD-7E2A-60DCF9239D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4DBA1A-537B-8BFA-5921-08BD08B3F1B4}"/>
              </a:ext>
            </a:extLst>
          </p:cNvPr>
          <p:cNvSpPr>
            <a:spLocks noGrp="1"/>
          </p:cNvSpPr>
          <p:nvPr>
            <p:ph type="sldNum" sz="quarter" idx="12"/>
          </p:nvPr>
        </p:nvSpPr>
        <p:spPr/>
        <p:txBody>
          <a:bodyPr/>
          <a:lstStyle>
            <a:lvl1pPr>
              <a:defRPr/>
            </a:lvl1pPr>
          </a:lstStyle>
          <a:p>
            <a:fld id="{F336F83B-2786-A740-BB60-362217D6293C}" type="slidenum">
              <a:rPr lang="en-US" altLang="en-US"/>
              <a:pPr/>
              <a:t>‹#›</a:t>
            </a:fld>
            <a:endParaRPr lang="en-US" altLang="en-US"/>
          </a:p>
        </p:txBody>
      </p:sp>
    </p:spTree>
    <p:extLst>
      <p:ext uri="{BB962C8B-B14F-4D97-AF65-F5344CB8AC3E}">
        <p14:creationId xmlns:p14="http://schemas.microsoft.com/office/powerpoint/2010/main" val="254751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B865034B-5198-2A41-4422-3617074F0D61}"/>
              </a:ext>
            </a:extLst>
          </p:cNvPr>
          <p:cNvSpPr>
            <a:spLocks noGrp="1"/>
          </p:cNvSpPr>
          <p:nvPr>
            <p:ph type="dt" sz="half" idx="10"/>
          </p:nvPr>
        </p:nvSpPr>
        <p:spPr/>
        <p:txBody>
          <a:bodyPr/>
          <a:lstStyle>
            <a:lvl1pPr>
              <a:defRPr/>
            </a:lvl1pPr>
          </a:lstStyle>
          <a:p>
            <a:pPr>
              <a:defRPr/>
            </a:pPr>
            <a:fld id="{9D089BAF-3BE2-964E-9D02-F0FFFE32E44D}" type="datetimeFigureOut">
              <a:rPr lang="en-US"/>
              <a:pPr>
                <a:defRPr/>
              </a:pPr>
              <a:t>6/16/24</a:t>
            </a:fld>
            <a:endParaRPr lang="en-US" dirty="0"/>
          </a:p>
        </p:txBody>
      </p:sp>
      <p:sp>
        <p:nvSpPr>
          <p:cNvPr id="5" name="Footer Placeholder 4">
            <a:extLst>
              <a:ext uri="{FF2B5EF4-FFF2-40B4-BE49-F238E27FC236}">
                <a16:creationId xmlns:a16="http://schemas.microsoft.com/office/drawing/2014/main" id="{615F7548-F3E1-C8C0-DDA7-E648F5D9B1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23B2F5-8E7E-4B22-DA8C-264ACE98A52B}"/>
              </a:ext>
            </a:extLst>
          </p:cNvPr>
          <p:cNvSpPr>
            <a:spLocks noGrp="1"/>
          </p:cNvSpPr>
          <p:nvPr>
            <p:ph type="sldNum" sz="quarter" idx="12"/>
          </p:nvPr>
        </p:nvSpPr>
        <p:spPr/>
        <p:txBody>
          <a:bodyPr/>
          <a:lstStyle>
            <a:lvl1pPr>
              <a:defRPr/>
            </a:lvl1pPr>
          </a:lstStyle>
          <a:p>
            <a:fld id="{B308ACE4-F1B3-084E-B30E-81FEC818E7E3}" type="slidenum">
              <a:rPr lang="en-US" altLang="en-US"/>
              <a:pPr/>
              <a:t>‹#›</a:t>
            </a:fld>
            <a:endParaRPr lang="en-US" altLang="en-US"/>
          </a:p>
        </p:txBody>
      </p:sp>
    </p:spTree>
    <p:extLst>
      <p:ext uri="{BB962C8B-B14F-4D97-AF65-F5344CB8AC3E}">
        <p14:creationId xmlns:p14="http://schemas.microsoft.com/office/powerpoint/2010/main" val="48787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473C60C3-54E7-DF34-F35C-97CCD91E57C8}"/>
              </a:ext>
            </a:extLst>
          </p:cNvPr>
          <p:cNvSpPr>
            <a:spLocks noGrp="1"/>
          </p:cNvSpPr>
          <p:nvPr>
            <p:ph type="dt" sz="half" idx="10"/>
          </p:nvPr>
        </p:nvSpPr>
        <p:spPr/>
        <p:txBody>
          <a:bodyPr/>
          <a:lstStyle>
            <a:lvl1pPr>
              <a:defRPr/>
            </a:lvl1pPr>
          </a:lstStyle>
          <a:p>
            <a:pPr>
              <a:defRPr/>
            </a:pPr>
            <a:fld id="{FC9F66DE-22CE-4F4F-AB9E-6D048D0F6A71}" type="datetimeFigureOut">
              <a:rPr lang="en-US"/>
              <a:pPr>
                <a:defRPr/>
              </a:pPr>
              <a:t>6/16/24</a:t>
            </a:fld>
            <a:endParaRPr lang="en-US" dirty="0"/>
          </a:p>
        </p:txBody>
      </p:sp>
      <p:sp>
        <p:nvSpPr>
          <p:cNvPr id="5" name="Footer Placeholder 4">
            <a:extLst>
              <a:ext uri="{FF2B5EF4-FFF2-40B4-BE49-F238E27FC236}">
                <a16:creationId xmlns:a16="http://schemas.microsoft.com/office/drawing/2014/main" id="{6C196477-2E0B-F408-FBF2-312BA77CB4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D98020-E0D0-B554-C730-522D563CC46B}"/>
              </a:ext>
            </a:extLst>
          </p:cNvPr>
          <p:cNvSpPr>
            <a:spLocks noGrp="1"/>
          </p:cNvSpPr>
          <p:nvPr>
            <p:ph type="sldNum" sz="quarter" idx="12"/>
          </p:nvPr>
        </p:nvSpPr>
        <p:spPr/>
        <p:txBody>
          <a:bodyPr/>
          <a:lstStyle>
            <a:lvl1pPr>
              <a:defRPr/>
            </a:lvl1pPr>
          </a:lstStyle>
          <a:p>
            <a:fld id="{92BECC56-2589-6E45-97F1-41C5DB1402BF}" type="slidenum">
              <a:rPr lang="en-US" altLang="en-US"/>
              <a:pPr/>
              <a:t>‹#›</a:t>
            </a:fld>
            <a:endParaRPr lang="en-US" altLang="en-US"/>
          </a:p>
        </p:txBody>
      </p:sp>
    </p:spTree>
    <p:extLst>
      <p:ext uri="{BB962C8B-B14F-4D97-AF65-F5344CB8AC3E}">
        <p14:creationId xmlns:p14="http://schemas.microsoft.com/office/powerpoint/2010/main" val="7766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97644351-4A41-635B-8F03-524BB72537CD}"/>
              </a:ext>
            </a:extLst>
          </p:cNvPr>
          <p:cNvSpPr>
            <a:spLocks noGrp="1"/>
          </p:cNvSpPr>
          <p:nvPr>
            <p:ph type="dt" sz="half" idx="10"/>
          </p:nvPr>
        </p:nvSpPr>
        <p:spPr/>
        <p:txBody>
          <a:bodyPr/>
          <a:lstStyle>
            <a:lvl1pPr>
              <a:defRPr/>
            </a:lvl1pPr>
          </a:lstStyle>
          <a:p>
            <a:pPr>
              <a:defRPr/>
            </a:pPr>
            <a:fld id="{8D9744F2-BA2A-044B-957A-C0D2C80C6367}" type="datetimeFigureOut">
              <a:rPr lang="en-US"/>
              <a:pPr>
                <a:defRPr/>
              </a:pPr>
              <a:t>6/16/24</a:t>
            </a:fld>
            <a:endParaRPr lang="en-US" dirty="0"/>
          </a:p>
        </p:txBody>
      </p:sp>
      <p:sp>
        <p:nvSpPr>
          <p:cNvPr id="5" name="Footer Placeholder 4">
            <a:extLst>
              <a:ext uri="{FF2B5EF4-FFF2-40B4-BE49-F238E27FC236}">
                <a16:creationId xmlns:a16="http://schemas.microsoft.com/office/drawing/2014/main" id="{AFF0B43B-D2A5-882A-5162-4ADCDC2D42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0269D7-2674-7526-72BA-AE0EB9DC9E58}"/>
              </a:ext>
            </a:extLst>
          </p:cNvPr>
          <p:cNvSpPr>
            <a:spLocks noGrp="1"/>
          </p:cNvSpPr>
          <p:nvPr>
            <p:ph type="sldNum" sz="quarter" idx="12"/>
          </p:nvPr>
        </p:nvSpPr>
        <p:spPr/>
        <p:txBody>
          <a:bodyPr/>
          <a:lstStyle>
            <a:lvl1pPr>
              <a:defRPr/>
            </a:lvl1pPr>
          </a:lstStyle>
          <a:p>
            <a:fld id="{3F26E18E-E52D-D845-8993-D0042F034EBC}" type="slidenum">
              <a:rPr lang="en-US" altLang="en-US"/>
              <a:pPr/>
              <a:t>‹#›</a:t>
            </a:fld>
            <a:endParaRPr lang="en-US" altLang="en-US"/>
          </a:p>
        </p:txBody>
      </p:sp>
    </p:spTree>
    <p:extLst>
      <p:ext uri="{BB962C8B-B14F-4D97-AF65-F5344CB8AC3E}">
        <p14:creationId xmlns:p14="http://schemas.microsoft.com/office/powerpoint/2010/main" val="369347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56735F0A-A026-9945-3F76-3893FBE6E6CF}"/>
              </a:ext>
            </a:extLst>
          </p:cNvPr>
          <p:cNvSpPr>
            <a:spLocks noGrp="1"/>
          </p:cNvSpPr>
          <p:nvPr>
            <p:ph type="dt" sz="half" idx="10"/>
          </p:nvPr>
        </p:nvSpPr>
        <p:spPr/>
        <p:txBody>
          <a:bodyPr/>
          <a:lstStyle>
            <a:lvl1pPr>
              <a:defRPr/>
            </a:lvl1pPr>
          </a:lstStyle>
          <a:p>
            <a:pPr>
              <a:defRPr/>
            </a:pPr>
            <a:fld id="{C500F4DA-198F-7244-AE2A-455F7AA08E80}" type="datetimeFigureOut">
              <a:rPr lang="en-US"/>
              <a:pPr>
                <a:defRPr/>
              </a:pPr>
              <a:t>6/16/24</a:t>
            </a:fld>
            <a:endParaRPr lang="en-US" dirty="0"/>
          </a:p>
        </p:txBody>
      </p:sp>
      <p:sp>
        <p:nvSpPr>
          <p:cNvPr id="5" name="Footer Placeholder 4">
            <a:extLst>
              <a:ext uri="{FF2B5EF4-FFF2-40B4-BE49-F238E27FC236}">
                <a16:creationId xmlns:a16="http://schemas.microsoft.com/office/drawing/2014/main" id="{E1F4BFCC-04AC-33D4-FE72-70C33F3AFC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7E5EDA-DA4C-1A25-130D-FC64B5B8AA1F}"/>
              </a:ext>
            </a:extLst>
          </p:cNvPr>
          <p:cNvSpPr>
            <a:spLocks noGrp="1"/>
          </p:cNvSpPr>
          <p:nvPr>
            <p:ph type="sldNum" sz="quarter" idx="12"/>
          </p:nvPr>
        </p:nvSpPr>
        <p:spPr/>
        <p:txBody>
          <a:bodyPr/>
          <a:lstStyle>
            <a:lvl1pPr>
              <a:defRPr/>
            </a:lvl1pPr>
          </a:lstStyle>
          <a:p>
            <a:fld id="{AB037C59-1CB0-5742-828D-6E04AD223DA3}" type="slidenum">
              <a:rPr lang="en-US" altLang="en-US"/>
              <a:pPr/>
              <a:t>‹#›</a:t>
            </a:fld>
            <a:endParaRPr lang="en-US" altLang="en-US"/>
          </a:p>
        </p:txBody>
      </p:sp>
    </p:spTree>
    <p:extLst>
      <p:ext uri="{BB962C8B-B14F-4D97-AF65-F5344CB8AC3E}">
        <p14:creationId xmlns:p14="http://schemas.microsoft.com/office/powerpoint/2010/main" val="230648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12959345-42FB-B9E5-3C85-BEB0E17E8874}"/>
              </a:ext>
            </a:extLst>
          </p:cNvPr>
          <p:cNvSpPr>
            <a:spLocks noGrp="1"/>
          </p:cNvSpPr>
          <p:nvPr>
            <p:ph type="dt" sz="half" idx="10"/>
          </p:nvPr>
        </p:nvSpPr>
        <p:spPr/>
        <p:txBody>
          <a:bodyPr/>
          <a:lstStyle>
            <a:lvl1pPr>
              <a:defRPr/>
            </a:lvl1pPr>
          </a:lstStyle>
          <a:p>
            <a:pPr>
              <a:defRPr/>
            </a:pPr>
            <a:fld id="{EB874F9E-045E-5540-BD62-6A9ACC12B3C8}" type="datetimeFigureOut">
              <a:rPr lang="en-US"/>
              <a:pPr>
                <a:defRPr/>
              </a:pPr>
              <a:t>6/16/24</a:t>
            </a:fld>
            <a:endParaRPr lang="en-US" dirty="0"/>
          </a:p>
        </p:txBody>
      </p:sp>
      <p:sp>
        <p:nvSpPr>
          <p:cNvPr id="6" name="Footer Placeholder 4">
            <a:extLst>
              <a:ext uri="{FF2B5EF4-FFF2-40B4-BE49-F238E27FC236}">
                <a16:creationId xmlns:a16="http://schemas.microsoft.com/office/drawing/2014/main" id="{FBE8A51A-74B3-D0F9-8DC7-CBEDD2D783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8E1D7B-7DEA-469F-D4DF-71CB8033C356}"/>
              </a:ext>
            </a:extLst>
          </p:cNvPr>
          <p:cNvSpPr>
            <a:spLocks noGrp="1"/>
          </p:cNvSpPr>
          <p:nvPr>
            <p:ph type="sldNum" sz="quarter" idx="12"/>
          </p:nvPr>
        </p:nvSpPr>
        <p:spPr/>
        <p:txBody>
          <a:bodyPr/>
          <a:lstStyle>
            <a:lvl1pPr>
              <a:defRPr/>
            </a:lvl1pPr>
          </a:lstStyle>
          <a:p>
            <a:fld id="{05FBE1DE-5F15-BC4A-A8D0-675E98B8B629}" type="slidenum">
              <a:rPr lang="en-US" altLang="en-US"/>
              <a:pPr/>
              <a:t>‹#›</a:t>
            </a:fld>
            <a:endParaRPr lang="en-US" altLang="en-US"/>
          </a:p>
        </p:txBody>
      </p:sp>
    </p:spTree>
    <p:extLst>
      <p:ext uri="{BB962C8B-B14F-4D97-AF65-F5344CB8AC3E}">
        <p14:creationId xmlns:p14="http://schemas.microsoft.com/office/powerpoint/2010/main" val="129197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3">
            <a:extLst>
              <a:ext uri="{FF2B5EF4-FFF2-40B4-BE49-F238E27FC236}">
                <a16:creationId xmlns:a16="http://schemas.microsoft.com/office/drawing/2014/main" id="{1ED52280-BC48-7964-DD96-30FCE4F96A38}"/>
              </a:ext>
            </a:extLst>
          </p:cNvPr>
          <p:cNvSpPr>
            <a:spLocks noGrp="1"/>
          </p:cNvSpPr>
          <p:nvPr>
            <p:ph type="dt" sz="half" idx="10"/>
          </p:nvPr>
        </p:nvSpPr>
        <p:spPr/>
        <p:txBody>
          <a:bodyPr/>
          <a:lstStyle>
            <a:lvl1pPr>
              <a:defRPr/>
            </a:lvl1pPr>
          </a:lstStyle>
          <a:p>
            <a:pPr>
              <a:defRPr/>
            </a:pPr>
            <a:fld id="{661DE594-8233-7447-B756-830EF1A3D10A}" type="datetimeFigureOut">
              <a:rPr lang="en-US"/>
              <a:pPr>
                <a:defRPr/>
              </a:pPr>
              <a:t>6/16/24</a:t>
            </a:fld>
            <a:endParaRPr lang="en-US" dirty="0"/>
          </a:p>
        </p:txBody>
      </p:sp>
      <p:sp>
        <p:nvSpPr>
          <p:cNvPr id="8" name="Footer Placeholder 4">
            <a:extLst>
              <a:ext uri="{FF2B5EF4-FFF2-40B4-BE49-F238E27FC236}">
                <a16:creationId xmlns:a16="http://schemas.microsoft.com/office/drawing/2014/main" id="{4037E535-398C-2AC8-2FB1-CBB31B7B72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AABE77F-7999-F641-5ED7-BBEE862B2B90}"/>
              </a:ext>
            </a:extLst>
          </p:cNvPr>
          <p:cNvSpPr>
            <a:spLocks noGrp="1"/>
          </p:cNvSpPr>
          <p:nvPr>
            <p:ph type="sldNum" sz="quarter" idx="12"/>
          </p:nvPr>
        </p:nvSpPr>
        <p:spPr/>
        <p:txBody>
          <a:bodyPr/>
          <a:lstStyle>
            <a:lvl1pPr>
              <a:defRPr/>
            </a:lvl1pPr>
          </a:lstStyle>
          <a:p>
            <a:fld id="{F78B219D-F584-9441-8739-D25F710E7B84}" type="slidenum">
              <a:rPr lang="en-US" altLang="en-US"/>
              <a:pPr/>
              <a:t>‹#›</a:t>
            </a:fld>
            <a:endParaRPr lang="en-US" altLang="en-US"/>
          </a:p>
        </p:txBody>
      </p:sp>
    </p:spTree>
    <p:extLst>
      <p:ext uri="{BB962C8B-B14F-4D97-AF65-F5344CB8AC3E}">
        <p14:creationId xmlns:p14="http://schemas.microsoft.com/office/powerpoint/2010/main" val="252144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3">
            <a:extLst>
              <a:ext uri="{FF2B5EF4-FFF2-40B4-BE49-F238E27FC236}">
                <a16:creationId xmlns:a16="http://schemas.microsoft.com/office/drawing/2014/main" id="{C673803B-D3C9-9F97-0469-55414CF4074E}"/>
              </a:ext>
            </a:extLst>
          </p:cNvPr>
          <p:cNvSpPr>
            <a:spLocks noGrp="1"/>
          </p:cNvSpPr>
          <p:nvPr>
            <p:ph type="dt" sz="half" idx="10"/>
          </p:nvPr>
        </p:nvSpPr>
        <p:spPr/>
        <p:txBody>
          <a:bodyPr/>
          <a:lstStyle>
            <a:lvl1pPr>
              <a:defRPr/>
            </a:lvl1pPr>
          </a:lstStyle>
          <a:p>
            <a:pPr>
              <a:defRPr/>
            </a:pPr>
            <a:fld id="{B1D4E95D-80E2-2948-AAC6-4782B2DB6FC1}" type="datetimeFigureOut">
              <a:rPr lang="en-US"/>
              <a:pPr>
                <a:defRPr/>
              </a:pPr>
              <a:t>6/16/24</a:t>
            </a:fld>
            <a:endParaRPr lang="en-US" dirty="0"/>
          </a:p>
        </p:txBody>
      </p:sp>
      <p:sp>
        <p:nvSpPr>
          <p:cNvPr id="4" name="Footer Placeholder 4">
            <a:extLst>
              <a:ext uri="{FF2B5EF4-FFF2-40B4-BE49-F238E27FC236}">
                <a16:creationId xmlns:a16="http://schemas.microsoft.com/office/drawing/2014/main" id="{45458476-E783-DF87-52E3-F3C0B99F5F5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6C5D1E-B380-1533-4016-E0A9AB6090F1}"/>
              </a:ext>
            </a:extLst>
          </p:cNvPr>
          <p:cNvSpPr>
            <a:spLocks noGrp="1"/>
          </p:cNvSpPr>
          <p:nvPr>
            <p:ph type="sldNum" sz="quarter" idx="12"/>
          </p:nvPr>
        </p:nvSpPr>
        <p:spPr/>
        <p:txBody>
          <a:bodyPr/>
          <a:lstStyle>
            <a:lvl1pPr>
              <a:defRPr/>
            </a:lvl1pPr>
          </a:lstStyle>
          <a:p>
            <a:fld id="{DFA47F61-381B-D74E-8112-7BAACBE3B1D8}" type="slidenum">
              <a:rPr lang="en-US" altLang="en-US"/>
              <a:pPr/>
              <a:t>‹#›</a:t>
            </a:fld>
            <a:endParaRPr lang="en-US" altLang="en-US"/>
          </a:p>
        </p:txBody>
      </p:sp>
    </p:spTree>
    <p:extLst>
      <p:ext uri="{BB962C8B-B14F-4D97-AF65-F5344CB8AC3E}">
        <p14:creationId xmlns:p14="http://schemas.microsoft.com/office/powerpoint/2010/main" val="248364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76E0FAC-9DA0-0179-DB8B-E27183164A7D}"/>
              </a:ext>
            </a:extLst>
          </p:cNvPr>
          <p:cNvSpPr>
            <a:spLocks noGrp="1"/>
          </p:cNvSpPr>
          <p:nvPr>
            <p:ph type="dt" sz="half" idx="10"/>
          </p:nvPr>
        </p:nvSpPr>
        <p:spPr/>
        <p:txBody>
          <a:bodyPr/>
          <a:lstStyle>
            <a:lvl1pPr>
              <a:defRPr/>
            </a:lvl1pPr>
          </a:lstStyle>
          <a:p>
            <a:pPr>
              <a:defRPr/>
            </a:pPr>
            <a:fld id="{4BADDF35-5250-194E-BD96-7DE2D8B1969C}" type="datetimeFigureOut">
              <a:rPr lang="en-US"/>
              <a:pPr>
                <a:defRPr/>
              </a:pPr>
              <a:t>6/16/24</a:t>
            </a:fld>
            <a:endParaRPr lang="en-US" dirty="0"/>
          </a:p>
        </p:txBody>
      </p:sp>
      <p:sp>
        <p:nvSpPr>
          <p:cNvPr id="3" name="Footer Placeholder 4">
            <a:extLst>
              <a:ext uri="{FF2B5EF4-FFF2-40B4-BE49-F238E27FC236}">
                <a16:creationId xmlns:a16="http://schemas.microsoft.com/office/drawing/2014/main" id="{1C0B6525-416D-4852-8A3A-F008375559E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A333BA-F991-390F-3BFC-66C87F39BA68}"/>
              </a:ext>
            </a:extLst>
          </p:cNvPr>
          <p:cNvSpPr>
            <a:spLocks noGrp="1"/>
          </p:cNvSpPr>
          <p:nvPr>
            <p:ph type="sldNum" sz="quarter" idx="12"/>
          </p:nvPr>
        </p:nvSpPr>
        <p:spPr/>
        <p:txBody>
          <a:bodyPr/>
          <a:lstStyle>
            <a:lvl1pPr>
              <a:defRPr/>
            </a:lvl1pPr>
          </a:lstStyle>
          <a:p>
            <a:fld id="{00C97FB4-E5AB-B14A-84F5-2F537B18E7F0}" type="slidenum">
              <a:rPr lang="en-US" altLang="en-US"/>
              <a:pPr/>
              <a:t>‹#›</a:t>
            </a:fld>
            <a:endParaRPr lang="en-US" altLang="en-US"/>
          </a:p>
        </p:txBody>
      </p:sp>
    </p:spTree>
    <p:extLst>
      <p:ext uri="{BB962C8B-B14F-4D97-AF65-F5344CB8AC3E}">
        <p14:creationId xmlns:p14="http://schemas.microsoft.com/office/powerpoint/2010/main" val="35390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47FCB311-3E84-766E-BA95-CD955F0F4A1E}"/>
              </a:ext>
            </a:extLst>
          </p:cNvPr>
          <p:cNvSpPr>
            <a:spLocks noGrp="1"/>
          </p:cNvSpPr>
          <p:nvPr>
            <p:ph type="dt" sz="half" idx="10"/>
          </p:nvPr>
        </p:nvSpPr>
        <p:spPr/>
        <p:txBody>
          <a:bodyPr/>
          <a:lstStyle>
            <a:lvl1pPr>
              <a:defRPr/>
            </a:lvl1pPr>
          </a:lstStyle>
          <a:p>
            <a:pPr>
              <a:defRPr/>
            </a:pPr>
            <a:fld id="{A98E8365-E507-D743-ADDD-30AD81F750E9}" type="datetimeFigureOut">
              <a:rPr lang="en-US"/>
              <a:pPr>
                <a:defRPr/>
              </a:pPr>
              <a:t>6/16/24</a:t>
            </a:fld>
            <a:endParaRPr lang="en-US" dirty="0"/>
          </a:p>
        </p:txBody>
      </p:sp>
      <p:sp>
        <p:nvSpPr>
          <p:cNvPr id="6" name="Footer Placeholder 4">
            <a:extLst>
              <a:ext uri="{FF2B5EF4-FFF2-40B4-BE49-F238E27FC236}">
                <a16:creationId xmlns:a16="http://schemas.microsoft.com/office/drawing/2014/main" id="{76461CD5-EE37-6EEF-521F-87C54DE2E04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2D73E0-BB3F-873E-DA2E-B72F901F5B67}"/>
              </a:ext>
            </a:extLst>
          </p:cNvPr>
          <p:cNvSpPr>
            <a:spLocks noGrp="1"/>
          </p:cNvSpPr>
          <p:nvPr>
            <p:ph type="sldNum" sz="quarter" idx="12"/>
          </p:nvPr>
        </p:nvSpPr>
        <p:spPr/>
        <p:txBody>
          <a:bodyPr/>
          <a:lstStyle>
            <a:lvl1pPr>
              <a:defRPr/>
            </a:lvl1pPr>
          </a:lstStyle>
          <a:p>
            <a:fld id="{44C80AD7-F892-8F41-94C5-79C97804DD86}" type="slidenum">
              <a:rPr lang="en-US" altLang="en-US"/>
              <a:pPr/>
              <a:t>‹#›</a:t>
            </a:fld>
            <a:endParaRPr lang="en-US" altLang="en-US"/>
          </a:p>
        </p:txBody>
      </p:sp>
    </p:spTree>
    <p:extLst>
      <p:ext uri="{BB962C8B-B14F-4D97-AF65-F5344CB8AC3E}">
        <p14:creationId xmlns:p14="http://schemas.microsoft.com/office/powerpoint/2010/main" val="271368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17D799A4-0809-A738-A71C-0F99C9FD1DED}"/>
              </a:ext>
            </a:extLst>
          </p:cNvPr>
          <p:cNvSpPr>
            <a:spLocks noGrp="1"/>
          </p:cNvSpPr>
          <p:nvPr>
            <p:ph type="dt" sz="half" idx="10"/>
          </p:nvPr>
        </p:nvSpPr>
        <p:spPr/>
        <p:txBody>
          <a:bodyPr/>
          <a:lstStyle>
            <a:lvl1pPr>
              <a:defRPr/>
            </a:lvl1pPr>
          </a:lstStyle>
          <a:p>
            <a:pPr>
              <a:defRPr/>
            </a:pPr>
            <a:fld id="{2A1F6F4D-C5BB-E045-9D75-EE6DCF46B893}" type="datetimeFigureOut">
              <a:rPr lang="en-US"/>
              <a:pPr>
                <a:defRPr/>
              </a:pPr>
              <a:t>6/16/24</a:t>
            </a:fld>
            <a:endParaRPr lang="en-US" dirty="0"/>
          </a:p>
        </p:txBody>
      </p:sp>
      <p:sp>
        <p:nvSpPr>
          <p:cNvPr id="6" name="Footer Placeholder 4">
            <a:extLst>
              <a:ext uri="{FF2B5EF4-FFF2-40B4-BE49-F238E27FC236}">
                <a16:creationId xmlns:a16="http://schemas.microsoft.com/office/drawing/2014/main" id="{969A86C0-3E0E-31FF-2B66-AE2BE81694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408301-39FE-B85B-8FE3-6403BA7E469D}"/>
              </a:ext>
            </a:extLst>
          </p:cNvPr>
          <p:cNvSpPr>
            <a:spLocks noGrp="1"/>
          </p:cNvSpPr>
          <p:nvPr>
            <p:ph type="sldNum" sz="quarter" idx="12"/>
          </p:nvPr>
        </p:nvSpPr>
        <p:spPr/>
        <p:txBody>
          <a:bodyPr/>
          <a:lstStyle>
            <a:lvl1pPr>
              <a:defRPr/>
            </a:lvl1pPr>
          </a:lstStyle>
          <a:p>
            <a:fld id="{D43576B1-9CC5-9B40-A486-B09CB0575EF5}" type="slidenum">
              <a:rPr lang="en-US" altLang="en-US"/>
              <a:pPr/>
              <a:t>‹#›</a:t>
            </a:fld>
            <a:endParaRPr lang="en-US" altLang="en-US"/>
          </a:p>
        </p:txBody>
      </p:sp>
    </p:spTree>
    <p:extLst>
      <p:ext uri="{BB962C8B-B14F-4D97-AF65-F5344CB8AC3E}">
        <p14:creationId xmlns:p14="http://schemas.microsoft.com/office/powerpoint/2010/main" val="28783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665C63-9289-397B-B071-576BE3CD183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en-US"/>
          </a:p>
        </p:txBody>
      </p:sp>
      <p:sp>
        <p:nvSpPr>
          <p:cNvPr id="1027" name="Text Placeholder 2">
            <a:extLst>
              <a:ext uri="{FF2B5EF4-FFF2-40B4-BE49-F238E27FC236}">
                <a16:creationId xmlns:a16="http://schemas.microsoft.com/office/drawing/2014/main" id="{BAF042E0-A01D-204B-8846-91A88AE5244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4" name="Date Placeholder 3">
            <a:extLst>
              <a:ext uri="{FF2B5EF4-FFF2-40B4-BE49-F238E27FC236}">
                <a16:creationId xmlns:a16="http://schemas.microsoft.com/office/drawing/2014/main" id="{35E4D3B7-5100-4698-98C2-332CE4CB8838}"/>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pitchFamily="34" charset="0"/>
              </a:defRPr>
            </a:lvl1pPr>
          </a:lstStyle>
          <a:p>
            <a:pPr>
              <a:defRPr/>
            </a:pPr>
            <a:fld id="{61108EA2-8733-534F-A483-3D52C05DC4FA}" type="datetimeFigureOut">
              <a:rPr lang="en-US"/>
              <a:pPr>
                <a:defRPr/>
              </a:pPr>
              <a:t>6/16/24</a:t>
            </a:fld>
            <a:endParaRPr lang="en-US" dirty="0"/>
          </a:p>
        </p:txBody>
      </p:sp>
      <p:sp>
        <p:nvSpPr>
          <p:cNvPr id="5" name="Footer Placeholder 4">
            <a:extLst>
              <a:ext uri="{FF2B5EF4-FFF2-40B4-BE49-F238E27FC236}">
                <a16:creationId xmlns:a16="http://schemas.microsoft.com/office/drawing/2014/main" id="{4A161962-2D5C-4F66-BAC0-2EBBFCA59F83}"/>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0D2AE02-2ACA-48A1-B9D6-0A7C4B4862E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anose="020B0604020202020204" pitchFamily="34" charset="0"/>
              </a:defRPr>
            </a:lvl1pPr>
          </a:lstStyle>
          <a:p>
            <a:fld id="{1FA7CDA5-DE83-9941-8159-7008E952C0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75/ps.22009.jia" TargetMode="External"/><Relationship Id="rId7" Type="http://schemas.openxmlformats.org/officeDocument/2006/relationships/hyperlink" Target="https://doi.org/10.1080/10410236.2022.2147125"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doi.org/10.3390/vaccines12060650" TargetMode="External"/><Relationship Id="rId5" Type="http://schemas.openxmlformats.org/officeDocument/2006/relationships/hyperlink" Target="https://doi.org/10.1038/d41586-024-00826-x" TargetMode="External"/><Relationship Id="rId4" Type="http://schemas.openxmlformats.org/officeDocument/2006/relationships/hyperlink" Target="https://doi.org/10.1093/applin/amac063"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標題 5">
            <a:extLst>
              <a:ext uri="{FF2B5EF4-FFF2-40B4-BE49-F238E27FC236}">
                <a16:creationId xmlns:a16="http://schemas.microsoft.com/office/drawing/2014/main" id="{EEF20750-E5E3-93F5-4D9F-8227E973C594}"/>
              </a:ext>
            </a:extLst>
          </p:cNvPr>
          <p:cNvSpPr>
            <a:spLocks noGrp="1"/>
          </p:cNvSpPr>
          <p:nvPr>
            <p:ph type="title"/>
          </p:nvPr>
        </p:nvSpPr>
        <p:spPr>
          <a:xfrm>
            <a:off x="-15932" y="1916832"/>
            <a:ext cx="9144000" cy="1728787"/>
          </a:xfrm>
        </p:spPr>
        <p:txBody>
          <a:bodyPr lIns="457200" tIns="0" rIns="457200" bIns="0" anchor="t"/>
          <a:lstStyle/>
          <a:p>
            <a:pPr marL="457200" algn="l" eaLnBrk="1" hangingPunct="1"/>
            <a:r>
              <a:rPr lang="en-US" altLang="zh-HK" sz="3200" b="1" dirty="0">
                <a:solidFill>
                  <a:srgbClr val="99235E"/>
                </a:solidFill>
                <a:cs typeface="Calibri" panose="020F0502020204030204" pitchFamily="34" charset="0"/>
              </a:rPr>
              <a:t>Toward an Experimental Approach to Language and Health Communication</a:t>
            </a:r>
            <a:br>
              <a:rPr lang="en-US" altLang="zh-HK" sz="2800" b="1" dirty="0">
                <a:solidFill>
                  <a:srgbClr val="99235E"/>
                </a:solidFill>
                <a:cs typeface="Calibri" panose="020F0502020204030204" pitchFamily="34" charset="0"/>
              </a:rPr>
            </a:br>
            <a:br>
              <a:rPr lang="en-US" altLang="zh-HK" sz="2800" b="1" dirty="0">
                <a:solidFill>
                  <a:srgbClr val="99235E"/>
                </a:solidFill>
                <a:cs typeface="Calibri" panose="020F0502020204030204" pitchFamily="34" charset="0"/>
              </a:rPr>
            </a:br>
            <a:endParaRPr lang="en-US" altLang="zh-HK" sz="2800" dirty="0">
              <a:solidFill>
                <a:srgbClr val="99235E"/>
              </a:solidFill>
              <a:cs typeface="Calibri" panose="020F0502020204030204" pitchFamily="34" charset="0"/>
            </a:endParaRPr>
          </a:p>
        </p:txBody>
      </p:sp>
      <p:cxnSp>
        <p:nvCxnSpPr>
          <p:cNvPr id="7" name="Straight Connector 6">
            <a:extLst>
              <a:ext uri="{FF2B5EF4-FFF2-40B4-BE49-F238E27FC236}">
                <a16:creationId xmlns:a16="http://schemas.microsoft.com/office/drawing/2014/main" id="{877E177C-F2B6-4EC7-AD0B-0265E360BFC9}"/>
              </a:ext>
            </a:extLst>
          </p:cNvPr>
          <p:cNvCxnSpPr/>
          <p:nvPr/>
        </p:nvCxnSpPr>
        <p:spPr>
          <a:xfrm>
            <a:off x="900113" y="3140968"/>
            <a:ext cx="287337" cy="0"/>
          </a:xfrm>
          <a:prstGeom prst="line">
            <a:avLst/>
          </a:prstGeom>
          <a:ln w="19050">
            <a:solidFill>
              <a:srgbClr val="99235E"/>
            </a:solidFill>
          </a:ln>
        </p:spPr>
        <p:style>
          <a:lnRef idx="1">
            <a:schemeClr val="accent1"/>
          </a:lnRef>
          <a:fillRef idx="0">
            <a:schemeClr val="accent1"/>
          </a:fillRef>
          <a:effectRef idx="0">
            <a:schemeClr val="accent1"/>
          </a:effectRef>
          <a:fontRef idx="minor">
            <a:schemeClr val="tx1"/>
          </a:fontRef>
        </p:style>
      </p:cxnSp>
      <p:sp>
        <p:nvSpPr>
          <p:cNvPr id="2" name="Google Shape;344;g1f95f686b83_3_178">
            <a:extLst>
              <a:ext uri="{FF2B5EF4-FFF2-40B4-BE49-F238E27FC236}">
                <a16:creationId xmlns:a16="http://schemas.microsoft.com/office/drawing/2014/main" id="{D1D54FFE-1C70-63B5-1DF0-4F35B2D7D290}"/>
              </a:ext>
            </a:extLst>
          </p:cNvPr>
          <p:cNvSpPr txBox="1">
            <a:spLocks/>
          </p:cNvSpPr>
          <p:nvPr/>
        </p:nvSpPr>
        <p:spPr bwMode="auto">
          <a:xfrm>
            <a:off x="900113" y="4509120"/>
            <a:ext cx="3586200" cy="47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0"/>
              </a:spcAft>
              <a:buClr>
                <a:schemeClr val="lt1"/>
              </a:buClr>
              <a:buSzPts val="1100"/>
              <a:buFont typeface="Arial"/>
              <a:buNone/>
            </a:pPr>
            <a:r>
              <a:rPr lang="en-US" sz="1800" dirty="0">
                <a:solidFill>
                  <a:srgbClr val="99235E"/>
                </a:solidFill>
                <a:ea typeface="+mj-ea"/>
                <a:cs typeface="Calibri" panose="020F0502020204030204" pitchFamily="34" charset="0"/>
                <a:sym typeface="Arial"/>
              </a:rPr>
              <a:t>JIA Mian James</a:t>
            </a:r>
          </a:p>
          <a:p>
            <a:pPr marL="0" indent="0">
              <a:spcBef>
                <a:spcPts val="0"/>
              </a:spcBef>
              <a:spcAft>
                <a:spcPts val="0"/>
              </a:spcAft>
              <a:buClr>
                <a:schemeClr val="lt1"/>
              </a:buClr>
              <a:buSzPts val="1100"/>
              <a:buFont typeface="Arial"/>
              <a:buNone/>
            </a:pPr>
            <a:endParaRPr lang="en-US" sz="1800" dirty="0">
              <a:solidFill>
                <a:srgbClr val="99235E"/>
              </a:solidFill>
              <a:ea typeface="+mj-ea"/>
              <a:cs typeface="Calibri" panose="020F0502020204030204" pitchFamily="34" charset="0"/>
              <a:sym typeface="Arial"/>
            </a:endParaRPr>
          </a:p>
          <a:p>
            <a:pPr marL="0" indent="0">
              <a:buClr>
                <a:schemeClr val="lt1"/>
              </a:buClr>
              <a:buSzPts val="1100"/>
              <a:buNone/>
            </a:pPr>
            <a:r>
              <a:rPr lang="en-US" sz="1800" dirty="0">
                <a:solidFill>
                  <a:srgbClr val="99235E"/>
                </a:solidFill>
                <a:ea typeface="+mj-ea"/>
                <a:cs typeface="Calibri" panose="020F0502020204030204" pitchFamily="34" charset="0"/>
                <a:sym typeface="Arial"/>
              </a:rPr>
              <a:t>Department of English</a:t>
            </a:r>
          </a:p>
          <a:p>
            <a:pPr marL="0" indent="0">
              <a:spcBef>
                <a:spcPts val="0"/>
              </a:spcBef>
              <a:spcAft>
                <a:spcPts val="0"/>
              </a:spcAft>
              <a:buClr>
                <a:schemeClr val="lt1"/>
              </a:buClr>
              <a:buSzPts val="1100"/>
              <a:buFont typeface="Arial"/>
              <a:buNone/>
            </a:pPr>
            <a:endParaRPr lang="en-US" sz="1800" dirty="0">
              <a:solidFill>
                <a:srgbClr val="99235E"/>
              </a:solidFill>
              <a:ea typeface="+mj-ea"/>
              <a:cs typeface="Calibri" panose="020F0502020204030204" pitchFamily="34" charset="0"/>
              <a:sym typeface="Arial"/>
            </a:endParaRPr>
          </a:p>
          <a:p>
            <a:pPr marL="0" indent="0">
              <a:spcBef>
                <a:spcPts val="0"/>
              </a:spcBef>
              <a:spcAft>
                <a:spcPts val="0"/>
              </a:spcAft>
              <a:buClr>
                <a:schemeClr val="lt1"/>
              </a:buClr>
              <a:buSzPts val="1100"/>
              <a:buFont typeface="Arial"/>
              <a:buNone/>
            </a:pPr>
            <a:r>
              <a:rPr lang="en-US" sz="1800" dirty="0">
                <a:solidFill>
                  <a:srgbClr val="99235E"/>
                </a:solidFill>
                <a:ea typeface="+mj-ea"/>
                <a:cs typeface="Calibri" panose="020F0502020204030204" pitchFamily="34" charset="0"/>
                <a:sym typeface="Arial"/>
              </a:rPr>
              <a:t>June 19, 2024</a:t>
            </a:r>
          </a:p>
          <a:p>
            <a:pPr marL="0" indent="0">
              <a:spcBef>
                <a:spcPts val="0"/>
              </a:spcBef>
              <a:spcAft>
                <a:spcPts val="0"/>
              </a:spcAft>
              <a:buClr>
                <a:schemeClr val="lt1"/>
              </a:buClr>
              <a:buSzPts val="1100"/>
              <a:buFont typeface="Arial"/>
              <a:buNone/>
            </a:pPr>
            <a:endParaRPr lang="en-US" sz="1800" dirty="0">
              <a:latin typeface="Arial"/>
              <a:ea typeface="Arial"/>
              <a:cs typeface="Arial"/>
              <a:sym typeface="Arial"/>
            </a:endParaRPr>
          </a:p>
          <a:p>
            <a:pPr marL="0" indent="0">
              <a:spcBef>
                <a:spcPts val="0"/>
              </a:spcBef>
              <a:spcAft>
                <a:spcPts val="0"/>
              </a:spcAft>
              <a:buClr>
                <a:schemeClr val="lt1"/>
              </a:buClr>
              <a:buSzPts val="1100"/>
              <a:buFont typeface="Arial"/>
              <a:buNone/>
            </a:pPr>
            <a:endParaRPr lang="en-US" sz="1800" dirty="0">
              <a:latin typeface="Arial"/>
              <a:ea typeface="Arial"/>
              <a:cs typeface="Arial"/>
              <a:sym typeface="Arial"/>
            </a:endParaRPr>
          </a:p>
          <a:p>
            <a:pPr marL="0" indent="0">
              <a:spcBef>
                <a:spcPts val="0"/>
              </a:spcBef>
              <a:spcAft>
                <a:spcPts val="0"/>
              </a:spcAft>
              <a:buFont typeface="Arial" panose="020B0604020202020204" pitchFamily="34" charset="0"/>
              <a:buNone/>
            </a:pPr>
            <a:endParaRPr lang="en-US" sz="1800" dirty="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Discourse-Analytic Approaches to Health Communication</a:t>
            </a:r>
          </a:p>
        </p:txBody>
      </p:sp>
      <p:pic>
        <p:nvPicPr>
          <p:cNvPr id="2" name="Picture 1">
            <a:extLst>
              <a:ext uri="{FF2B5EF4-FFF2-40B4-BE49-F238E27FC236}">
                <a16:creationId xmlns:a16="http://schemas.microsoft.com/office/drawing/2014/main" id="{35E0B60C-07A5-D019-8DB9-AB8A144668A1}"/>
              </a:ext>
            </a:extLst>
          </p:cNvPr>
          <p:cNvPicPr>
            <a:picLocks noChangeAspect="1"/>
          </p:cNvPicPr>
          <p:nvPr/>
        </p:nvPicPr>
        <p:blipFill>
          <a:blip r:embed="rId3"/>
          <a:stretch>
            <a:fillRect/>
          </a:stretch>
        </p:blipFill>
        <p:spPr>
          <a:xfrm>
            <a:off x="214325" y="1196752"/>
            <a:ext cx="2869903" cy="4104762"/>
          </a:xfrm>
          <a:prstGeom prst="rect">
            <a:avLst/>
          </a:prstGeom>
        </p:spPr>
      </p:pic>
      <p:pic>
        <p:nvPicPr>
          <p:cNvPr id="3" name="Picture 2">
            <a:extLst>
              <a:ext uri="{FF2B5EF4-FFF2-40B4-BE49-F238E27FC236}">
                <a16:creationId xmlns:a16="http://schemas.microsoft.com/office/drawing/2014/main" id="{67FB7027-DE6F-8D30-ED6D-22655B40CA6A}"/>
              </a:ext>
            </a:extLst>
          </p:cNvPr>
          <p:cNvPicPr>
            <a:picLocks noChangeAspect="1"/>
          </p:cNvPicPr>
          <p:nvPr/>
        </p:nvPicPr>
        <p:blipFill>
          <a:blip r:embed="rId4"/>
          <a:stretch>
            <a:fillRect/>
          </a:stretch>
        </p:blipFill>
        <p:spPr>
          <a:xfrm>
            <a:off x="1649276" y="2687414"/>
            <a:ext cx="2736304" cy="4115187"/>
          </a:xfrm>
          <a:prstGeom prst="rect">
            <a:avLst/>
          </a:prstGeom>
        </p:spPr>
      </p:pic>
      <p:pic>
        <p:nvPicPr>
          <p:cNvPr id="4" name="Picture 3">
            <a:extLst>
              <a:ext uri="{FF2B5EF4-FFF2-40B4-BE49-F238E27FC236}">
                <a16:creationId xmlns:a16="http://schemas.microsoft.com/office/drawing/2014/main" id="{8F98F691-7DAD-2D8E-5CBB-4445ABCC3E16}"/>
              </a:ext>
            </a:extLst>
          </p:cNvPr>
          <p:cNvPicPr>
            <a:picLocks noChangeAspect="1"/>
          </p:cNvPicPr>
          <p:nvPr/>
        </p:nvPicPr>
        <p:blipFill>
          <a:blip r:embed="rId5"/>
          <a:stretch>
            <a:fillRect/>
          </a:stretch>
        </p:blipFill>
        <p:spPr>
          <a:xfrm>
            <a:off x="4046743" y="1207405"/>
            <a:ext cx="3129377" cy="4453843"/>
          </a:xfrm>
          <a:prstGeom prst="rect">
            <a:avLst/>
          </a:prstGeom>
        </p:spPr>
      </p:pic>
      <p:pic>
        <p:nvPicPr>
          <p:cNvPr id="5" name="Picture 4">
            <a:extLst>
              <a:ext uri="{FF2B5EF4-FFF2-40B4-BE49-F238E27FC236}">
                <a16:creationId xmlns:a16="http://schemas.microsoft.com/office/drawing/2014/main" id="{1B0AA4CE-5B6F-E8C8-DF93-B61FB118B83D}"/>
              </a:ext>
            </a:extLst>
          </p:cNvPr>
          <p:cNvPicPr>
            <a:picLocks noChangeAspect="1"/>
          </p:cNvPicPr>
          <p:nvPr/>
        </p:nvPicPr>
        <p:blipFill>
          <a:blip r:embed="rId6"/>
          <a:stretch>
            <a:fillRect/>
          </a:stretch>
        </p:blipFill>
        <p:spPr>
          <a:xfrm>
            <a:off x="5821214" y="2439439"/>
            <a:ext cx="3419915" cy="4453843"/>
          </a:xfrm>
          <a:prstGeom prst="rect">
            <a:avLst/>
          </a:prstGeom>
        </p:spPr>
      </p:pic>
      <p:pic>
        <p:nvPicPr>
          <p:cNvPr id="6" name="Picture 2">
            <a:extLst>
              <a:ext uri="{FF2B5EF4-FFF2-40B4-BE49-F238E27FC236}">
                <a16:creationId xmlns:a16="http://schemas.microsoft.com/office/drawing/2014/main" id="{267686C5-427E-A1EB-C706-8F356FF65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279" y="1183207"/>
            <a:ext cx="3129377" cy="469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Discourse-Analytic Approaches to Health Communication</a:t>
            </a:r>
          </a:p>
        </p:txBody>
      </p:sp>
      <p:sp>
        <p:nvSpPr>
          <p:cNvPr id="3" name="Title 1">
            <a:extLst>
              <a:ext uri="{FF2B5EF4-FFF2-40B4-BE49-F238E27FC236}">
                <a16:creationId xmlns:a16="http://schemas.microsoft.com/office/drawing/2014/main" id="{8E83D19C-7458-274F-750D-FE8D25565D22}"/>
              </a:ext>
            </a:extLst>
          </p:cNvPr>
          <p:cNvSpPr>
            <a:spLocks noGrp="1"/>
          </p:cNvSpPr>
          <p:nvPr>
            <p:ph type="title"/>
          </p:nvPr>
        </p:nvSpPr>
        <p:spPr>
          <a:xfrm>
            <a:off x="623392" y="1175628"/>
            <a:ext cx="10002186" cy="857250"/>
          </a:xfrm>
        </p:spPr>
        <p:txBody>
          <a:bodyPr>
            <a:noAutofit/>
          </a:bodyPr>
          <a:lstStyle/>
          <a:p>
            <a:pPr algn="l"/>
            <a:r>
              <a:rPr lang="en-US" sz="2400" dirty="0"/>
              <a:t>Doctor-Patient interaction at a UK Hospice </a:t>
            </a:r>
            <a:r>
              <a:rPr lang="en-US" sz="1800" dirty="0"/>
              <a:t>(Jenkins et al., 2021, </a:t>
            </a:r>
            <a:r>
              <a:rPr lang="en-US" sz="1800" i="1" dirty="0"/>
              <a:t>Applied Linguistics</a:t>
            </a:r>
            <a:r>
              <a:rPr lang="en-US" sz="1800" dirty="0"/>
              <a:t>)</a:t>
            </a:r>
            <a:endParaRPr lang="en-US" sz="1600" dirty="0"/>
          </a:p>
        </p:txBody>
      </p:sp>
      <p:pic>
        <p:nvPicPr>
          <p:cNvPr id="4" name="Picture 3">
            <a:extLst>
              <a:ext uri="{FF2B5EF4-FFF2-40B4-BE49-F238E27FC236}">
                <a16:creationId xmlns:a16="http://schemas.microsoft.com/office/drawing/2014/main" id="{D86251D6-FD26-88AA-29EE-8A7A4B48D7E3}"/>
              </a:ext>
            </a:extLst>
          </p:cNvPr>
          <p:cNvPicPr>
            <a:picLocks noChangeAspect="1"/>
          </p:cNvPicPr>
          <p:nvPr/>
        </p:nvPicPr>
        <p:blipFill>
          <a:blip r:embed="rId3"/>
          <a:stretch>
            <a:fillRect/>
          </a:stretch>
        </p:blipFill>
        <p:spPr>
          <a:xfrm>
            <a:off x="767408" y="2492895"/>
            <a:ext cx="9001000" cy="3218307"/>
          </a:xfrm>
          <a:prstGeom prst="rect">
            <a:avLst/>
          </a:prstGeom>
        </p:spPr>
      </p:pic>
      <p:cxnSp>
        <p:nvCxnSpPr>
          <p:cNvPr id="5" name="Straight Connector 4">
            <a:extLst>
              <a:ext uri="{FF2B5EF4-FFF2-40B4-BE49-F238E27FC236}">
                <a16:creationId xmlns:a16="http://schemas.microsoft.com/office/drawing/2014/main" id="{4BF910DB-49A8-596E-57C7-C660DAA98A1E}"/>
              </a:ext>
            </a:extLst>
          </p:cNvPr>
          <p:cNvCxnSpPr>
            <a:cxnSpLocks/>
          </p:cNvCxnSpPr>
          <p:nvPr/>
        </p:nvCxnSpPr>
        <p:spPr>
          <a:xfrm>
            <a:off x="7176120" y="4149080"/>
            <a:ext cx="151216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 name="Straight Connector 5">
            <a:extLst>
              <a:ext uri="{FF2B5EF4-FFF2-40B4-BE49-F238E27FC236}">
                <a16:creationId xmlns:a16="http://schemas.microsoft.com/office/drawing/2014/main" id="{A5293C6B-497C-3A45-6135-ED9592EC117F}"/>
              </a:ext>
            </a:extLst>
          </p:cNvPr>
          <p:cNvCxnSpPr/>
          <p:nvPr/>
        </p:nvCxnSpPr>
        <p:spPr>
          <a:xfrm>
            <a:off x="2279576" y="4437112"/>
            <a:ext cx="101016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0078CBC4-9DF3-9C94-3F49-EA8CBCA4F0BB}"/>
              </a:ext>
            </a:extLst>
          </p:cNvPr>
          <p:cNvCxnSpPr>
            <a:cxnSpLocks/>
          </p:cNvCxnSpPr>
          <p:nvPr/>
        </p:nvCxnSpPr>
        <p:spPr>
          <a:xfrm>
            <a:off x="2351584" y="4725144"/>
            <a:ext cx="1952368"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073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Discourse-Analytic Approaches to Health Communication</a:t>
            </a:r>
          </a:p>
        </p:txBody>
      </p:sp>
      <p:sp>
        <p:nvSpPr>
          <p:cNvPr id="8" name="Title 1">
            <a:extLst>
              <a:ext uri="{FF2B5EF4-FFF2-40B4-BE49-F238E27FC236}">
                <a16:creationId xmlns:a16="http://schemas.microsoft.com/office/drawing/2014/main" id="{41758FA1-990B-A20E-03B3-A45B7BE50655}"/>
              </a:ext>
            </a:extLst>
          </p:cNvPr>
          <p:cNvSpPr>
            <a:spLocks noGrp="1"/>
          </p:cNvSpPr>
          <p:nvPr>
            <p:ph type="title"/>
          </p:nvPr>
        </p:nvSpPr>
        <p:spPr>
          <a:xfrm>
            <a:off x="688787" y="908720"/>
            <a:ext cx="9388058" cy="827209"/>
          </a:xfrm>
        </p:spPr>
        <p:txBody>
          <a:bodyPr>
            <a:normAutofit/>
          </a:bodyPr>
          <a:lstStyle/>
          <a:p>
            <a:pPr algn="l"/>
            <a:r>
              <a:rPr lang="en-US" sz="2400" dirty="0"/>
              <a:t>Advice in Ask-the-Expert health website</a:t>
            </a:r>
            <a:r>
              <a:rPr lang="en-US" sz="2800" dirty="0"/>
              <a:t> </a:t>
            </a:r>
            <a:r>
              <a:rPr lang="en-US" sz="1800" dirty="0"/>
              <a:t>(Pounds et al., 2018, </a:t>
            </a:r>
            <a:r>
              <a:rPr lang="en-US" sz="1800" i="1" dirty="0"/>
              <a:t>Applied Linguistics</a:t>
            </a:r>
            <a:r>
              <a:rPr lang="en-US" sz="1800" dirty="0"/>
              <a:t>)</a:t>
            </a:r>
            <a:endParaRPr lang="en-US" sz="1600" dirty="0"/>
          </a:p>
        </p:txBody>
      </p:sp>
      <p:pic>
        <p:nvPicPr>
          <p:cNvPr id="9" name="Picture 8">
            <a:extLst>
              <a:ext uri="{FF2B5EF4-FFF2-40B4-BE49-F238E27FC236}">
                <a16:creationId xmlns:a16="http://schemas.microsoft.com/office/drawing/2014/main" id="{E5F07333-0C0F-5DA6-56AC-659E6165CEFE}"/>
              </a:ext>
            </a:extLst>
          </p:cNvPr>
          <p:cNvPicPr>
            <a:picLocks noChangeAspect="1"/>
          </p:cNvPicPr>
          <p:nvPr/>
        </p:nvPicPr>
        <p:blipFill>
          <a:blip r:embed="rId3"/>
          <a:stretch>
            <a:fillRect/>
          </a:stretch>
        </p:blipFill>
        <p:spPr>
          <a:xfrm>
            <a:off x="2494552" y="1628800"/>
            <a:ext cx="5579433" cy="781395"/>
          </a:xfrm>
          <a:prstGeom prst="rect">
            <a:avLst/>
          </a:prstGeom>
        </p:spPr>
      </p:pic>
      <p:pic>
        <p:nvPicPr>
          <p:cNvPr id="10" name="Picture 9">
            <a:extLst>
              <a:ext uri="{FF2B5EF4-FFF2-40B4-BE49-F238E27FC236}">
                <a16:creationId xmlns:a16="http://schemas.microsoft.com/office/drawing/2014/main" id="{E1609680-4EF9-5FDC-29BD-C27160AD9A8A}"/>
              </a:ext>
            </a:extLst>
          </p:cNvPr>
          <p:cNvPicPr>
            <a:picLocks noChangeAspect="1"/>
          </p:cNvPicPr>
          <p:nvPr/>
        </p:nvPicPr>
        <p:blipFill>
          <a:blip r:embed="rId4"/>
          <a:stretch>
            <a:fillRect/>
          </a:stretch>
        </p:blipFill>
        <p:spPr>
          <a:xfrm>
            <a:off x="2480622" y="2387518"/>
            <a:ext cx="5631602" cy="1468802"/>
          </a:xfrm>
          <a:prstGeom prst="rect">
            <a:avLst/>
          </a:prstGeom>
        </p:spPr>
      </p:pic>
      <p:pic>
        <p:nvPicPr>
          <p:cNvPr id="11" name="Picture 10">
            <a:extLst>
              <a:ext uri="{FF2B5EF4-FFF2-40B4-BE49-F238E27FC236}">
                <a16:creationId xmlns:a16="http://schemas.microsoft.com/office/drawing/2014/main" id="{41A8F98D-83BB-F2C0-F258-803958AE771D}"/>
              </a:ext>
            </a:extLst>
          </p:cNvPr>
          <p:cNvPicPr>
            <a:picLocks noChangeAspect="1"/>
          </p:cNvPicPr>
          <p:nvPr/>
        </p:nvPicPr>
        <p:blipFill>
          <a:blip r:embed="rId5"/>
          <a:stretch>
            <a:fillRect/>
          </a:stretch>
        </p:blipFill>
        <p:spPr>
          <a:xfrm>
            <a:off x="2549624" y="3861048"/>
            <a:ext cx="5562600" cy="2701627"/>
          </a:xfrm>
          <a:prstGeom prst="rect">
            <a:avLst/>
          </a:prstGeom>
        </p:spPr>
      </p:pic>
    </p:spTree>
    <p:extLst>
      <p:ext uri="{BB962C8B-B14F-4D97-AF65-F5344CB8AC3E}">
        <p14:creationId xmlns:p14="http://schemas.microsoft.com/office/powerpoint/2010/main" val="4200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Discourse-Analytic Approaches to Health Communication</a:t>
            </a:r>
          </a:p>
        </p:txBody>
      </p:sp>
      <p:sp>
        <p:nvSpPr>
          <p:cNvPr id="3" name="Title 1">
            <a:extLst>
              <a:ext uri="{FF2B5EF4-FFF2-40B4-BE49-F238E27FC236}">
                <a16:creationId xmlns:a16="http://schemas.microsoft.com/office/drawing/2014/main" id="{23EE2914-6416-3862-0FE2-0D5680AF78F5}"/>
              </a:ext>
            </a:extLst>
          </p:cNvPr>
          <p:cNvSpPr>
            <a:spLocks noGrp="1"/>
          </p:cNvSpPr>
          <p:nvPr>
            <p:ph type="title"/>
          </p:nvPr>
        </p:nvSpPr>
        <p:spPr>
          <a:xfrm>
            <a:off x="661864" y="949059"/>
            <a:ext cx="9250560" cy="857250"/>
          </a:xfrm>
        </p:spPr>
        <p:txBody>
          <a:bodyPr>
            <a:normAutofit/>
          </a:bodyPr>
          <a:lstStyle/>
          <a:p>
            <a:pPr algn="l"/>
            <a:r>
              <a:rPr lang="en-US" sz="2400" dirty="0"/>
              <a:t>Framing in weather warning messages </a:t>
            </a:r>
            <a:r>
              <a:rPr lang="en-US" sz="1800" dirty="0"/>
              <a:t>(Tang, 2022, </a:t>
            </a:r>
            <a:r>
              <a:rPr lang="en-US" sz="1800" i="1" dirty="0"/>
              <a:t>Applied Linguistics</a:t>
            </a:r>
            <a:r>
              <a:rPr lang="en-US" sz="1800" dirty="0"/>
              <a:t>)</a:t>
            </a:r>
          </a:p>
        </p:txBody>
      </p:sp>
      <p:pic>
        <p:nvPicPr>
          <p:cNvPr id="4" name="Picture 3">
            <a:extLst>
              <a:ext uri="{FF2B5EF4-FFF2-40B4-BE49-F238E27FC236}">
                <a16:creationId xmlns:a16="http://schemas.microsoft.com/office/drawing/2014/main" id="{5D7780BB-CD0E-137A-A01A-30610ACD64A4}"/>
              </a:ext>
            </a:extLst>
          </p:cNvPr>
          <p:cNvPicPr>
            <a:picLocks noChangeAspect="1"/>
          </p:cNvPicPr>
          <p:nvPr/>
        </p:nvPicPr>
        <p:blipFill>
          <a:blip r:embed="rId3"/>
          <a:stretch>
            <a:fillRect/>
          </a:stretch>
        </p:blipFill>
        <p:spPr>
          <a:xfrm>
            <a:off x="1212032" y="1772816"/>
            <a:ext cx="7150332" cy="4234869"/>
          </a:xfrm>
          <a:prstGeom prst="rect">
            <a:avLst/>
          </a:prstGeom>
        </p:spPr>
      </p:pic>
      <p:pic>
        <p:nvPicPr>
          <p:cNvPr id="5" name="Picture 4">
            <a:extLst>
              <a:ext uri="{FF2B5EF4-FFF2-40B4-BE49-F238E27FC236}">
                <a16:creationId xmlns:a16="http://schemas.microsoft.com/office/drawing/2014/main" id="{B579941B-6095-BC7F-085C-E450B600F801}"/>
              </a:ext>
            </a:extLst>
          </p:cNvPr>
          <p:cNvPicPr>
            <a:picLocks noChangeAspect="1"/>
          </p:cNvPicPr>
          <p:nvPr/>
        </p:nvPicPr>
        <p:blipFill>
          <a:blip r:embed="rId4"/>
          <a:stretch>
            <a:fillRect/>
          </a:stretch>
        </p:blipFill>
        <p:spPr>
          <a:xfrm>
            <a:off x="1199456" y="6021288"/>
            <a:ext cx="7700934" cy="543291"/>
          </a:xfrm>
          <a:prstGeom prst="rect">
            <a:avLst/>
          </a:prstGeom>
        </p:spPr>
      </p:pic>
    </p:spTree>
    <p:extLst>
      <p:ext uri="{BB962C8B-B14F-4D97-AF65-F5344CB8AC3E}">
        <p14:creationId xmlns:p14="http://schemas.microsoft.com/office/powerpoint/2010/main" val="39253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2128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An Experimental Approach to Language and Health Communication </a:t>
            </a:r>
          </a:p>
        </p:txBody>
      </p:sp>
      <p:graphicFrame>
        <p:nvGraphicFramePr>
          <p:cNvPr id="2" name="Diagram 1">
            <a:extLst>
              <a:ext uri="{FF2B5EF4-FFF2-40B4-BE49-F238E27FC236}">
                <a16:creationId xmlns:a16="http://schemas.microsoft.com/office/drawing/2014/main" id="{D118A180-4DEB-0D31-A0D9-C6FC0278DB9F}"/>
              </a:ext>
            </a:extLst>
          </p:cNvPr>
          <p:cNvGraphicFramePr/>
          <p:nvPr>
            <p:extLst>
              <p:ext uri="{D42A27DB-BD31-4B8C-83A1-F6EECF244321}">
                <p14:modId xmlns:p14="http://schemas.microsoft.com/office/powerpoint/2010/main" val="2090190371"/>
              </p:ext>
            </p:extLst>
          </p:nvPr>
        </p:nvGraphicFramePr>
        <p:xfrm>
          <a:off x="1280368" y="13227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1B9EEE8-4AB2-C56C-0EFB-7E309462917D}"/>
              </a:ext>
            </a:extLst>
          </p:cNvPr>
          <p:cNvSpPr txBox="1"/>
          <p:nvPr/>
        </p:nvSpPr>
        <p:spPr>
          <a:xfrm>
            <a:off x="8226106" y="1023119"/>
            <a:ext cx="3965894" cy="461665"/>
          </a:xfrm>
          <a:prstGeom prst="rect">
            <a:avLst/>
          </a:prstGeom>
          <a:noFill/>
        </p:spPr>
        <p:txBody>
          <a:bodyPr wrap="none" rtlCol="0">
            <a:spAutoFit/>
          </a:bodyPr>
          <a:lstStyle/>
          <a:p>
            <a:r>
              <a:rPr lang="en-US" sz="2400" dirty="0"/>
              <a:t>(Jia, 2022, </a:t>
            </a:r>
            <a:r>
              <a:rPr lang="en-US" sz="2400" i="1" dirty="0"/>
              <a:t>Applied Linguistics) </a:t>
            </a:r>
          </a:p>
        </p:txBody>
      </p:sp>
    </p:spTree>
    <p:extLst>
      <p:ext uri="{BB962C8B-B14F-4D97-AF65-F5344CB8AC3E}">
        <p14:creationId xmlns:p14="http://schemas.microsoft.com/office/powerpoint/2010/main" val="2676607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2128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Case Study: Strategic Agency Assignment in Public Health Messaging</a:t>
            </a:r>
          </a:p>
        </p:txBody>
      </p:sp>
      <p:graphicFrame>
        <p:nvGraphicFramePr>
          <p:cNvPr id="2" name="Diagram 1">
            <a:extLst>
              <a:ext uri="{FF2B5EF4-FFF2-40B4-BE49-F238E27FC236}">
                <a16:creationId xmlns:a16="http://schemas.microsoft.com/office/drawing/2014/main" id="{D118A180-4DEB-0D31-A0D9-C6FC0278DB9F}"/>
              </a:ext>
            </a:extLst>
          </p:cNvPr>
          <p:cNvGraphicFramePr/>
          <p:nvPr>
            <p:extLst>
              <p:ext uri="{D42A27DB-BD31-4B8C-83A1-F6EECF244321}">
                <p14:modId xmlns:p14="http://schemas.microsoft.com/office/powerpoint/2010/main" val="877621502"/>
              </p:ext>
            </p:extLst>
          </p:nvPr>
        </p:nvGraphicFramePr>
        <p:xfrm>
          <a:off x="1280368" y="132270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054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Extended Parallel Process Model</a:t>
            </a:r>
          </a:p>
        </p:txBody>
      </p:sp>
      <p:sp>
        <p:nvSpPr>
          <p:cNvPr id="2" name="Google Shape;433;g1f96571b43e_0_480">
            <a:extLst>
              <a:ext uri="{FF2B5EF4-FFF2-40B4-BE49-F238E27FC236}">
                <a16:creationId xmlns:a16="http://schemas.microsoft.com/office/drawing/2014/main" id="{D7E01061-D73F-CDD1-29BE-E063A91AACDB}"/>
              </a:ext>
            </a:extLst>
          </p:cNvPr>
          <p:cNvSpPr/>
          <p:nvPr/>
        </p:nvSpPr>
        <p:spPr>
          <a:xfrm>
            <a:off x="668753" y="1914877"/>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Health Message</a:t>
            </a:r>
            <a:endParaRPr/>
          </a:p>
        </p:txBody>
      </p:sp>
      <p:sp>
        <p:nvSpPr>
          <p:cNvPr id="3" name="Google Shape;434;g1f96571b43e_0_480">
            <a:extLst>
              <a:ext uri="{FF2B5EF4-FFF2-40B4-BE49-F238E27FC236}">
                <a16:creationId xmlns:a16="http://schemas.microsoft.com/office/drawing/2014/main" id="{E436AB45-74E3-8394-C78A-8B5E6897C78D}"/>
              </a:ext>
            </a:extLst>
          </p:cNvPr>
          <p:cNvSpPr/>
          <p:nvPr/>
        </p:nvSpPr>
        <p:spPr>
          <a:xfrm>
            <a:off x="2495600" y="1916832"/>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Threat Appraisal </a:t>
            </a:r>
            <a:endParaRPr/>
          </a:p>
          <a:p>
            <a:pPr algn="ctr">
              <a:spcBef>
                <a:spcPts val="0"/>
              </a:spcBef>
              <a:spcAft>
                <a:spcPts val="0"/>
              </a:spcAft>
            </a:pPr>
            <a:r>
              <a:rPr lang="en-US">
                <a:solidFill>
                  <a:schemeClr val="dk1"/>
                </a:solidFill>
                <a:latin typeface="Arial"/>
                <a:ea typeface="Arial"/>
                <a:cs typeface="Arial"/>
                <a:sym typeface="Arial"/>
              </a:rPr>
              <a:t>1. Severity</a:t>
            </a:r>
            <a:endParaRPr/>
          </a:p>
          <a:p>
            <a:pPr algn="ctr">
              <a:spcBef>
                <a:spcPts val="0"/>
              </a:spcBef>
              <a:spcAft>
                <a:spcPts val="0"/>
              </a:spcAft>
            </a:pPr>
            <a:r>
              <a:rPr lang="en-US">
                <a:solidFill>
                  <a:schemeClr val="dk1"/>
                </a:solidFill>
                <a:latin typeface="Arial"/>
                <a:ea typeface="Arial"/>
                <a:cs typeface="Arial"/>
                <a:sym typeface="Arial"/>
              </a:rPr>
              <a:t>2. Susceptibility</a:t>
            </a:r>
            <a:endParaRPr/>
          </a:p>
        </p:txBody>
      </p:sp>
      <p:sp>
        <p:nvSpPr>
          <p:cNvPr id="4" name="Google Shape;435;g1f96571b43e_0_480">
            <a:extLst>
              <a:ext uri="{FF2B5EF4-FFF2-40B4-BE49-F238E27FC236}">
                <a16:creationId xmlns:a16="http://schemas.microsoft.com/office/drawing/2014/main" id="{BDB820D5-8D48-0B95-1B78-5036D162BAAC}"/>
              </a:ext>
            </a:extLst>
          </p:cNvPr>
          <p:cNvSpPr/>
          <p:nvPr/>
        </p:nvSpPr>
        <p:spPr>
          <a:xfrm>
            <a:off x="6184459" y="1914877"/>
            <a:ext cx="2641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Efficacy Appraisal</a:t>
            </a:r>
            <a:endParaRPr dirty="0"/>
          </a:p>
          <a:p>
            <a:pPr algn="ctr">
              <a:spcBef>
                <a:spcPts val="0"/>
              </a:spcBef>
              <a:spcAft>
                <a:spcPts val="0"/>
              </a:spcAft>
            </a:pPr>
            <a:r>
              <a:rPr lang="en-US" dirty="0">
                <a:solidFill>
                  <a:schemeClr val="dk1"/>
                </a:solidFill>
                <a:latin typeface="Arial"/>
                <a:ea typeface="Arial"/>
                <a:cs typeface="Arial"/>
                <a:sym typeface="Arial"/>
              </a:rPr>
              <a:t>1. </a:t>
            </a:r>
            <a:r>
              <a:rPr lang="en-US" dirty="0">
                <a:solidFill>
                  <a:schemeClr val="dk1"/>
                </a:solidFill>
              </a:rPr>
              <a:t>Response </a:t>
            </a:r>
            <a:r>
              <a:rPr lang="en-US" dirty="0">
                <a:solidFill>
                  <a:schemeClr val="dk1"/>
                </a:solidFill>
                <a:latin typeface="Arial"/>
                <a:ea typeface="Arial"/>
                <a:cs typeface="Arial"/>
                <a:sym typeface="Arial"/>
              </a:rPr>
              <a:t>efficacy</a:t>
            </a:r>
            <a:endParaRPr dirty="0"/>
          </a:p>
          <a:p>
            <a:pPr algn="ctr">
              <a:spcBef>
                <a:spcPts val="0"/>
              </a:spcBef>
              <a:spcAft>
                <a:spcPts val="0"/>
              </a:spcAft>
            </a:pPr>
            <a:r>
              <a:rPr lang="en-US" dirty="0">
                <a:solidFill>
                  <a:schemeClr val="dk1"/>
                </a:solidFill>
                <a:latin typeface="Arial"/>
                <a:ea typeface="Arial"/>
                <a:cs typeface="Arial"/>
                <a:sym typeface="Arial"/>
              </a:rPr>
              <a:t>2. Self-efficacy</a:t>
            </a:r>
            <a:endParaRPr dirty="0"/>
          </a:p>
        </p:txBody>
      </p:sp>
      <p:sp>
        <p:nvSpPr>
          <p:cNvPr id="5" name="Google Shape;436;g1f96571b43e_0_480">
            <a:extLst>
              <a:ext uri="{FF2B5EF4-FFF2-40B4-BE49-F238E27FC236}">
                <a16:creationId xmlns:a16="http://schemas.microsoft.com/office/drawing/2014/main" id="{83EB57DD-5EC9-89F7-1139-19717FDF1986}"/>
              </a:ext>
            </a:extLst>
          </p:cNvPr>
          <p:cNvSpPr/>
          <p:nvPr/>
        </p:nvSpPr>
        <p:spPr>
          <a:xfrm>
            <a:off x="10000321" y="1914877"/>
            <a:ext cx="1447599"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Message Accepted</a:t>
            </a:r>
            <a:endParaRPr dirty="0"/>
          </a:p>
        </p:txBody>
      </p:sp>
      <p:sp>
        <p:nvSpPr>
          <p:cNvPr id="6" name="Google Shape;437;g1f96571b43e_0_480">
            <a:extLst>
              <a:ext uri="{FF2B5EF4-FFF2-40B4-BE49-F238E27FC236}">
                <a16:creationId xmlns:a16="http://schemas.microsoft.com/office/drawing/2014/main" id="{7B7DB3F5-02CC-C304-28E0-E20A5CA98E5F}"/>
              </a:ext>
            </a:extLst>
          </p:cNvPr>
          <p:cNvSpPr/>
          <p:nvPr/>
        </p:nvSpPr>
        <p:spPr>
          <a:xfrm>
            <a:off x="10000319" y="3540477"/>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Behavior Change</a:t>
            </a:r>
            <a:endParaRPr/>
          </a:p>
        </p:txBody>
      </p:sp>
      <p:cxnSp>
        <p:nvCxnSpPr>
          <p:cNvPr id="7" name="Google Shape;438;g1f96571b43e_0_480">
            <a:extLst>
              <a:ext uri="{FF2B5EF4-FFF2-40B4-BE49-F238E27FC236}">
                <a16:creationId xmlns:a16="http://schemas.microsoft.com/office/drawing/2014/main" id="{956C233E-169B-3818-C4D7-F752E8CA41CC}"/>
              </a:ext>
            </a:extLst>
          </p:cNvPr>
          <p:cNvCxnSpPr>
            <a:cxnSpLocks/>
            <a:stCxn id="4" idx="3"/>
            <a:endCxn id="5" idx="1"/>
          </p:cNvCxnSpPr>
          <p:nvPr/>
        </p:nvCxnSpPr>
        <p:spPr>
          <a:xfrm>
            <a:off x="8826059" y="2473677"/>
            <a:ext cx="1174261" cy="0"/>
          </a:xfrm>
          <a:prstGeom prst="straightConnector1">
            <a:avLst/>
          </a:prstGeom>
          <a:noFill/>
          <a:ln w="9525" cap="rnd" cmpd="sng">
            <a:solidFill>
              <a:schemeClr val="accent1"/>
            </a:solidFill>
            <a:prstDash val="solid"/>
            <a:round/>
            <a:headEnd type="none" w="sm" len="sm"/>
            <a:tailEnd type="triangle" w="med" len="med"/>
          </a:ln>
        </p:spPr>
      </p:cxnSp>
      <p:sp>
        <p:nvSpPr>
          <p:cNvPr id="9" name="Google Shape;439;g1f96571b43e_0_480">
            <a:extLst>
              <a:ext uri="{FF2B5EF4-FFF2-40B4-BE49-F238E27FC236}">
                <a16:creationId xmlns:a16="http://schemas.microsoft.com/office/drawing/2014/main" id="{4017261F-86DE-E4B0-ED56-D4904ACC6CDE}"/>
              </a:ext>
            </a:extLst>
          </p:cNvPr>
          <p:cNvSpPr/>
          <p:nvPr/>
        </p:nvSpPr>
        <p:spPr>
          <a:xfrm>
            <a:off x="8984319" y="2121984"/>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High</a:t>
            </a:r>
            <a:endParaRPr/>
          </a:p>
        </p:txBody>
      </p:sp>
      <p:cxnSp>
        <p:nvCxnSpPr>
          <p:cNvPr id="10" name="Google Shape;440;g1f96571b43e_0_480">
            <a:extLst>
              <a:ext uri="{FF2B5EF4-FFF2-40B4-BE49-F238E27FC236}">
                <a16:creationId xmlns:a16="http://schemas.microsoft.com/office/drawing/2014/main" id="{863C728B-5C37-AE03-845D-25DC238383B5}"/>
              </a:ext>
            </a:extLst>
          </p:cNvPr>
          <p:cNvCxnSpPr>
            <a:cxnSpLocks/>
            <a:stCxn id="5" idx="2"/>
            <a:endCxn id="6" idx="0"/>
          </p:cNvCxnSpPr>
          <p:nvPr/>
        </p:nvCxnSpPr>
        <p:spPr>
          <a:xfrm flipH="1">
            <a:off x="10724120" y="3032477"/>
            <a:ext cx="1" cy="508000"/>
          </a:xfrm>
          <a:prstGeom prst="straightConnector1">
            <a:avLst/>
          </a:prstGeom>
          <a:noFill/>
          <a:ln w="9525" cap="rnd" cmpd="sng">
            <a:solidFill>
              <a:schemeClr val="accent1"/>
            </a:solidFill>
            <a:prstDash val="solid"/>
            <a:round/>
            <a:headEnd type="none" w="sm" len="sm"/>
            <a:tailEnd type="triangle" w="med" len="med"/>
          </a:ln>
        </p:spPr>
      </p:cxnSp>
      <p:cxnSp>
        <p:nvCxnSpPr>
          <p:cNvPr id="11" name="Google Shape;441;g1f96571b43e_0_480">
            <a:extLst>
              <a:ext uri="{FF2B5EF4-FFF2-40B4-BE49-F238E27FC236}">
                <a16:creationId xmlns:a16="http://schemas.microsoft.com/office/drawing/2014/main" id="{1DDCEDEC-2A2E-FFAE-67B2-AAC8184A405B}"/>
              </a:ext>
            </a:extLst>
          </p:cNvPr>
          <p:cNvCxnSpPr>
            <a:stCxn id="2" idx="3"/>
            <a:endCxn id="3" idx="1"/>
          </p:cNvCxnSpPr>
          <p:nvPr/>
        </p:nvCxnSpPr>
        <p:spPr>
          <a:xfrm>
            <a:off x="2116353" y="2473677"/>
            <a:ext cx="379200" cy="2000"/>
          </a:xfrm>
          <a:prstGeom prst="straightConnector1">
            <a:avLst/>
          </a:prstGeom>
          <a:noFill/>
          <a:ln w="9525" cap="rnd" cmpd="sng">
            <a:solidFill>
              <a:schemeClr val="accent1"/>
            </a:solidFill>
            <a:prstDash val="solid"/>
            <a:round/>
            <a:headEnd type="none" w="sm" len="sm"/>
            <a:tailEnd type="triangle" w="med" len="med"/>
          </a:ln>
        </p:spPr>
      </p:cxnSp>
      <p:cxnSp>
        <p:nvCxnSpPr>
          <p:cNvPr id="12" name="Google Shape;442;g1f96571b43e_0_480">
            <a:extLst>
              <a:ext uri="{FF2B5EF4-FFF2-40B4-BE49-F238E27FC236}">
                <a16:creationId xmlns:a16="http://schemas.microsoft.com/office/drawing/2014/main" id="{5B163E71-9CAC-6E41-1138-8A97DBF095FC}"/>
              </a:ext>
            </a:extLst>
          </p:cNvPr>
          <p:cNvCxnSpPr>
            <a:stCxn id="3" idx="3"/>
            <a:endCxn id="4" idx="1"/>
          </p:cNvCxnSpPr>
          <p:nvPr/>
        </p:nvCxnSpPr>
        <p:spPr>
          <a:xfrm rot="10800000" flipH="1">
            <a:off x="5035600" y="2473632"/>
            <a:ext cx="1148800" cy="2000"/>
          </a:xfrm>
          <a:prstGeom prst="straightConnector1">
            <a:avLst/>
          </a:prstGeom>
          <a:noFill/>
          <a:ln w="9525" cap="rnd" cmpd="sng">
            <a:solidFill>
              <a:schemeClr val="accent1"/>
            </a:solidFill>
            <a:prstDash val="solid"/>
            <a:round/>
            <a:headEnd type="none" w="sm" len="sm"/>
            <a:tailEnd type="triangle" w="med" len="med"/>
          </a:ln>
        </p:spPr>
      </p:cxnSp>
      <p:sp>
        <p:nvSpPr>
          <p:cNvPr id="13" name="Google Shape;443;g1f96571b43e_0_480">
            <a:extLst>
              <a:ext uri="{FF2B5EF4-FFF2-40B4-BE49-F238E27FC236}">
                <a16:creationId xmlns:a16="http://schemas.microsoft.com/office/drawing/2014/main" id="{BEBE0031-89EC-168C-F322-24AD89B40F1B}"/>
              </a:ext>
            </a:extLst>
          </p:cNvPr>
          <p:cNvSpPr/>
          <p:nvPr/>
        </p:nvSpPr>
        <p:spPr>
          <a:xfrm>
            <a:off x="5213399" y="2168877"/>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Yes</a:t>
            </a:r>
            <a:endParaRPr/>
          </a:p>
        </p:txBody>
      </p:sp>
      <p:cxnSp>
        <p:nvCxnSpPr>
          <p:cNvPr id="14" name="Google Shape;444;g1f96571b43e_0_480">
            <a:extLst>
              <a:ext uri="{FF2B5EF4-FFF2-40B4-BE49-F238E27FC236}">
                <a16:creationId xmlns:a16="http://schemas.microsoft.com/office/drawing/2014/main" id="{8D0F8834-676F-A172-1865-CCACFB5D1887}"/>
              </a:ext>
            </a:extLst>
          </p:cNvPr>
          <p:cNvCxnSpPr>
            <a:stCxn id="3" idx="2"/>
          </p:cNvCxnSpPr>
          <p:nvPr/>
        </p:nvCxnSpPr>
        <p:spPr>
          <a:xfrm>
            <a:off x="3765600" y="3034432"/>
            <a:ext cx="0" cy="1064800"/>
          </a:xfrm>
          <a:prstGeom prst="straightConnector1">
            <a:avLst/>
          </a:prstGeom>
          <a:noFill/>
          <a:ln w="9525" cap="rnd" cmpd="sng">
            <a:solidFill>
              <a:schemeClr val="accent1"/>
            </a:solidFill>
            <a:prstDash val="solid"/>
            <a:round/>
            <a:headEnd type="none" w="sm" len="sm"/>
            <a:tailEnd type="triangle" w="med" len="med"/>
          </a:ln>
        </p:spPr>
      </p:cxnSp>
      <p:sp>
        <p:nvSpPr>
          <p:cNvPr id="15" name="Google Shape;445;g1f96571b43e_0_480">
            <a:extLst>
              <a:ext uri="{FF2B5EF4-FFF2-40B4-BE49-F238E27FC236}">
                <a16:creationId xmlns:a16="http://schemas.microsoft.com/office/drawing/2014/main" id="{114AB98E-752A-99E6-CE01-CFA6DF1DCCE9}"/>
              </a:ext>
            </a:extLst>
          </p:cNvPr>
          <p:cNvSpPr/>
          <p:nvPr/>
        </p:nvSpPr>
        <p:spPr>
          <a:xfrm>
            <a:off x="3359200" y="3240562"/>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No</a:t>
            </a:r>
            <a:endParaRPr/>
          </a:p>
        </p:txBody>
      </p:sp>
      <p:cxnSp>
        <p:nvCxnSpPr>
          <p:cNvPr id="16" name="Google Shape;446;g1f96571b43e_0_480">
            <a:extLst>
              <a:ext uri="{FF2B5EF4-FFF2-40B4-BE49-F238E27FC236}">
                <a16:creationId xmlns:a16="http://schemas.microsoft.com/office/drawing/2014/main" id="{0D343B17-FAB5-21E1-988B-7594391A856F}"/>
              </a:ext>
            </a:extLst>
          </p:cNvPr>
          <p:cNvCxnSpPr>
            <a:stCxn id="4" idx="2"/>
            <a:endCxn id="19" idx="0"/>
          </p:cNvCxnSpPr>
          <p:nvPr/>
        </p:nvCxnSpPr>
        <p:spPr>
          <a:xfrm>
            <a:off x="7505259" y="3032477"/>
            <a:ext cx="2800" cy="1207600"/>
          </a:xfrm>
          <a:prstGeom prst="straightConnector1">
            <a:avLst/>
          </a:prstGeom>
          <a:noFill/>
          <a:ln w="9525" cap="rnd" cmpd="sng">
            <a:solidFill>
              <a:schemeClr val="accent1"/>
            </a:solidFill>
            <a:prstDash val="solid"/>
            <a:round/>
            <a:headEnd type="none" w="sm" len="sm"/>
            <a:tailEnd type="triangle" w="med" len="med"/>
          </a:ln>
        </p:spPr>
      </p:cxnSp>
      <p:sp>
        <p:nvSpPr>
          <p:cNvPr id="17" name="Google Shape;448;g1f96571b43e_0_480">
            <a:extLst>
              <a:ext uri="{FF2B5EF4-FFF2-40B4-BE49-F238E27FC236}">
                <a16:creationId xmlns:a16="http://schemas.microsoft.com/office/drawing/2014/main" id="{CFB292A2-C8C8-1929-C871-5FBA3D1D6191}"/>
              </a:ext>
            </a:extLst>
          </p:cNvPr>
          <p:cNvSpPr/>
          <p:nvPr/>
        </p:nvSpPr>
        <p:spPr>
          <a:xfrm>
            <a:off x="3041700" y="4091385"/>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Message Rejected</a:t>
            </a:r>
            <a:endParaRPr/>
          </a:p>
        </p:txBody>
      </p:sp>
      <p:sp>
        <p:nvSpPr>
          <p:cNvPr id="18" name="Google Shape;449;g1f96571b43e_0_480">
            <a:extLst>
              <a:ext uri="{FF2B5EF4-FFF2-40B4-BE49-F238E27FC236}">
                <a16:creationId xmlns:a16="http://schemas.microsoft.com/office/drawing/2014/main" id="{4E288369-054B-370B-14EA-0B2998B8A3A6}"/>
              </a:ext>
            </a:extLst>
          </p:cNvPr>
          <p:cNvSpPr/>
          <p:nvPr/>
        </p:nvSpPr>
        <p:spPr>
          <a:xfrm>
            <a:off x="7098859" y="3207346"/>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Low</a:t>
            </a:r>
            <a:endParaRPr/>
          </a:p>
        </p:txBody>
      </p:sp>
      <p:sp>
        <p:nvSpPr>
          <p:cNvPr id="19" name="Google Shape;447;g1f96571b43e_0_480">
            <a:extLst>
              <a:ext uri="{FF2B5EF4-FFF2-40B4-BE49-F238E27FC236}">
                <a16:creationId xmlns:a16="http://schemas.microsoft.com/office/drawing/2014/main" id="{8A5009F6-5EC9-DB33-A0A2-502FFEC421EB}"/>
              </a:ext>
            </a:extLst>
          </p:cNvPr>
          <p:cNvSpPr/>
          <p:nvPr/>
        </p:nvSpPr>
        <p:spPr>
          <a:xfrm>
            <a:off x="6784293" y="4239957"/>
            <a:ext cx="1447600" cy="609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Fear</a:t>
            </a:r>
            <a:endParaRPr/>
          </a:p>
        </p:txBody>
      </p:sp>
      <p:sp>
        <p:nvSpPr>
          <p:cNvPr id="20" name="Google Shape;450;g1f96571b43e_0_480">
            <a:extLst>
              <a:ext uri="{FF2B5EF4-FFF2-40B4-BE49-F238E27FC236}">
                <a16:creationId xmlns:a16="http://schemas.microsoft.com/office/drawing/2014/main" id="{EFDFB0C5-07B5-1763-DF43-CCD6A4B2B774}"/>
              </a:ext>
            </a:extLst>
          </p:cNvPr>
          <p:cNvSpPr/>
          <p:nvPr/>
        </p:nvSpPr>
        <p:spPr>
          <a:xfrm>
            <a:off x="6359328" y="5218832"/>
            <a:ext cx="2292000" cy="5900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a:solidFill>
                  <a:schemeClr val="dk1"/>
                </a:solidFill>
                <a:latin typeface="Arial"/>
                <a:ea typeface="Arial"/>
                <a:cs typeface="Arial"/>
                <a:sym typeface="Arial"/>
              </a:rPr>
              <a:t>Message Rejected</a:t>
            </a:r>
            <a:endParaRPr/>
          </a:p>
        </p:txBody>
      </p:sp>
      <p:cxnSp>
        <p:nvCxnSpPr>
          <p:cNvPr id="21" name="Google Shape;451;g1f96571b43e_0_480">
            <a:extLst>
              <a:ext uri="{FF2B5EF4-FFF2-40B4-BE49-F238E27FC236}">
                <a16:creationId xmlns:a16="http://schemas.microsoft.com/office/drawing/2014/main" id="{439864CD-4E50-5CC7-A29F-D89ADB460470}"/>
              </a:ext>
            </a:extLst>
          </p:cNvPr>
          <p:cNvCxnSpPr>
            <a:stCxn id="19" idx="2"/>
            <a:endCxn id="20" idx="0"/>
          </p:cNvCxnSpPr>
          <p:nvPr/>
        </p:nvCxnSpPr>
        <p:spPr>
          <a:xfrm flipH="1">
            <a:off x="7505293" y="4849557"/>
            <a:ext cx="2800" cy="369200"/>
          </a:xfrm>
          <a:prstGeom prst="straightConnector1">
            <a:avLst/>
          </a:prstGeom>
          <a:noFill/>
          <a:ln w="9525" cap="rnd" cmpd="sng">
            <a:solidFill>
              <a:schemeClr val="accent1"/>
            </a:solidFill>
            <a:prstDash val="solid"/>
            <a:round/>
            <a:headEnd type="none" w="sm" len="sm"/>
            <a:tailEnd type="triangle" w="med" len="med"/>
          </a:ln>
        </p:spPr>
      </p:cxnSp>
      <p:sp>
        <p:nvSpPr>
          <p:cNvPr id="22" name="TextBox 21">
            <a:extLst>
              <a:ext uri="{FF2B5EF4-FFF2-40B4-BE49-F238E27FC236}">
                <a16:creationId xmlns:a16="http://schemas.microsoft.com/office/drawing/2014/main" id="{5E27DEA0-5B69-341E-F475-439202FFA96F}"/>
              </a:ext>
            </a:extLst>
          </p:cNvPr>
          <p:cNvSpPr txBox="1"/>
          <p:nvPr/>
        </p:nvSpPr>
        <p:spPr>
          <a:xfrm>
            <a:off x="5619799" y="612088"/>
            <a:ext cx="4268989" cy="369332"/>
          </a:xfrm>
          <a:prstGeom prst="rect">
            <a:avLst/>
          </a:prstGeom>
          <a:noFill/>
        </p:spPr>
        <p:txBody>
          <a:bodyPr wrap="none" rtlCol="0">
            <a:spAutoFit/>
          </a:bodyPr>
          <a:lstStyle/>
          <a:p>
            <a:r>
              <a:rPr lang="en-US" dirty="0"/>
              <a:t>(Witte, 1992, </a:t>
            </a:r>
            <a:r>
              <a:rPr lang="en-US" i="1" dirty="0"/>
              <a:t>Communication Monographs</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P spid="13" grpId="0" animBg="1"/>
      <p:bldP spid="15"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0657184"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Extended Parallel Process Model in Public Health Messaging</a:t>
            </a:r>
          </a:p>
        </p:txBody>
      </p:sp>
      <p:sp>
        <p:nvSpPr>
          <p:cNvPr id="8" name="Google Shape;433;g1f96571b43e_0_480">
            <a:extLst>
              <a:ext uri="{FF2B5EF4-FFF2-40B4-BE49-F238E27FC236}">
                <a16:creationId xmlns:a16="http://schemas.microsoft.com/office/drawing/2014/main" id="{4254EDB4-04CE-30B4-0051-116BA0CAE02C}"/>
              </a:ext>
            </a:extLst>
          </p:cNvPr>
          <p:cNvSpPr/>
          <p:nvPr/>
        </p:nvSpPr>
        <p:spPr>
          <a:xfrm>
            <a:off x="812769" y="1914877"/>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Health Message</a:t>
            </a:r>
            <a:endParaRPr dirty="0"/>
          </a:p>
        </p:txBody>
      </p:sp>
      <p:sp>
        <p:nvSpPr>
          <p:cNvPr id="22" name="Google Shape;434;g1f96571b43e_0_480">
            <a:extLst>
              <a:ext uri="{FF2B5EF4-FFF2-40B4-BE49-F238E27FC236}">
                <a16:creationId xmlns:a16="http://schemas.microsoft.com/office/drawing/2014/main" id="{CA2F96F9-9B8F-4424-96AC-A3386496A2D9}"/>
              </a:ext>
            </a:extLst>
          </p:cNvPr>
          <p:cNvSpPr/>
          <p:nvPr/>
        </p:nvSpPr>
        <p:spPr>
          <a:xfrm>
            <a:off x="2646154" y="1916877"/>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Threat Appeal </a:t>
            </a:r>
            <a:endParaRPr dirty="0"/>
          </a:p>
          <a:p>
            <a:pPr algn="ctr">
              <a:spcBef>
                <a:spcPts val="0"/>
              </a:spcBef>
              <a:spcAft>
                <a:spcPts val="0"/>
              </a:spcAft>
            </a:pPr>
            <a:r>
              <a:rPr lang="en-US" dirty="0">
                <a:solidFill>
                  <a:schemeClr val="dk1"/>
                </a:solidFill>
                <a:latin typeface="Arial"/>
                <a:ea typeface="Arial"/>
                <a:cs typeface="Arial"/>
                <a:sym typeface="Arial"/>
              </a:rPr>
              <a:t>1. Severity</a:t>
            </a:r>
            <a:endParaRPr dirty="0"/>
          </a:p>
          <a:p>
            <a:pPr algn="ctr">
              <a:spcBef>
                <a:spcPts val="0"/>
              </a:spcBef>
              <a:spcAft>
                <a:spcPts val="0"/>
              </a:spcAft>
            </a:pPr>
            <a:r>
              <a:rPr lang="en-US" dirty="0">
                <a:solidFill>
                  <a:schemeClr val="dk1"/>
                </a:solidFill>
                <a:latin typeface="Arial"/>
                <a:ea typeface="Arial"/>
                <a:cs typeface="Arial"/>
                <a:sym typeface="Arial"/>
              </a:rPr>
              <a:t>2. Susceptibility</a:t>
            </a:r>
            <a:endParaRPr dirty="0"/>
          </a:p>
        </p:txBody>
      </p:sp>
      <p:sp>
        <p:nvSpPr>
          <p:cNvPr id="23" name="Google Shape;435;g1f96571b43e_0_480">
            <a:extLst>
              <a:ext uri="{FF2B5EF4-FFF2-40B4-BE49-F238E27FC236}">
                <a16:creationId xmlns:a16="http://schemas.microsoft.com/office/drawing/2014/main" id="{F34CF98F-0EF1-8C7C-E04A-E7FA8B6F4151}"/>
              </a:ext>
            </a:extLst>
          </p:cNvPr>
          <p:cNvSpPr/>
          <p:nvPr/>
        </p:nvSpPr>
        <p:spPr>
          <a:xfrm>
            <a:off x="6328475" y="1914877"/>
            <a:ext cx="2641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Efficacy Appeal</a:t>
            </a:r>
            <a:endParaRPr dirty="0"/>
          </a:p>
          <a:p>
            <a:pPr algn="ctr">
              <a:spcBef>
                <a:spcPts val="0"/>
              </a:spcBef>
              <a:spcAft>
                <a:spcPts val="0"/>
              </a:spcAft>
            </a:pPr>
            <a:r>
              <a:rPr lang="en-US" dirty="0">
                <a:solidFill>
                  <a:schemeClr val="dk1"/>
                </a:solidFill>
                <a:latin typeface="Arial"/>
                <a:ea typeface="Arial"/>
                <a:cs typeface="Arial"/>
                <a:sym typeface="Arial"/>
              </a:rPr>
              <a:t>1. Response efficacy</a:t>
            </a:r>
            <a:endParaRPr dirty="0"/>
          </a:p>
          <a:p>
            <a:pPr algn="ctr">
              <a:spcBef>
                <a:spcPts val="0"/>
              </a:spcBef>
              <a:spcAft>
                <a:spcPts val="0"/>
              </a:spcAft>
            </a:pPr>
            <a:r>
              <a:rPr lang="en-US" dirty="0">
                <a:solidFill>
                  <a:schemeClr val="dk1"/>
                </a:solidFill>
                <a:latin typeface="Arial"/>
                <a:ea typeface="Arial"/>
                <a:cs typeface="Arial"/>
                <a:sym typeface="Arial"/>
              </a:rPr>
              <a:t>2. Self-efficacy</a:t>
            </a:r>
            <a:endParaRPr dirty="0"/>
          </a:p>
        </p:txBody>
      </p:sp>
      <p:sp>
        <p:nvSpPr>
          <p:cNvPr id="24" name="Google Shape;436;g1f96571b43e_0_480">
            <a:extLst>
              <a:ext uri="{FF2B5EF4-FFF2-40B4-BE49-F238E27FC236}">
                <a16:creationId xmlns:a16="http://schemas.microsoft.com/office/drawing/2014/main" id="{F86F41F6-0145-BA4A-C47C-0283775F115B}"/>
              </a:ext>
            </a:extLst>
          </p:cNvPr>
          <p:cNvSpPr/>
          <p:nvPr/>
        </p:nvSpPr>
        <p:spPr>
          <a:xfrm>
            <a:off x="10144337" y="1914877"/>
            <a:ext cx="1447599"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Effective Messaging</a:t>
            </a:r>
            <a:endParaRPr dirty="0"/>
          </a:p>
        </p:txBody>
      </p:sp>
      <p:cxnSp>
        <p:nvCxnSpPr>
          <p:cNvPr id="25" name="Google Shape;438;g1f96571b43e_0_480">
            <a:extLst>
              <a:ext uri="{FF2B5EF4-FFF2-40B4-BE49-F238E27FC236}">
                <a16:creationId xmlns:a16="http://schemas.microsoft.com/office/drawing/2014/main" id="{583FBE20-D900-AB48-EF5E-D2EFFA111CAA}"/>
              </a:ext>
            </a:extLst>
          </p:cNvPr>
          <p:cNvCxnSpPr>
            <a:cxnSpLocks/>
            <a:stCxn id="23" idx="3"/>
            <a:endCxn id="24" idx="1"/>
          </p:cNvCxnSpPr>
          <p:nvPr/>
        </p:nvCxnSpPr>
        <p:spPr>
          <a:xfrm>
            <a:off x="8970075" y="2473677"/>
            <a:ext cx="1174261" cy="0"/>
          </a:xfrm>
          <a:prstGeom prst="straightConnector1">
            <a:avLst/>
          </a:prstGeom>
          <a:noFill/>
          <a:ln w="9525" cap="rnd" cmpd="sng">
            <a:solidFill>
              <a:schemeClr val="accent1"/>
            </a:solidFill>
            <a:prstDash val="solid"/>
            <a:round/>
            <a:headEnd type="none" w="sm" len="sm"/>
            <a:tailEnd type="triangle" w="med" len="med"/>
          </a:ln>
        </p:spPr>
      </p:cxnSp>
      <p:sp>
        <p:nvSpPr>
          <p:cNvPr id="26" name="Google Shape;439;g1f96571b43e_0_480">
            <a:extLst>
              <a:ext uri="{FF2B5EF4-FFF2-40B4-BE49-F238E27FC236}">
                <a16:creationId xmlns:a16="http://schemas.microsoft.com/office/drawing/2014/main" id="{BD2C9389-8D99-3757-3B93-98C0AD92E7E1}"/>
              </a:ext>
            </a:extLst>
          </p:cNvPr>
          <p:cNvSpPr/>
          <p:nvPr/>
        </p:nvSpPr>
        <p:spPr>
          <a:xfrm>
            <a:off x="9128335" y="2121984"/>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High</a:t>
            </a:r>
            <a:endParaRPr/>
          </a:p>
        </p:txBody>
      </p:sp>
      <p:cxnSp>
        <p:nvCxnSpPr>
          <p:cNvPr id="27" name="Google Shape;441;g1f96571b43e_0_480">
            <a:extLst>
              <a:ext uri="{FF2B5EF4-FFF2-40B4-BE49-F238E27FC236}">
                <a16:creationId xmlns:a16="http://schemas.microsoft.com/office/drawing/2014/main" id="{6822BBDF-3447-DE3F-CE66-FCEB59CD50B0}"/>
              </a:ext>
            </a:extLst>
          </p:cNvPr>
          <p:cNvCxnSpPr>
            <a:stCxn id="8" idx="3"/>
            <a:endCxn id="22" idx="1"/>
          </p:cNvCxnSpPr>
          <p:nvPr/>
        </p:nvCxnSpPr>
        <p:spPr>
          <a:xfrm>
            <a:off x="2260369" y="2473677"/>
            <a:ext cx="385785" cy="2000"/>
          </a:xfrm>
          <a:prstGeom prst="straightConnector1">
            <a:avLst/>
          </a:prstGeom>
          <a:noFill/>
          <a:ln w="9525" cap="rnd" cmpd="sng">
            <a:solidFill>
              <a:schemeClr val="accent1"/>
            </a:solidFill>
            <a:prstDash val="solid"/>
            <a:round/>
            <a:headEnd type="none" w="sm" len="sm"/>
            <a:tailEnd type="triangle" w="med" len="med"/>
          </a:ln>
        </p:spPr>
      </p:cxnSp>
      <p:cxnSp>
        <p:nvCxnSpPr>
          <p:cNvPr id="28" name="Google Shape;442;g1f96571b43e_0_480">
            <a:extLst>
              <a:ext uri="{FF2B5EF4-FFF2-40B4-BE49-F238E27FC236}">
                <a16:creationId xmlns:a16="http://schemas.microsoft.com/office/drawing/2014/main" id="{7A95DAB9-BF83-AAEC-4259-1C7D459FD2E8}"/>
              </a:ext>
            </a:extLst>
          </p:cNvPr>
          <p:cNvCxnSpPr>
            <a:stCxn id="22" idx="3"/>
            <a:endCxn id="23" idx="1"/>
          </p:cNvCxnSpPr>
          <p:nvPr/>
        </p:nvCxnSpPr>
        <p:spPr>
          <a:xfrm flipV="1">
            <a:off x="5186154" y="2473677"/>
            <a:ext cx="1142321" cy="2000"/>
          </a:xfrm>
          <a:prstGeom prst="straightConnector1">
            <a:avLst/>
          </a:prstGeom>
          <a:noFill/>
          <a:ln w="9525" cap="rnd" cmpd="sng">
            <a:solidFill>
              <a:schemeClr val="accent1"/>
            </a:solidFill>
            <a:prstDash val="solid"/>
            <a:round/>
            <a:headEnd type="none" w="sm" len="sm"/>
            <a:tailEnd type="triangle" w="med" len="med"/>
          </a:ln>
        </p:spPr>
      </p:cxnSp>
      <p:sp>
        <p:nvSpPr>
          <p:cNvPr id="29" name="Google Shape;443;g1f96571b43e_0_480">
            <a:extLst>
              <a:ext uri="{FF2B5EF4-FFF2-40B4-BE49-F238E27FC236}">
                <a16:creationId xmlns:a16="http://schemas.microsoft.com/office/drawing/2014/main" id="{622701CD-0976-1E91-EA7B-2A7C5E93F575}"/>
              </a:ext>
            </a:extLst>
          </p:cNvPr>
          <p:cNvSpPr/>
          <p:nvPr/>
        </p:nvSpPr>
        <p:spPr>
          <a:xfrm>
            <a:off x="5357415" y="2168877"/>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Yes</a:t>
            </a:r>
            <a:endParaRPr/>
          </a:p>
        </p:txBody>
      </p:sp>
      <p:sp>
        <p:nvSpPr>
          <p:cNvPr id="32" name="Google Shape;434;g1f96571b43e_0_480">
            <a:extLst>
              <a:ext uri="{FF2B5EF4-FFF2-40B4-BE49-F238E27FC236}">
                <a16:creationId xmlns:a16="http://schemas.microsoft.com/office/drawing/2014/main" id="{83F575A3-DAFD-3053-F417-D85FBE59CA69}"/>
              </a:ext>
            </a:extLst>
          </p:cNvPr>
          <p:cNvSpPr/>
          <p:nvPr/>
        </p:nvSpPr>
        <p:spPr>
          <a:xfrm>
            <a:off x="4087415" y="4725144"/>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Strategic Language Choice</a:t>
            </a:r>
            <a:endParaRPr dirty="0"/>
          </a:p>
        </p:txBody>
      </p:sp>
      <p:cxnSp>
        <p:nvCxnSpPr>
          <p:cNvPr id="42" name="Straight Arrow Connector 41">
            <a:extLst>
              <a:ext uri="{FF2B5EF4-FFF2-40B4-BE49-F238E27FC236}">
                <a16:creationId xmlns:a16="http://schemas.microsoft.com/office/drawing/2014/main" id="{6DF433E9-27CA-714B-326C-15BF55F5DB55}"/>
              </a:ext>
            </a:extLst>
          </p:cNvPr>
          <p:cNvCxnSpPr>
            <a:cxnSpLocks/>
            <a:stCxn id="32" idx="0"/>
            <a:endCxn id="22" idx="2"/>
          </p:cNvCxnSpPr>
          <p:nvPr/>
        </p:nvCxnSpPr>
        <p:spPr>
          <a:xfrm flipH="1" flipV="1">
            <a:off x="3916154" y="3034477"/>
            <a:ext cx="1441261" cy="169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4EC44D-D346-9F10-CC2A-FBA94F682C11}"/>
              </a:ext>
            </a:extLst>
          </p:cNvPr>
          <p:cNvCxnSpPr>
            <a:cxnSpLocks/>
            <a:stCxn id="32" idx="0"/>
            <a:endCxn id="23" idx="2"/>
          </p:cNvCxnSpPr>
          <p:nvPr/>
        </p:nvCxnSpPr>
        <p:spPr>
          <a:xfrm flipV="1">
            <a:off x="5357415" y="3032477"/>
            <a:ext cx="2291860" cy="1692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05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4" grpId="0" animBg="1"/>
      <p:bldP spid="26" grpId="0" animBg="1"/>
      <p:bldP spid="29"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0657184"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Properties of Proto-Agent and Proto-Patient Roles</a:t>
            </a:r>
          </a:p>
        </p:txBody>
      </p:sp>
      <p:pic>
        <p:nvPicPr>
          <p:cNvPr id="7" name="Picture 6">
            <a:extLst>
              <a:ext uri="{FF2B5EF4-FFF2-40B4-BE49-F238E27FC236}">
                <a16:creationId xmlns:a16="http://schemas.microsoft.com/office/drawing/2014/main" id="{FC3D71A0-5B62-385C-6CD6-9DDC4AB89469}"/>
              </a:ext>
            </a:extLst>
          </p:cNvPr>
          <p:cNvPicPr>
            <a:picLocks noChangeAspect="1"/>
          </p:cNvPicPr>
          <p:nvPr/>
        </p:nvPicPr>
        <p:blipFill>
          <a:blip r:embed="rId3"/>
          <a:stretch>
            <a:fillRect/>
          </a:stretch>
        </p:blipFill>
        <p:spPr>
          <a:xfrm>
            <a:off x="623391" y="1268760"/>
            <a:ext cx="9903031" cy="4536504"/>
          </a:xfrm>
          <a:prstGeom prst="rect">
            <a:avLst/>
          </a:prstGeom>
        </p:spPr>
      </p:pic>
      <p:cxnSp>
        <p:nvCxnSpPr>
          <p:cNvPr id="9" name="Straight Connector 8">
            <a:extLst>
              <a:ext uri="{FF2B5EF4-FFF2-40B4-BE49-F238E27FC236}">
                <a16:creationId xmlns:a16="http://schemas.microsoft.com/office/drawing/2014/main" id="{CF4B63A8-2020-F7D3-4309-5DE3C458F061}"/>
              </a:ext>
            </a:extLst>
          </p:cNvPr>
          <p:cNvCxnSpPr>
            <a:cxnSpLocks/>
          </p:cNvCxnSpPr>
          <p:nvPr/>
        </p:nvCxnSpPr>
        <p:spPr>
          <a:xfrm>
            <a:off x="2113817" y="2780928"/>
            <a:ext cx="7726599"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0B4AA72-EA82-BFEC-8824-359796D71630}"/>
              </a:ext>
            </a:extLst>
          </p:cNvPr>
          <p:cNvCxnSpPr>
            <a:cxnSpLocks/>
          </p:cNvCxnSpPr>
          <p:nvPr/>
        </p:nvCxnSpPr>
        <p:spPr>
          <a:xfrm>
            <a:off x="1912362" y="5013176"/>
            <a:ext cx="7726599"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E4EEC708-C158-0716-2FC7-09FE13178CC9}"/>
              </a:ext>
            </a:extLst>
          </p:cNvPr>
          <p:cNvSpPr txBox="1"/>
          <p:nvPr/>
        </p:nvSpPr>
        <p:spPr>
          <a:xfrm>
            <a:off x="7998319" y="515492"/>
            <a:ext cx="2780377" cy="400110"/>
          </a:xfrm>
          <a:prstGeom prst="rect">
            <a:avLst/>
          </a:prstGeom>
          <a:noFill/>
        </p:spPr>
        <p:txBody>
          <a:bodyPr wrap="none" rtlCol="0">
            <a:spAutoFit/>
          </a:bodyPr>
          <a:lstStyle/>
          <a:p>
            <a:r>
              <a:rPr lang="en-US" sz="2000" dirty="0"/>
              <a:t>(Dowty, 1991, </a:t>
            </a:r>
            <a:r>
              <a:rPr lang="en-US" sz="2000" i="1" dirty="0"/>
              <a:t>Language</a:t>
            </a:r>
            <a:r>
              <a:rPr lang="en-US" sz="2000" dirty="0"/>
              <a:t>)</a:t>
            </a:r>
          </a:p>
        </p:txBody>
      </p:sp>
      <p:pic>
        <p:nvPicPr>
          <p:cNvPr id="15" name="Picture 14">
            <a:extLst>
              <a:ext uri="{FF2B5EF4-FFF2-40B4-BE49-F238E27FC236}">
                <a16:creationId xmlns:a16="http://schemas.microsoft.com/office/drawing/2014/main" id="{3B9A48B5-9841-95CF-9268-75C08F9B5C69}"/>
              </a:ext>
            </a:extLst>
          </p:cNvPr>
          <p:cNvPicPr>
            <a:picLocks noChangeAspect="1"/>
          </p:cNvPicPr>
          <p:nvPr/>
        </p:nvPicPr>
        <p:blipFill>
          <a:blip r:embed="rId4"/>
          <a:stretch>
            <a:fillRect/>
          </a:stretch>
        </p:blipFill>
        <p:spPr>
          <a:xfrm>
            <a:off x="1991544" y="1988840"/>
            <a:ext cx="1299518" cy="477038"/>
          </a:xfrm>
          <a:prstGeom prst="rect">
            <a:avLst/>
          </a:prstGeom>
        </p:spPr>
      </p:pic>
    </p:spTree>
    <p:extLst>
      <p:ext uri="{BB962C8B-B14F-4D97-AF65-F5344CB8AC3E}">
        <p14:creationId xmlns:p14="http://schemas.microsoft.com/office/powerpoint/2010/main" val="237930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Agency Assignment in Printed Educational Materials about H1N1</a:t>
            </a:r>
          </a:p>
        </p:txBody>
      </p:sp>
      <p:sp>
        <p:nvSpPr>
          <p:cNvPr id="14" name="TextBox 13">
            <a:extLst>
              <a:ext uri="{FF2B5EF4-FFF2-40B4-BE49-F238E27FC236}">
                <a16:creationId xmlns:a16="http://schemas.microsoft.com/office/drawing/2014/main" id="{E4EEC708-C158-0716-2FC7-09FE13178CC9}"/>
              </a:ext>
            </a:extLst>
          </p:cNvPr>
          <p:cNvSpPr txBox="1"/>
          <p:nvPr/>
        </p:nvSpPr>
        <p:spPr>
          <a:xfrm>
            <a:off x="6096000" y="1124744"/>
            <a:ext cx="6098401" cy="400110"/>
          </a:xfrm>
          <a:prstGeom prst="rect">
            <a:avLst/>
          </a:prstGeom>
          <a:noFill/>
        </p:spPr>
        <p:txBody>
          <a:bodyPr wrap="none" rtlCol="0">
            <a:spAutoFit/>
          </a:bodyPr>
          <a:lstStyle/>
          <a:p>
            <a:r>
              <a:rPr lang="en-US" sz="2000" dirty="0"/>
              <a:t>(McGlone et al., 2013, </a:t>
            </a:r>
            <a:r>
              <a:rPr lang="en-US" sz="2000" i="1" dirty="0"/>
              <a:t>Journal of Health Communication</a:t>
            </a:r>
            <a:r>
              <a:rPr lang="en-US" sz="2000" dirty="0"/>
              <a:t>)</a:t>
            </a:r>
          </a:p>
        </p:txBody>
      </p:sp>
      <p:graphicFrame>
        <p:nvGraphicFramePr>
          <p:cNvPr id="2" name="Table 1">
            <a:extLst>
              <a:ext uri="{FF2B5EF4-FFF2-40B4-BE49-F238E27FC236}">
                <a16:creationId xmlns:a16="http://schemas.microsoft.com/office/drawing/2014/main" id="{FB5FF512-4539-64AF-707F-B079677B6952}"/>
              </a:ext>
            </a:extLst>
          </p:cNvPr>
          <p:cNvGraphicFramePr>
            <a:graphicFrameLocks noGrp="1"/>
          </p:cNvGraphicFramePr>
          <p:nvPr>
            <p:extLst>
              <p:ext uri="{D42A27DB-BD31-4B8C-83A1-F6EECF244321}">
                <p14:modId xmlns:p14="http://schemas.microsoft.com/office/powerpoint/2010/main" val="1281419052"/>
              </p:ext>
            </p:extLst>
          </p:nvPr>
        </p:nvGraphicFramePr>
        <p:xfrm>
          <a:off x="983432" y="1988840"/>
          <a:ext cx="10153128" cy="2880319"/>
        </p:xfrm>
        <a:graphic>
          <a:graphicData uri="http://schemas.openxmlformats.org/drawingml/2006/table">
            <a:tbl>
              <a:tblPr firstRow="1" bandRow="1">
                <a:tableStyleId>{2D5ABB26-0587-4C30-8999-92F81FD0307C}</a:tableStyleId>
              </a:tblPr>
              <a:tblGrid>
                <a:gridCol w="5076564">
                  <a:extLst>
                    <a:ext uri="{9D8B030D-6E8A-4147-A177-3AD203B41FA5}">
                      <a16:colId xmlns:a16="http://schemas.microsoft.com/office/drawing/2014/main" val="4116844210"/>
                    </a:ext>
                  </a:extLst>
                </a:gridCol>
                <a:gridCol w="5076564">
                  <a:extLst>
                    <a:ext uri="{9D8B030D-6E8A-4147-A177-3AD203B41FA5}">
                      <a16:colId xmlns:a16="http://schemas.microsoft.com/office/drawing/2014/main" val="2124558752"/>
                    </a:ext>
                  </a:extLst>
                </a:gridCol>
              </a:tblGrid>
              <a:tr h="545515">
                <a:tc>
                  <a:txBody>
                    <a:bodyPr/>
                    <a:lstStyle/>
                    <a:p>
                      <a:r>
                        <a:rPr lang="en-US" altLang="zh-CN" sz="2400" b="1" dirty="0"/>
                        <a:t>Human</a:t>
                      </a:r>
                      <a:r>
                        <a:rPr lang="zh-CN" altLang="en-US" sz="2400" b="1" dirty="0"/>
                        <a:t> </a:t>
                      </a:r>
                      <a:r>
                        <a:rPr lang="en-US" altLang="zh-CN" sz="2400" b="1" dirty="0"/>
                        <a:t>agency</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2400" b="1" dirty="0"/>
                        <a:t>Virus</a:t>
                      </a:r>
                      <a:r>
                        <a:rPr lang="zh-CN" altLang="en-US" sz="2400" b="1" dirty="0"/>
                        <a:t> </a:t>
                      </a:r>
                      <a:r>
                        <a:rPr lang="en-US" altLang="zh-CN" sz="2400" b="1" dirty="0"/>
                        <a:t>agency</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8378798"/>
                  </a:ext>
                </a:extLst>
              </a:tr>
              <a:tr h="960106">
                <a:tc>
                  <a:txBody>
                    <a:bodyPr/>
                    <a:lstStyle/>
                    <a:p>
                      <a:r>
                        <a:rPr lang="en-US" sz="2400" dirty="0">
                          <a:solidFill>
                            <a:srgbClr val="00B050"/>
                          </a:solidFill>
                        </a:rPr>
                        <a:t>We</a:t>
                      </a:r>
                      <a:r>
                        <a:rPr lang="en-US" sz="2400" dirty="0"/>
                        <a:t> are approaching </a:t>
                      </a:r>
                      <a:r>
                        <a:rPr lang="en-US" altLang="zh-CN" sz="2400" dirty="0"/>
                        <a:t>the</a:t>
                      </a:r>
                      <a:r>
                        <a:rPr lang="zh-CN" altLang="en-US" sz="2400" dirty="0"/>
                        <a:t> </a:t>
                      </a:r>
                      <a:r>
                        <a:rPr lang="en-US" sz="2400" dirty="0"/>
                        <a:t>flu season.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The flu </a:t>
                      </a:r>
                      <a:r>
                        <a:rPr lang="en-US" sz="2400" dirty="0"/>
                        <a:t>season is approaching.  </a:t>
                      </a:r>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307762"/>
                  </a:ext>
                </a:extLst>
              </a:tr>
              <a:tr h="13746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B050"/>
                          </a:solidFill>
                        </a:rPr>
                        <a:t>Younger adults </a:t>
                      </a:r>
                      <a:r>
                        <a:rPr lang="en-US" sz="2400" dirty="0"/>
                        <a:t>are more likely to contract the virus than older adults.</a:t>
                      </a:r>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C00000"/>
                          </a:solidFill>
                        </a:rPr>
                        <a:t>The virus </a:t>
                      </a:r>
                      <a:r>
                        <a:rPr lang="en-US" sz="2400" dirty="0"/>
                        <a:t>is more likely to attack younger than older adults.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9660322"/>
                  </a:ext>
                </a:extLst>
              </a:tr>
            </a:tbl>
          </a:graphicData>
        </a:graphic>
      </p:graphicFrame>
    </p:spTree>
    <p:extLst>
      <p:ext uri="{BB962C8B-B14F-4D97-AF65-F5344CB8AC3E}">
        <p14:creationId xmlns:p14="http://schemas.microsoft.com/office/powerpoint/2010/main" val="67166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rgbClr val="99235E"/>
                </a:solidFill>
                <a:cs typeface="Times New Roman" panose="02020603050405020304" pitchFamily="18" charset="0"/>
              </a:rPr>
              <a:t>Overview</a:t>
            </a:r>
          </a:p>
        </p:txBody>
      </p:sp>
      <p:graphicFrame>
        <p:nvGraphicFramePr>
          <p:cNvPr id="2" name="Diagram 1">
            <a:extLst>
              <a:ext uri="{FF2B5EF4-FFF2-40B4-BE49-F238E27FC236}">
                <a16:creationId xmlns:a16="http://schemas.microsoft.com/office/drawing/2014/main" id="{E9CE3C1A-C064-CDE1-0100-46E38B89B209}"/>
              </a:ext>
            </a:extLst>
          </p:cNvPr>
          <p:cNvGraphicFramePr/>
          <p:nvPr>
            <p:extLst>
              <p:ext uri="{D42A27DB-BD31-4B8C-83A1-F6EECF244321}">
                <p14:modId xmlns:p14="http://schemas.microsoft.com/office/powerpoint/2010/main" val="2819992018"/>
              </p:ext>
            </p:extLst>
          </p:nvPr>
        </p:nvGraphicFramePr>
        <p:xfrm>
          <a:off x="839416" y="1340768"/>
          <a:ext cx="10585176" cy="4914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11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0657184"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Extended Parallel Process Model in Public Health Messaging</a:t>
            </a:r>
          </a:p>
        </p:txBody>
      </p:sp>
      <p:sp>
        <p:nvSpPr>
          <p:cNvPr id="8" name="Google Shape;433;g1f96571b43e_0_480">
            <a:extLst>
              <a:ext uri="{FF2B5EF4-FFF2-40B4-BE49-F238E27FC236}">
                <a16:creationId xmlns:a16="http://schemas.microsoft.com/office/drawing/2014/main" id="{4254EDB4-04CE-30B4-0051-116BA0CAE02C}"/>
              </a:ext>
            </a:extLst>
          </p:cNvPr>
          <p:cNvSpPr/>
          <p:nvPr/>
        </p:nvSpPr>
        <p:spPr>
          <a:xfrm>
            <a:off x="812769" y="1914877"/>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Health Message</a:t>
            </a:r>
            <a:endParaRPr dirty="0"/>
          </a:p>
        </p:txBody>
      </p:sp>
      <p:sp>
        <p:nvSpPr>
          <p:cNvPr id="22" name="Google Shape;434;g1f96571b43e_0_480">
            <a:extLst>
              <a:ext uri="{FF2B5EF4-FFF2-40B4-BE49-F238E27FC236}">
                <a16:creationId xmlns:a16="http://schemas.microsoft.com/office/drawing/2014/main" id="{CA2F96F9-9B8F-4424-96AC-A3386496A2D9}"/>
              </a:ext>
            </a:extLst>
          </p:cNvPr>
          <p:cNvSpPr/>
          <p:nvPr/>
        </p:nvSpPr>
        <p:spPr>
          <a:xfrm>
            <a:off x="2646154" y="1916877"/>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Threat Appeal </a:t>
            </a:r>
            <a:endParaRPr dirty="0"/>
          </a:p>
          <a:p>
            <a:pPr algn="ctr">
              <a:spcBef>
                <a:spcPts val="0"/>
              </a:spcBef>
              <a:spcAft>
                <a:spcPts val="0"/>
              </a:spcAft>
            </a:pPr>
            <a:r>
              <a:rPr lang="en-US" dirty="0">
                <a:solidFill>
                  <a:schemeClr val="dk1"/>
                </a:solidFill>
                <a:latin typeface="Arial"/>
                <a:ea typeface="Arial"/>
                <a:cs typeface="Arial"/>
                <a:sym typeface="Arial"/>
              </a:rPr>
              <a:t>1. Severity</a:t>
            </a:r>
            <a:endParaRPr dirty="0"/>
          </a:p>
          <a:p>
            <a:pPr algn="ctr">
              <a:spcBef>
                <a:spcPts val="0"/>
              </a:spcBef>
              <a:spcAft>
                <a:spcPts val="0"/>
              </a:spcAft>
            </a:pPr>
            <a:r>
              <a:rPr lang="en-US" dirty="0">
                <a:solidFill>
                  <a:schemeClr val="dk1"/>
                </a:solidFill>
                <a:latin typeface="Arial"/>
                <a:ea typeface="Arial"/>
                <a:cs typeface="Arial"/>
                <a:sym typeface="Arial"/>
              </a:rPr>
              <a:t>2. Susceptibility</a:t>
            </a:r>
            <a:endParaRPr dirty="0"/>
          </a:p>
        </p:txBody>
      </p:sp>
      <p:sp>
        <p:nvSpPr>
          <p:cNvPr id="23" name="Google Shape;435;g1f96571b43e_0_480">
            <a:extLst>
              <a:ext uri="{FF2B5EF4-FFF2-40B4-BE49-F238E27FC236}">
                <a16:creationId xmlns:a16="http://schemas.microsoft.com/office/drawing/2014/main" id="{F34CF98F-0EF1-8C7C-E04A-E7FA8B6F4151}"/>
              </a:ext>
            </a:extLst>
          </p:cNvPr>
          <p:cNvSpPr/>
          <p:nvPr/>
        </p:nvSpPr>
        <p:spPr>
          <a:xfrm>
            <a:off x="6328475" y="1914877"/>
            <a:ext cx="2641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Efficacy Appeal</a:t>
            </a:r>
            <a:endParaRPr dirty="0"/>
          </a:p>
          <a:p>
            <a:pPr algn="ctr">
              <a:spcBef>
                <a:spcPts val="0"/>
              </a:spcBef>
              <a:spcAft>
                <a:spcPts val="0"/>
              </a:spcAft>
            </a:pPr>
            <a:r>
              <a:rPr lang="en-US" dirty="0">
                <a:solidFill>
                  <a:schemeClr val="dk1"/>
                </a:solidFill>
                <a:latin typeface="Arial"/>
                <a:ea typeface="Arial"/>
                <a:cs typeface="Arial"/>
                <a:sym typeface="Arial"/>
              </a:rPr>
              <a:t>1. Response efficacy</a:t>
            </a:r>
            <a:endParaRPr dirty="0"/>
          </a:p>
          <a:p>
            <a:pPr algn="ctr">
              <a:spcBef>
                <a:spcPts val="0"/>
              </a:spcBef>
              <a:spcAft>
                <a:spcPts val="0"/>
              </a:spcAft>
            </a:pPr>
            <a:r>
              <a:rPr lang="en-US" dirty="0">
                <a:solidFill>
                  <a:schemeClr val="dk1"/>
                </a:solidFill>
                <a:latin typeface="Arial"/>
                <a:ea typeface="Arial"/>
                <a:cs typeface="Arial"/>
                <a:sym typeface="Arial"/>
              </a:rPr>
              <a:t>2. Self-efficacy</a:t>
            </a:r>
            <a:endParaRPr dirty="0"/>
          </a:p>
        </p:txBody>
      </p:sp>
      <p:sp>
        <p:nvSpPr>
          <p:cNvPr id="24" name="Google Shape;436;g1f96571b43e_0_480">
            <a:extLst>
              <a:ext uri="{FF2B5EF4-FFF2-40B4-BE49-F238E27FC236}">
                <a16:creationId xmlns:a16="http://schemas.microsoft.com/office/drawing/2014/main" id="{F86F41F6-0145-BA4A-C47C-0283775F115B}"/>
              </a:ext>
            </a:extLst>
          </p:cNvPr>
          <p:cNvSpPr/>
          <p:nvPr/>
        </p:nvSpPr>
        <p:spPr>
          <a:xfrm>
            <a:off x="10144337" y="1914877"/>
            <a:ext cx="1447599"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Effective Messaging</a:t>
            </a:r>
            <a:endParaRPr dirty="0"/>
          </a:p>
        </p:txBody>
      </p:sp>
      <p:cxnSp>
        <p:nvCxnSpPr>
          <p:cNvPr id="25" name="Google Shape;438;g1f96571b43e_0_480">
            <a:extLst>
              <a:ext uri="{FF2B5EF4-FFF2-40B4-BE49-F238E27FC236}">
                <a16:creationId xmlns:a16="http://schemas.microsoft.com/office/drawing/2014/main" id="{583FBE20-D900-AB48-EF5E-D2EFFA111CAA}"/>
              </a:ext>
            </a:extLst>
          </p:cNvPr>
          <p:cNvCxnSpPr>
            <a:cxnSpLocks/>
            <a:stCxn id="23" idx="3"/>
            <a:endCxn id="24" idx="1"/>
          </p:cNvCxnSpPr>
          <p:nvPr/>
        </p:nvCxnSpPr>
        <p:spPr>
          <a:xfrm>
            <a:off x="8970075" y="2473677"/>
            <a:ext cx="1174261" cy="0"/>
          </a:xfrm>
          <a:prstGeom prst="straightConnector1">
            <a:avLst/>
          </a:prstGeom>
          <a:noFill/>
          <a:ln w="9525" cap="rnd" cmpd="sng">
            <a:solidFill>
              <a:schemeClr val="accent1"/>
            </a:solidFill>
            <a:prstDash val="solid"/>
            <a:round/>
            <a:headEnd type="none" w="sm" len="sm"/>
            <a:tailEnd type="triangle" w="med" len="med"/>
          </a:ln>
        </p:spPr>
      </p:cxnSp>
      <p:sp>
        <p:nvSpPr>
          <p:cNvPr id="26" name="Google Shape;439;g1f96571b43e_0_480">
            <a:extLst>
              <a:ext uri="{FF2B5EF4-FFF2-40B4-BE49-F238E27FC236}">
                <a16:creationId xmlns:a16="http://schemas.microsoft.com/office/drawing/2014/main" id="{BD2C9389-8D99-3757-3B93-98C0AD92E7E1}"/>
              </a:ext>
            </a:extLst>
          </p:cNvPr>
          <p:cNvSpPr/>
          <p:nvPr/>
        </p:nvSpPr>
        <p:spPr>
          <a:xfrm>
            <a:off x="9128335" y="2121984"/>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High</a:t>
            </a:r>
            <a:endParaRPr/>
          </a:p>
        </p:txBody>
      </p:sp>
      <p:cxnSp>
        <p:nvCxnSpPr>
          <p:cNvPr id="27" name="Google Shape;441;g1f96571b43e_0_480">
            <a:extLst>
              <a:ext uri="{FF2B5EF4-FFF2-40B4-BE49-F238E27FC236}">
                <a16:creationId xmlns:a16="http://schemas.microsoft.com/office/drawing/2014/main" id="{6822BBDF-3447-DE3F-CE66-FCEB59CD50B0}"/>
              </a:ext>
            </a:extLst>
          </p:cNvPr>
          <p:cNvCxnSpPr>
            <a:stCxn id="8" idx="3"/>
            <a:endCxn id="22" idx="1"/>
          </p:cNvCxnSpPr>
          <p:nvPr/>
        </p:nvCxnSpPr>
        <p:spPr>
          <a:xfrm>
            <a:off x="2260369" y="2473677"/>
            <a:ext cx="385785" cy="2000"/>
          </a:xfrm>
          <a:prstGeom prst="straightConnector1">
            <a:avLst/>
          </a:prstGeom>
          <a:noFill/>
          <a:ln w="9525" cap="rnd" cmpd="sng">
            <a:solidFill>
              <a:schemeClr val="accent1"/>
            </a:solidFill>
            <a:prstDash val="solid"/>
            <a:round/>
            <a:headEnd type="none" w="sm" len="sm"/>
            <a:tailEnd type="triangle" w="med" len="med"/>
          </a:ln>
        </p:spPr>
      </p:cxnSp>
      <p:cxnSp>
        <p:nvCxnSpPr>
          <p:cNvPr id="28" name="Google Shape;442;g1f96571b43e_0_480">
            <a:extLst>
              <a:ext uri="{FF2B5EF4-FFF2-40B4-BE49-F238E27FC236}">
                <a16:creationId xmlns:a16="http://schemas.microsoft.com/office/drawing/2014/main" id="{7A95DAB9-BF83-AAEC-4259-1C7D459FD2E8}"/>
              </a:ext>
            </a:extLst>
          </p:cNvPr>
          <p:cNvCxnSpPr>
            <a:stCxn id="22" idx="3"/>
            <a:endCxn id="23" idx="1"/>
          </p:cNvCxnSpPr>
          <p:nvPr/>
        </p:nvCxnSpPr>
        <p:spPr>
          <a:xfrm flipV="1">
            <a:off x="5186154" y="2473677"/>
            <a:ext cx="1142321" cy="2000"/>
          </a:xfrm>
          <a:prstGeom prst="straightConnector1">
            <a:avLst/>
          </a:prstGeom>
          <a:noFill/>
          <a:ln w="9525" cap="rnd" cmpd="sng">
            <a:solidFill>
              <a:schemeClr val="accent1"/>
            </a:solidFill>
            <a:prstDash val="solid"/>
            <a:round/>
            <a:headEnd type="none" w="sm" len="sm"/>
            <a:tailEnd type="triangle" w="med" len="med"/>
          </a:ln>
        </p:spPr>
      </p:cxnSp>
      <p:sp>
        <p:nvSpPr>
          <p:cNvPr id="29" name="Google Shape;443;g1f96571b43e_0_480">
            <a:extLst>
              <a:ext uri="{FF2B5EF4-FFF2-40B4-BE49-F238E27FC236}">
                <a16:creationId xmlns:a16="http://schemas.microsoft.com/office/drawing/2014/main" id="{622701CD-0976-1E91-EA7B-2A7C5E93F575}"/>
              </a:ext>
            </a:extLst>
          </p:cNvPr>
          <p:cNvSpPr/>
          <p:nvPr/>
        </p:nvSpPr>
        <p:spPr>
          <a:xfrm>
            <a:off x="5357415" y="2168877"/>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Yes</a:t>
            </a:r>
            <a:endParaRPr/>
          </a:p>
        </p:txBody>
      </p:sp>
      <p:sp>
        <p:nvSpPr>
          <p:cNvPr id="32" name="Google Shape;434;g1f96571b43e_0_480">
            <a:extLst>
              <a:ext uri="{FF2B5EF4-FFF2-40B4-BE49-F238E27FC236}">
                <a16:creationId xmlns:a16="http://schemas.microsoft.com/office/drawing/2014/main" id="{83F575A3-DAFD-3053-F417-D85FBE59CA69}"/>
              </a:ext>
            </a:extLst>
          </p:cNvPr>
          <p:cNvSpPr/>
          <p:nvPr/>
        </p:nvSpPr>
        <p:spPr>
          <a:xfrm>
            <a:off x="4087415" y="4725144"/>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Human vs. Viral Agency Assignment</a:t>
            </a:r>
            <a:endParaRPr dirty="0"/>
          </a:p>
        </p:txBody>
      </p:sp>
      <p:cxnSp>
        <p:nvCxnSpPr>
          <p:cNvPr id="35" name="Straight Arrow Connector 34">
            <a:extLst>
              <a:ext uri="{FF2B5EF4-FFF2-40B4-BE49-F238E27FC236}">
                <a16:creationId xmlns:a16="http://schemas.microsoft.com/office/drawing/2014/main" id="{193F2FE5-A1C9-86D0-E810-57DDFC3BB441}"/>
              </a:ext>
            </a:extLst>
          </p:cNvPr>
          <p:cNvCxnSpPr>
            <a:cxnSpLocks/>
            <a:endCxn id="32" idx="0"/>
          </p:cNvCxnSpPr>
          <p:nvPr/>
        </p:nvCxnSpPr>
        <p:spPr>
          <a:xfrm>
            <a:off x="1536569" y="3039610"/>
            <a:ext cx="3820846" cy="1685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DF433E9-27CA-714B-326C-15BF55F5DB55}"/>
              </a:ext>
            </a:extLst>
          </p:cNvPr>
          <p:cNvCxnSpPr>
            <a:cxnSpLocks/>
            <a:stCxn id="32" idx="0"/>
            <a:endCxn id="22" idx="2"/>
          </p:cNvCxnSpPr>
          <p:nvPr/>
        </p:nvCxnSpPr>
        <p:spPr>
          <a:xfrm flipH="1" flipV="1">
            <a:off x="3916154" y="3034477"/>
            <a:ext cx="1441261" cy="1690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4EC44D-D346-9F10-CC2A-FBA94F682C11}"/>
              </a:ext>
            </a:extLst>
          </p:cNvPr>
          <p:cNvCxnSpPr>
            <a:cxnSpLocks/>
            <a:stCxn id="32" idx="0"/>
            <a:endCxn id="23" idx="2"/>
          </p:cNvCxnSpPr>
          <p:nvPr/>
        </p:nvCxnSpPr>
        <p:spPr>
          <a:xfrm flipV="1">
            <a:off x="5357415" y="3032477"/>
            <a:ext cx="2291860" cy="1692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7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Agency Assignment in Printed Educational Materials about H1N1</a:t>
            </a:r>
          </a:p>
        </p:txBody>
      </p:sp>
      <p:sp>
        <p:nvSpPr>
          <p:cNvPr id="14" name="TextBox 13">
            <a:extLst>
              <a:ext uri="{FF2B5EF4-FFF2-40B4-BE49-F238E27FC236}">
                <a16:creationId xmlns:a16="http://schemas.microsoft.com/office/drawing/2014/main" id="{E4EEC708-C158-0716-2FC7-09FE13178CC9}"/>
              </a:ext>
            </a:extLst>
          </p:cNvPr>
          <p:cNvSpPr txBox="1"/>
          <p:nvPr/>
        </p:nvSpPr>
        <p:spPr>
          <a:xfrm>
            <a:off x="6096000" y="1124744"/>
            <a:ext cx="6098401" cy="400110"/>
          </a:xfrm>
          <a:prstGeom prst="rect">
            <a:avLst/>
          </a:prstGeom>
          <a:noFill/>
        </p:spPr>
        <p:txBody>
          <a:bodyPr wrap="none" rtlCol="0">
            <a:spAutoFit/>
          </a:bodyPr>
          <a:lstStyle/>
          <a:p>
            <a:r>
              <a:rPr lang="en-US" sz="2000" dirty="0"/>
              <a:t>(McGlone et al., 2013, </a:t>
            </a:r>
            <a:r>
              <a:rPr lang="en-US" sz="2000" i="1" dirty="0"/>
              <a:t>Journal of Health Communication</a:t>
            </a:r>
            <a:r>
              <a:rPr lang="en-US" sz="2000" dirty="0"/>
              <a:t>)</a:t>
            </a:r>
          </a:p>
        </p:txBody>
      </p:sp>
      <p:pic>
        <p:nvPicPr>
          <p:cNvPr id="3" name="Picture 2">
            <a:extLst>
              <a:ext uri="{FF2B5EF4-FFF2-40B4-BE49-F238E27FC236}">
                <a16:creationId xmlns:a16="http://schemas.microsoft.com/office/drawing/2014/main" id="{E0074433-A99D-F094-434F-968610BADDA1}"/>
              </a:ext>
            </a:extLst>
          </p:cNvPr>
          <p:cNvPicPr>
            <a:picLocks noChangeAspect="1"/>
          </p:cNvPicPr>
          <p:nvPr/>
        </p:nvPicPr>
        <p:blipFill>
          <a:blip r:embed="rId3"/>
          <a:stretch>
            <a:fillRect/>
          </a:stretch>
        </p:blipFill>
        <p:spPr>
          <a:xfrm>
            <a:off x="2135560" y="1656204"/>
            <a:ext cx="6984776" cy="5215488"/>
          </a:xfrm>
          <a:prstGeom prst="rect">
            <a:avLst/>
          </a:prstGeom>
        </p:spPr>
      </p:pic>
    </p:spTree>
    <p:extLst>
      <p:ext uri="{BB962C8B-B14F-4D97-AF65-F5344CB8AC3E}">
        <p14:creationId xmlns:p14="http://schemas.microsoft.com/office/powerpoint/2010/main" val="111290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Agency Assignment in Printed Educational Materials about H1N1</a:t>
            </a:r>
          </a:p>
        </p:txBody>
      </p:sp>
      <p:sp>
        <p:nvSpPr>
          <p:cNvPr id="14" name="TextBox 13">
            <a:extLst>
              <a:ext uri="{FF2B5EF4-FFF2-40B4-BE49-F238E27FC236}">
                <a16:creationId xmlns:a16="http://schemas.microsoft.com/office/drawing/2014/main" id="{E4EEC708-C158-0716-2FC7-09FE13178CC9}"/>
              </a:ext>
            </a:extLst>
          </p:cNvPr>
          <p:cNvSpPr txBox="1"/>
          <p:nvPr/>
        </p:nvSpPr>
        <p:spPr>
          <a:xfrm>
            <a:off x="6096000" y="1124744"/>
            <a:ext cx="6098401" cy="400110"/>
          </a:xfrm>
          <a:prstGeom prst="rect">
            <a:avLst/>
          </a:prstGeom>
          <a:noFill/>
        </p:spPr>
        <p:txBody>
          <a:bodyPr wrap="none" rtlCol="0">
            <a:spAutoFit/>
          </a:bodyPr>
          <a:lstStyle/>
          <a:p>
            <a:r>
              <a:rPr lang="en-US" sz="2000" dirty="0"/>
              <a:t>(McGlone et al., 2013, </a:t>
            </a:r>
            <a:r>
              <a:rPr lang="en-US" sz="2000" i="1" dirty="0"/>
              <a:t>Journal of Health Communication</a:t>
            </a:r>
            <a:r>
              <a:rPr lang="en-US" sz="2000" dirty="0"/>
              <a:t>)</a:t>
            </a:r>
          </a:p>
        </p:txBody>
      </p:sp>
      <p:sp>
        <p:nvSpPr>
          <p:cNvPr id="2" name="Content Placeholder 2">
            <a:extLst>
              <a:ext uri="{FF2B5EF4-FFF2-40B4-BE49-F238E27FC236}">
                <a16:creationId xmlns:a16="http://schemas.microsoft.com/office/drawing/2014/main" id="{8848C8D9-6389-E45B-8A10-7776C9F2FDB6}"/>
              </a:ext>
            </a:extLst>
          </p:cNvPr>
          <p:cNvSpPr txBox="1">
            <a:spLocks/>
          </p:cNvSpPr>
          <p:nvPr/>
        </p:nvSpPr>
        <p:spPr>
          <a:xfrm>
            <a:off x="623392" y="1541448"/>
            <a:ext cx="11161240" cy="50559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
            </a:pPr>
            <a:r>
              <a:rPr lang="en-US" sz="2800" dirty="0"/>
              <a:t>Measures</a:t>
            </a:r>
          </a:p>
          <a:p>
            <a:pPr lvl="1">
              <a:buFont typeface="Wingdings" pitchFamily="2" charset="2"/>
              <a:buChar char="§"/>
            </a:pPr>
            <a:r>
              <a:rPr lang="en-US" sz="2400" dirty="0"/>
              <a:t>Severity. e.g., virus poses serious risk</a:t>
            </a:r>
          </a:p>
          <a:p>
            <a:pPr lvl="1">
              <a:buFont typeface="Wingdings" pitchFamily="2" charset="2"/>
              <a:buChar char="§"/>
            </a:pPr>
            <a:r>
              <a:rPr lang="en-US" sz="2400" dirty="0"/>
              <a:t>Susceptibility. e.g., at risk for infection </a:t>
            </a:r>
          </a:p>
          <a:p>
            <a:pPr lvl="1">
              <a:buFont typeface="Wingdings" pitchFamily="2" charset="2"/>
              <a:buChar char="§"/>
            </a:pPr>
            <a:r>
              <a:rPr lang="en-US" sz="2400" dirty="0"/>
              <a:t>Self-efficacy. e.g., able to get vaccine</a:t>
            </a:r>
          </a:p>
          <a:p>
            <a:pPr lvl="1">
              <a:buFont typeface="Wingdings" pitchFamily="2" charset="2"/>
              <a:buChar char="§"/>
            </a:pPr>
            <a:r>
              <a:rPr lang="en-US" sz="2400" dirty="0"/>
              <a:t>Response-efficacy. e.g., vaccine will prevent infection</a:t>
            </a:r>
          </a:p>
          <a:p>
            <a:pPr lvl="1">
              <a:buFont typeface="Wingdings" pitchFamily="2" charset="2"/>
              <a:buChar char="§"/>
            </a:pPr>
            <a:r>
              <a:rPr lang="en-US" sz="2400" dirty="0"/>
              <a:t>Intention to get vaccinated. e.g., will get vaccine when available</a:t>
            </a:r>
          </a:p>
          <a:p>
            <a:pPr>
              <a:buFont typeface="Wingdings" pitchFamily="2" charset="2"/>
              <a:buChar char="§"/>
            </a:pPr>
            <a:r>
              <a:rPr lang="en-US" sz="2800" dirty="0"/>
              <a:t>Virus agency =&gt; Higher severity, susceptibility, response efficacy, intention. self-efficacy (ns)</a:t>
            </a:r>
          </a:p>
          <a:p>
            <a:pPr>
              <a:buFont typeface="Wingdings" pitchFamily="2" charset="2"/>
              <a:buChar char="§"/>
            </a:pPr>
            <a:endParaRPr lang="en-US" sz="2800" dirty="0"/>
          </a:p>
        </p:txBody>
      </p:sp>
    </p:spTree>
    <p:extLst>
      <p:ext uri="{BB962C8B-B14F-4D97-AF65-F5344CB8AC3E}">
        <p14:creationId xmlns:p14="http://schemas.microsoft.com/office/powerpoint/2010/main" val="381511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Agency Assignment in Other Health Educational Contexts</a:t>
            </a:r>
          </a:p>
        </p:txBody>
      </p:sp>
      <p:pic>
        <p:nvPicPr>
          <p:cNvPr id="4" name="Picture 3">
            <a:extLst>
              <a:ext uri="{FF2B5EF4-FFF2-40B4-BE49-F238E27FC236}">
                <a16:creationId xmlns:a16="http://schemas.microsoft.com/office/drawing/2014/main" id="{59DC8304-51A0-AA4C-BCFB-05C295542428}"/>
              </a:ext>
            </a:extLst>
          </p:cNvPr>
          <p:cNvPicPr>
            <a:picLocks noChangeAspect="1"/>
          </p:cNvPicPr>
          <p:nvPr/>
        </p:nvPicPr>
        <p:blipFill>
          <a:blip r:embed="rId3"/>
          <a:stretch>
            <a:fillRect/>
          </a:stretch>
        </p:blipFill>
        <p:spPr>
          <a:xfrm>
            <a:off x="335360" y="1844824"/>
            <a:ext cx="3600400" cy="3492599"/>
          </a:xfrm>
          <a:prstGeom prst="rect">
            <a:avLst/>
          </a:prstGeom>
        </p:spPr>
      </p:pic>
      <p:sp>
        <p:nvSpPr>
          <p:cNvPr id="6" name="TextBox 5">
            <a:extLst>
              <a:ext uri="{FF2B5EF4-FFF2-40B4-BE49-F238E27FC236}">
                <a16:creationId xmlns:a16="http://schemas.microsoft.com/office/drawing/2014/main" id="{19FDB527-B6DB-D632-9737-F3D329909766}"/>
              </a:ext>
            </a:extLst>
          </p:cNvPr>
          <p:cNvSpPr txBox="1"/>
          <p:nvPr/>
        </p:nvSpPr>
        <p:spPr>
          <a:xfrm>
            <a:off x="344364" y="5438583"/>
            <a:ext cx="3190682" cy="369332"/>
          </a:xfrm>
          <a:prstGeom prst="rect">
            <a:avLst/>
          </a:prstGeom>
          <a:noFill/>
        </p:spPr>
        <p:txBody>
          <a:bodyPr wrap="none" rtlCol="0">
            <a:spAutoFit/>
          </a:bodyPr>
          <a:lstStyle/>
          <a:p>
            <a:r>
              <a:rPr lang="en-US" dirty="0"/>
              <a:t>(McGlone et al., 2024, </a:t>
            </a:r>
            <a:r>
              <a:rPr lang="en-US" i="1" dirty="0"/>
              <a:t>Vaccines</a:t>
            </a:r>
            <a:r>
              <a:rPr lang="en-US" dirty="0"/>
              <a:t>)</a:t>
            </a:r>
          </a:p>
        </p:txBody>
      </p:sp>
      <p:pic>
        <p:nvPicPr>
          <p:cNvPr id="8" name="Picture 7">
            <a:extLst>
              <a:ext uri="{FF2B5EF4-FFF2-40B4-BE49-F238E27FC236}">
                <a16:creationId xmlns:a16="http://schemas.microsoft.com/office/drawing/2014/main" id="{B967253C-A8F5-493E-23F8-9F4525976525}"/>
              </a:ext>
            </a:extLst>
          </p:cNvPr>
          <p:cNvPicPr>
            <a:picLocks noChangeAspect="1"/>
          </p:cNvPicPr>
          <p:nvPr/>
        </p:nvPicPr>
        <p:blipFill>
          <a:blip r:embed="rId4"/>
          <a:stretch>
            <a:fillRect/>
          </a:stretch>
        </p:blipFill>
        <p:spPr>
          <a:xfrm>
            <a:off x="4295800" y="967209"/>
            <a:ext cx="7188025" cy="5142288"/>
          </a:xfrm>
          <a:prstGeom prst="rect">
            <a:avLst/>
          </a:prstGeom>
        </p:spPr>
      </p:pic>
      <p:sp>
        <p:nvSpPr>
          <p:cNvPr id="9" name="TextBox 8">
            <a:extLst>
              <a:ext uri="{FF2B5EF4-FFF2-40B4-BE49-F238E27FC236}">
                <a16:creationId xmlns:a16="http://schemas.microsoft.com/office/drawing/2014/main" id="{E5EB70F6-B5C3-8B81-7F2E-C9A543853CF6}"/>
              </a:ext>
            </a:extLst>
          </p:cNvPr>
          <p:cNvSpPr txBox="1"/>
          <p:nvPr/>
        </p:nvSpPr>
        <p:spPr>
          <a:xfrm>
            <a:off x="5309842" y="6196662"/>
            <a:ext cx="5159939" cy="369332"/>
          </a:xfrm>
          <a:prstGeom prst="rect">
            <a:avLst/>
          </a:prstGeom>
          <a:noFill/>
        </p:spPr>
        <p:txBody>
          <a:bodyPr wrap="none" rtlCol="0">
            <a:spAutoFit/>
          </a:bodyPr>
          <a:lstStyle/>
          <a:p>
            <a:r>
              <a:rPr lang="en-US" dirty="0"/>
              <a:t>(Chen et al., 2015, </a:t>
            </a:r>
            <a:r>
              <a:rPr lang="en-US" i="1" dirty="0"/>
              <a:t>Journal of Health Communication</a:t>
            </a:r>
            <a:r>
              <a:rPr lang="en-US" dirty="0"/>
              <a:t>)</a:t>
            </a:r>
          </a:p>
        </p:txBody>
      </p:sp>
    </p:spTree>
    <p:extLst>
      <p:ext uri="{BB962C8B-B14F-4D97-AF65-F5344CB8AC3E}">
        <p14:creationId xmlns:p14="http://schemas.microsoft.com/office/powerpoint/2010/main" val="3152546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Agency Assignment in Other Health Educational Contexts</a:t>
            </a:r>
          </a:p>
        </p:txBody>
      </p:sp>
      <p:sp>
        <p:nvSpPr>
          <p:cNvPr id="2" name="Content Placeholder 2">
            <a:extLst>
              <a:ext uri="{FF2B5EF4-FFF2-40B4-BE49-F238E27FC236}">
                <a16:creationId xmlns:a16="http://schemas.microsoft.com/office/drawing/2014/main" id="{8848C8D9-6389-E45B-8A10-7776C9F2FDB6}"/>
              </a:ext>
            </a:extLst>
          </p:cNvPr>
          <p:cNvSpPr txBox="1">
            <a:spLocks/>
          </p:cNvSpPr>
          <p:nvPr/>
        </p:nvSpPr>
        <p:spPr>
          <a:xfrm>
            <a:off x="622673" y="1268760"/>
            <a:ext cx="11161240"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b="1" dirty="0"/>
              <a:t>E. coli, Necrotizing fasciitis, Salmonellosis, Carbapenem-resistant Klebsiella pneumonia</a:t>
            </a:r>
            <a:r>
              <a:rPr lang="zh-CN" altLang="en-US" sz="2400" b="1" dirty="0"/>
              <a:t> </a:t>
            </a:r>
            <a:r>
              <a:rPr lang="en-US" altLang="zh-CN" sz="2400" dirty="0"/>
              <a:t>(more severe</a:t>
            </a:r>
            <a:r>
              <a:rPr lang="zh-CN" altLang="en-US" sz="2400" dirty="0"/>
              <a:t> </a:t>
            </a:r>
            <a:r>
              <a:rPr lang="en-US" altLang="zh-CN" sz="2400" dirty="0"/>
              <a:t>and</a:t>
            </a:r>
            <a:r>
              <a:rPr lang="zh-CN" altLang="en-US" sz="2400" dirty="0"/>
              <a:t> </a:t>
            </a:r>
            <a:r>
              <a:rPr lang="en-US" altLang="zh-CN" sz="2400" dirty="0"/>
              <a:t>susceptible)</a:t>
            </a:r>
            <a:r>
              <a:rPr lang="zh-CN" altLang="en-US" sz="2400" dirty="0"/>
              <a:t> </a:t>
            </a:r>
            <a:r>
              <a:rPr lang="en-US" altLang="zh-CN" sz="2400" dirty="0"/>
              <a:t>(Bell</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2014a)</a:t>
            </a:r>
          </a:p>
          <a:p>
            <a:pPr marL="0" indent="0">
              <a:buNone/>
            </a:pPr>
            <a:r>
              <a:rPr lang="en-US" altLang="zh-CN" sz="2400" b="1" dirty="0"/>
              <a:t>HPV</a:t>
            </a:r>
            <a:r>
              <a:rPr lang="zh-CN" altLang="en-US" sz="2400" dirty="0"/>
              <a:t> </a:t>
            </a:r>
            <a:r>
              <a:rPr lang="en-US" altLang="zh-CN" sz="2400" dirty="0"/>
              <a:t>(more severe,</a:t>
            </a:r>
            <a:r>
              <a:rPr lang="zh-CN" altLang="en-US" sz="2400" dirty="0"/>
              <a:t> </a:t>
            </a:r>
            <a:r>
              <a:rPr lang="en-US" altLang="zh-CN" sz="2400" dirty="0"/>
              <a:t>effective,</a:t>
            </a:r>
            <a:r>
              <a:rPr lang="zh-CN" altLang="en-US" sz="2400" dirty="0"/>
              <a:t> </a:t>
            </a:r>
            <a:r>
              <a:rPr lang="en-US" altLang="zh-CN" sz="2400" dirty="0"/>
              <a:t>favorable)</a:t>
            </a:r>
            <a:r>
              <a:rPr lang="zh-CN" altLang="en-US" sz="2400" dirty="0"/>
              <a:t> </a:t>
            </a:r>
            <a:r>
              <a:rPr lang="en-US" altLang="zh-CN" sz="2400" dirty="0"/>
              <a:t>(Bell</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2014b); </a:t>
            </a:r>
          </a:p>
          <a:p>
            <a:pPr marL="0" indent="0">
              <a:buNone/>
            </a:pPr>
            <a:r>
              <a:rPr lang="en-US" altLang="zh-CN" sz="2400" b="1" dirty="0"/>
              <a:t>Colon</a:t>
            </a:r>
            <a:r>
              <a:rPr lang="zh-CN" altLang="en-US" sz="2400" b="1" dirty="0"/>
              <a:t> </a:t>
            </a:r>
            <a:r>
              <a:rPr lang="en-US" altLang="zh-CN" sz="2400" b="1" dirty="0"/>
              <a:t>cancer</a:t>
            </a:r>
            <a:r>
              <a:rPr lang="zh-CN" altLang="en-US" sz="2400" dirty="0"/>
              <a:t> </a:t>
            </a:r>
            <a:r>
              <a:rPr lang="en-US" altLang="zh-CN" sz="2400" dirty="0"/>
              <a:t>(greater</a:t>
            </a:r>
            <a:r>
              <a:rPr lang="zh-CN" altLang="en-US" sz="2400" dirty="0"/>
              <a:t> </a:t>
            </a:r>
            <a:r>
              <a:rPr lang="en-US" altLang="zh-CN" sz="2400" dirty="0"/>
              <a:t>fear)</a:t>
            </a:r>
            <a:r>
              <a:rPr lang="zh-CN" altLang="en-US" sz="2400" dirty="0"/>
              <a:t> </a:t>
            </a:r>
            <a:r>
              <a:rPr lang="en-US" altLang="zh-CN" sz="2400" dirty="0"/>
              <a:t>(Chen</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2015)</a:t>
            </a:r>
          </a:p>
          <a:p>
            <a:pPr marL="0" indent="0">
              <a:buNone/>
            </a:pPr>
            <a:r>
              <a:rPr lang="en-US" altLang="zh-CN" sz="2400" b="1" dirty="0"/>
              <a:t>Radon</a:t>
            </a:r>
            <a:r>
              <a:rPr lang="zh-CN" altLang="en-US" sz="2400" b="1" dirty="0"/>
              <a:t> </a:t>
            </a:r>
            <a:r>
              <a:rPr lang="en-US" altLang="zh-CN" sz="2400" b="1" dirty="0"/>
              <a:t>gas</a:t>
            </a:r>
            <a:r>
              <a:rPr lang="zh-CN" altLang="en-US" sz="2400" b="1" dirty="0"/>
              <a:t> </a:t>
            </a:r>
            <a:r>
              <a:rPr lang="en-US" altLang="zh-CN" sz="2400" dirty="0"/>
              <a:t>(more severe)</a:t>
            </a:r>
            <a:r>
              <a:rPr lang="zh-CN" altLang="en-US" sz="2400" dirty="0"/>
              <a:t> </a:t>
            </a:r>
            <a:r>
              <a:rPr lang="en-US" altLang="zh-CN" sz="2400" dirty="0"/>
              <a:t>(Dragojevic</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2014)</a:t>
            </a:r>
          </a:p>
          <a:p>
            <a:pPr marL="0" indent="0">
              <a:buNone/>
            </a:pPr>
            <a:r>
              <a:rPr lang="en-US" altLang="zh-CN" sz="2400" b="1" dirty="0"/>
              <a:t>PHR</a:t>
            </a:r>
            <a:r>
              <a:rPr lang="zh-CN" altLang="en-US" sz="2400" dirty="0"/>
              <a:t> </a:t>
            </a:r>
            <a:r>
              <a:rPr lang="en-US" altLang="zh-CN" sz="2400" dirty="0"/>
              <a:t>(better</a:t>
            </a:r>
            <a:r>
              <a:rPr lang="zh-CN" altLang="en-US" sz="2400" dirty="0"/>
              <a:t> </a:t>
            </a:r>
            <a:r>
              <a:rPr lang="en-US" altLang="zh-CN" sz="2400" dirty="0"/>
              <a:t>protection,</a:t>
            </a:r>
            <a:r>
              <a:rPr lang="zh-CN" altLang="en-US" sz="2400" dirty="0"/>
              <a:t> </a:t>
            </a:r>
            <a:r>
              <a:rPr lang="en-US" altLang="zh-CN" sz="2400" dirty="0"/>
              <a:t>support</a:t>
            </a:r>
            <a:r>
              <a:rPr lang="zh-CN" altLang="en-US" sz="2400" dirty="0"/>
              <a:t> </a:t>
            </a:r>
            <a:r>
              <a:rPr lang="en-US" altLang="zh-CN" sz="2400" dirty="0"/>
              <a:t>recommendation,</a:t>
            </a:r>
            <a:r>
              <a:rPr lang="zh-CN" altLang="en-US" sz="2400" dirty="0"/>
              <a:t> </a:t>
            </a:r>
            <a:r>
              <a:rPr lang="en-US" altLang="zh-CN" sz="2400" dirty="0"/>
              <a:t>more comfortable)</a:t>
            </a:r>
            <a:r>
              <a:rPr lang="zh-CN" altLang="en-US" sz="2400" dirty="0"/>
              <a:t> </a:t>
            </a:r>
            <a:r>
              <a:rPr lang="en-US" altLang="zh-CN" sz="2400" dirty="0"/>
              <a:t>(Glowacki,</a:t>
            </a:r>
            <a:r>
              <a:rPr lang="zh-CN" altLang="en-US" sz="2400" dirty="0"/>
              <a:t> </a:t>
            </a:r>
            <a:r>
              <a:rPr lang="en-US" altLang="zh-CN" sz="2400" dirty="0"/>
              <a:t>2016).</a:t>
            </a:r>
            <a:r>
              <a:rPr lang="zh-CN" altLang="en-US" sz="2400" dirty="0"/>
              <a:t> </a:t>
            </a:r>
            <a:r>
              <a:rPr lang="en-US" altLang="zh-CN" sz="2400" dirty="0"/>
              <a:t> </a:t>
            </a:r>
            <a:r>
              <a:rPr lang="zh-CN" altLang="en-US" sz="2400" dirty="0"/>
              <a:t> </a:t>
            </a:r>
            <a:r>
              <a:rPr lang="en-US" sz="2400" dirty="0"/>
              <a:t> </a:t>
            </a:r>
          </a:p>
          <a:p>
            <a:pPr marL="0" indent="0">
              <a:buNone/>
            </a:pPr>
            <a:r>
              <a:rPr lang="en-US" sz="2400" b="1" dirty="0"/>
              <a:t>COVID-19 </a:t>
            </a:r>
            <a:r>
              <a:rPr lang="en-US" sz="2400" dirty="0"/>
              <a:t>(more be blamed) (Jia &amp; Zhang, forthcoming)</a:t>
            </a:r>
          </a:p>
          <a:p>
            <a:pPr marL="0" indent="0">
              <a:buNone/>
            </a:pPr>
            <a:r>
              <a:rPr lang="en-US" sz="2400" b="1" dirty="0"/>
              <a:t>COVID-19 Vaccines</a:t>
            </a:r>
            <a:r>
              <a:rPr lang="en-US" sz="2400" dirty="0"/>
              <a:t> (behavioral intention) (Anthony et al., 2022)</a:t>
            </a:r>
          </a:p>
          <a:p>
            <a:pPr marL="0" indent="0">
              <a:buNone/>
            </a:pPr>
            <a:r>
              <a:rPr lang="en-US" sz="2400" b="1" dirty="0"/>
              <a:t>Tornados </a:t>
            </a:r>
            <a:r>
              <a:rPr lang="en-US" sz="2400" dirty="0"/>
              <a:t>(higher freedom threat) (Ma et al., 2021)</a:t>
            </a:r>
            <a:endParaRPr lang="en-US" sz="2400" b="1" dirty="0"/>
          </a:p>
          <a:p>
            <a:pPr marL="0" indent="0">
              <a:buNone/>
            </a:pPr>
            <a:r>
              <a:rPr lang="en-US" sz="2400" b="1" dirty="0"/>
              <a:t>Hurricanes and floods </a:t>
            </a:r>
            <a:r>
              <a:rPr lang="en-US" sz="2400" dirty="0"/>
              <a:t>(more severe) (Ma &amp; Miller, 2023)</a:t>
            </a:r>
          </a:p>
          <a:p>
            <a:pPr marL="0" indent="0">
              <a:buNone/>
            </a:pPr>
            <a:r>
              <a:rPr lang="en-US" sz="2400" b="1" dirty="0"/>
              <a:t>HPV in Spanish</a:t>
            </a:r>
            <a:r>
              <a:rPr lang="en-US" sz="2400" dirty="0"/>
              <a:t> (more severe) (McGlone et al., 2017)</a:t>
            </a:r>
            <a:endParaRPr lang="en-US" sz="2400" b="1" dirty="0"/>
          </a:p>
          <a:p>
            <a:pPr>
              <a:buFont typeface="Wingdings" pitchFamily="2" charset="2"/>
              <a:buChar char="§"/>
            </a:pPr>
            <a:endParaRPr lang="en-US" sz="2400" dirty="0"/>
          </a:p>
        </p:txBody>
      </p:sp>
    </p:spTree>
    <p:extLst>
      <p:ext uri="{BB962C8B-B14F-4D97-AF65-F5344CB8AC3E}">
        <p14:creationId xmlns:p14="http://schemas.microsoft.com/office/powerpoint/2010/main" val="15360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115932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dirty="0">
                <a:solidFill>
                  <a:srgbClr val="99235E"/>
                </a:solidFill>
                <a:cs typeface="Times New Roman" panose="02020603050405020304" pitchFamily="18" charset="0"/>
              </a:rPr>
              <a:t>Moderating Role of Locus of Threat in Agency Assignment</a:t>
            </a:r>
          </a:p>
        </p:txBody>
      </p:sp>
      <p:sp>
        <p:nvSpPr>
          <p:cNvPr id="3" name="Content Placeholder 2">
            <a:extLst>
              <a:ext uri="{FF2B5EF4-FFF2-40B4-BE49-F238E27FC236}">
                <a16:creationId xmlns:a16="http://schemas.microsoft.com/office/drawing/2014/main" id="{ED5FBAC5-45C9-B79E-EBA5-A8DAD864FFC2}"/>
              </a:ext>
            </a:extLst>
          </p:cNvPr>
          <p:cNvSpPr txBox="1">
            <a:spLocks/>
          </p:cNvSpPr>
          <p:nvPr/>
        </p:nvSpPr>
        <p:spPr>
          <a:xfrm>
            <a:off x="677333" y="1834728"/>
            <a:ext cx="10963283" cy="469061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latin typeface="Arial" panose="020B0604020202020204" pitchFamily="34" charset="0"/>
                <a:cs typeface="Arial" panose="020B0604020202020204" pitchFamily="34" charset="0"/>
              </a:rPr>
              <a:t>Exogenous threat: </a:t>
            </a:r>
          </a:p>
          <a:p>
            <a:pPr lvl="1"/>
            <a:r>
              <a:rPr lang="en-US" sz="2133" dirty="0">
                <a:latin typeface="Arial" panose="020B0604020202020204" pitchFamily="34" charset="0"/>
                <a:cs typeface="Arial" panose="020B0604020202020204" pitchFamily="34" charset="0"/>
              </a:rPr>
              <a:t>Radon gas (Dragojevic et al., 2014), HPV (McGlone et al., 2017; Zhang &amp; McGlone, 2020), E.coli and others (Bell et al., 2014), COVID-19 (Ma &amp; Miller, 2021), tornado (Ma et al., 2021), flood (Ma &amp; Miller, 2022)</a:t>
            </a:r>
          </a:p>
          <a:p>
            <a:pPr lvl="1"/>
            <a:r>
              <a:rPr lang="en-US" sz="2133" dirty="0">
                <a:latin typeface="Arial" panose="020B0604020202020204" pitchFamily="34" charset="0"/>
                <a:cs typeface="Arial" panose="020B0604020202020204" pitchFamily="34" charset="0"/>
              </a:rPr>
              <a:t>Virus agency is more desirable.</a:t>
            </a:r>
          </a:p>
          <a:p>
            <a:r>
              <a:rPr lang="en-US" sz="2400" dirty="0">
                <a:latin typeface="Arial" panose="020B0604020202020204" pitchFamily="34" charset="0"/>
                <a:cs typeface="Arial" panose="020B0604020202020204" pitchFamily="34" charset="0"/>
              </a:rPr>
              <a:t>Endogenous threat:</a:t>
            </a:r>
          </a:p>
          <a:p>
            <a:pPr lvl="1"/>
            <a:r>
              <a:rPr lang="en-US" sz="2133" dirty="0">
                <a:latin typeface="Arial" panose="020B0604020202020204" pitchFamily="34" charset="0"/>
                <a:cs typeface="Arial" panose="020B0604020202020204" pitchFamily="34" charset="0"/>
              </a:rPr>
              <a:t>Obesity (McGlynn &amp; McGlone, 2018), Type II diabetes (</a:t>
            </a:r>
            <a:r>
              <a:rPr lang="en-US" sz="2133" dirty="0" err="1">
                <a:latin typeface="Arial" panose="020B0604020202020204" pitchFamily="34" charset="0"/>
                <a:cs typeface="Arial" panose="020B0604020202020204" pitchFamily="34" charset="0"/>
              </a:rPr>
              <a:t>Glowaki</a:t>
            </a:r>
            <a:r>
              <a:rPr lang="en-US" sz="2133" dirty="0">
                <a:latin typeface="Arial" panose="020B0604020202020204" pitchFamily="34" charset="0"/>
                <a:cs typeface="Arial" panose="020B0604020202020204" pitchFamily="34" charset="0"/>
              </a:rPr>
              <a:t> et al., 2016), Antibiotic stewardship (Zhang, Jia, McGlone et al., 2023)</a:t>
            </a:r>
          </a:p>
          <a:p>
            <a:pPr lvl="1"/>
            <a:r>
              <a:rPr lang="en-US" sz="2133" dirty="0">
                <a:latin typeface="Arial" panose="020B0604020202020204" pitchFamily="34" charset="0"/>
                <a:cs typeface="Arial" panose="020B0604020202020204" pitchFamily="34" charset="0"/>
              </a:rPr>
              <a:t>Human agency assignment is more desirable.</a:t>
            </a:r>
          </a:p>
          <a:p>
            <a:endParaRPr lang="en-US" sz="2400" dirty="0"/>
          </a:p>
        </p:txBody>
      </p:sp>
      <p:sp>
        <p:nvSpPr>
          <p:cNvPr id="5" name="TextBox 4">
            <a:extLst>
              <a:ext uri="{FF2B5EF4-FFF2-40B4-BE49-F238E27FC236}">
                <a16:creationId xmlns:a16="http://schemas.microsoft.com/office/drawing/2014/main" id="{EFBEEC4C-31FE-891C-77C2-8C5B2EB1EE95}"/>
              </a:ext>
            </a:extLst>
          </p:cNvPr>
          <p:cNvSpPr txBox="1"/>
          <p:nvPr/>
        </p:nvSpPr>
        <p:spPr>
          <a:xfrm>
            <a:off x="6099199" y="1048694"/>
            <a:ext cx="6100762" cy="400110"/>
          </a:xfrm>
          <a:prstGeom prst="rect">
            <a:avLst/>
          </a:prstGeom>
          <a:noFill/>
        </p:spPr>
        <p:txBody>
          <a:bodyPr wrap="square">
            <a:spAutoFit/>
          </a:bodyPr>
          <a:lstStyle/>
          <a:p>
            <a:r>
              <a:rPr lang="en-US" sz="2000" dirty="0"/>
              <a:t>(Zhang, Jia &amp; McGlone, 2023, </a:t>
            </a:r>
            <a:r>
              <a:rPr lang="en-US" sz="2000" i="1" dirty="0"/>
              <a:t>Health Communication</a:t>
            </a:r>
            <a:r>
              <a:rPr lang="en-US" sz="2000" dirty="0"/>
              <a:t>)</a:t>
            </a:r>
          </a:p>
        </p:txBody>
      </p:sp>
    </p:spTree>
    <p:extLst>
      <p:ext uri="{BB962C8B-B14F-4D97-AF65-F5344CB8AC3E}">
        <p14:creationId xmlns:p14="http://schemas.microsoft.com/office/powerpoint/2010/main" val="12214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graphicFrame>
        <p:nvGraphicFramePr>
          <p:cNvPr id="6" name="Diagram 5">
            <a:extLst>
              <a:ext uri="{FF2B5EF4-FFF2-40B4-BE49-F238E27FC236}">
                <a16:creationId xmlns:a16="http://schemas.microsoft.com/office/drawing/2014/main" id="{D22F4D67-EBA7-2BE8-0839-D296AD4C7864}"/>
              </a:ext>
            </a:extLst>
          </p:cNvPr>
          <p:cNvGraphicFramePr/>
          <p:nvPr>
            <p:extLst>
              <p:ext uri="{D42A27DB-BD31-4B8C-83A1-F6EECF244321}">
                <p14:modId xmlns:p14="http://schemas.microsoft.com/office/powerpoint/2010/main" val="859069333"/>
              </p:ext>
            </p:extLst>
          </p:nvPr>
        </p:nvGraphicFramePr>
        <p:xfrm>
          <a:off x="1199456" y="1414463"/>
          <a:ext cx="9752632" cy="4842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5">
            <a:extLst>
              <a:ext uri="{FF2B5EF4-FFF2-40B4-BE49-F238E27FC236}">
                <a16:creationId xmlns:a16="http://schemas.microsoft.com/office/drawing/2014/main" id="{F5D883A1-4838-B6BB-8344-C02A4A4AB167}"/>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Moving the Research Forward</a:t>
            </a:r>
          </a:p>
        </p:txBody>
      </p:sp>
    </p:spTree>
    <p:extLst>
      <p:ext uri="{BB962C8B-B14F-4D97-AF65-F5344CB8AC3E}">
        <p14:creationId xmlns:p14="http://schemas.microsoft.com/office/powerpoint/2010/main" val="2978523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graphicFrame>
        <p:nvGraphicFramePr>
          <p:cNvPr id="6" name="Diagram 5">
            <a:extLst>
              <a:ext uri="{FF2B5EF4-FFF2-40B4-BE49-F238E27FC236}">
                <a16:creationId xmlns:a16="http://schemas.microsoft.com/office/drawing/2014/main" id="{D22F4D67-EBA7-2BE8-0839-D296AD4C7864}"/>
              </a:ext>
            </a:extLst>
          </p:cNvPr>
          <p:cNvGraphicFramePr/>
          <p:nvPr>
            <p:extLst>
              <p:ext uri="{D42A27DB-BD31-4B8C-83A1-F6EECF244321}">
                <p14:modId xmlns:p14="http://schemas.microsoft.com/office/powerpoint/2010/main" val="2491639014"/>
              </p:ext>
            </p:extLst>
          </p:nvPr>
        </p:nvGraphicFramePr>
        <p:xfrm>
          <a:off x="1199456" y="1414463"/>
          <a:ext cx="9752632" cy="4842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5">
            <a:extLst>
              <a:ext uri="{FF2B5EF4-FFF2-40B4-BE49-F238E27FC236}">
                <a16:creationId xmlns:a16="http://schemas.microsoft.com/office/drawing/2014/main" id="{F5D883A1-4838-B6BB-8344-C02A4A4AB167}"/>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Moving the Research Forward</a:t>
            </a:r>
          </a:p>
        </p:txBody>
      </p:sp>
    </p:spTree>
    <p:extLst>
      <p:ext uri="{BB962C8B-B14F-4D97-AF65-F5344CB8AC3E}">
        <p14:creationId xmlns:p14="http://schemas.microsoft.com/office/powerpoint/2010/main" val="1153845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a:extLst>
              <a:ext uri="{FF2B5EF4-FFF2-40B4-BE49-F238E27FC236}">
                <a16:creationId xmlns:a16="http://schemas.microsoft.com/office/drawing/2014/main" id="{CF551CAD-3826-1018-2A46-CAF66C8C272F}"/>
              </a:ext>
            </a:extLst>
          </p:cNvPr>
          <p:cNvPicPr>
            <a:picLocks noChangeAspect="1"/>
          </p:cNvPicPr>
          <p:nvPr/>
        </p:nvPicPr>
        <p:blipFill>
          <a:blip r:embed="rId3"/>
          <a:stretch>
            <a:fillRect/>
          </a:stretch>
        </p:blipFill>
        <p:spPr>
          <a:xfrm>
            <a:off x="2135560" y="371183"/>
            <a:ext cx="8136904" cy="6115634"/>
          </a:xfrm>
          <a:prstGeom prst="rect">
            <a:avLst/>
          </a:prstGeom>
        </p:spPr>
      </p:pic>
    </p:spTree>
    <p:extLst>
      <p:ext uri="{BB962C8B-B14F-4D97-AF65-F5344CB8AC3E}">
        <p14:creationId xmlns:p14="http://schemas.microsoft.com/office/powerpoint/2010/main" val="746764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7E5548F6-5989-9252-EA4F-4116F24BC528}"/>
              </a:ext>
            </a:extLst>
          </p:cNvPr>
          <p:cNvPicPr>
            <a:picLocks noChangeAspect="1"/>
          </p:cNvPicPr>
          <p:nvPr/>
        </p:nvPicPr>
        <p:blipFill>
          <a:blip r:embed="rId3"/>
          <a:stretch>
            <a:fillRect/>
          </a:stretch>
        </p:blipFill>
        <p:spPr>
          <a:xfrm>
            <a:off x="2351584" y="396929"/>
            <a:ext cx="7848872" cy="6064141"/>
          </a:xfrm>
          <a:prstGeom prst="rect">
            <a:avLst/>
          </a:prstGeom>
        </p:spPr>
      </p:pic>
    </p:spTree>
    <p:extLst>
      <p:ext uri="{BB962C8B-B14F-4D97-AF65-F5344CB8AC3E}">
        <p14:creationId xmlns:p14="http://schemas.microsoft.com/office/powerpoint/2010/main" val="34522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Use as a Multidisciplinary Inquiry</a:t>
            </a:r>
          </a:p>
        </p:txBody>
      </p:sp>
      <p:pic>
        <p:nvPicPr>
          <p:cNvPr id="4" name="Picture 3">
            <a:extLst>
              <a:ext uri="{FF2B5EF4-FFF2-40B4-BE49-F238E27FC236}">
                <a16:creationId xmlns:a16="http://schemas.microsoft.com/office/drawing/2014/main" id="{10AB9F12-633C-9E6D-00EC-E75079F49CF0}"/>
              </a:ext>
            </a:extLst>
          </p:cNvPr>
          <p:cNvPicPr>
            <a:picLocks noChangeAspect="1"/>
          </p:cNvPicPr>
          <p:nvPr/>
        </p:nvPicPr>
        <p:blipFill>
          <a:blip r:embed="rId3"/>
          <a:stretch>
            <a:fillRect/>
          </a:stretch>
        </p:blipFill>
        <p:spPr>
          <a:xfrm>
            <a:off x="1991544" y="967209"/>
            <a:ext cx="7772400" cy="5775716"/>
          </a:xfrm>
          <a:prstGeom prst="rect">
            <a:avLst/>
          </a:prstGeom>
        </p:spPr>
      </p:pic>
      <p:sp>
        <p:nvSpPr>
          <p:cNvPr id="5" name="TextBox 4">
            <a:extLst>
              <a:ext uri="{FF2B5EF4-FFF2-40B4-BE49-F238E27FC236}">
                <a16:creationId xmlns:a16="http://schemas.microsoft.com/office/drawing/2014/main" id="{FCE8E5EE-EFC6-CE46-D4CF-1D7D3E630272}"/>
              </a:ext>
            </a:extLst>
          </p:cNvPr>
          <p:cNvSpPr txBox="1"/>
          <p:nvPr/>
        </p:nvSpPr>
        <p:spPr>
          <a:xfrm>
            <a:off x="6744072" y="6196662"/>
            <a:ext cx="2607830" cy="369332"/>
          </a:xfrm>
          <a:prstGeom prst="rect">
            <a:avLst/>
          </a:prstGeom>
          <a:noFill/>
        </p:spPr>
        <p:txBody>
          <a:bodyPr wrap="none" rtlCol="0">
            <a:spAutoFit/>
          </a:bodyPr>
          <a:lstStyle/>
          <a:p>
            <a:r>
              <a:rPr lang="en-US" dirty="0"/>
              <a:t>(Haugh &amp; Culpeper, 2018)</a:t>
            </a:r>
          </a:p>
        </p:txBody>
      </p:sp>
    </p:spTree>
    <p:extLst>
      <p:ext uri="{BB962C8B-B14F-4D97-AF65-F5344CB8AC3E}">
        <p14:creationId xmlns:p14="http://schemas.microsoft.com/office/powerpoint/2010/main" val="1411443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graphicFrame>
        <p:nvGraphicFramePr>
          <p:cNvPr id="6" name="Diagram 5">
            <a:extLst>
              <a:ext uri="{FF2B5EF4-FFF2-40B4-BE49-F238E27FC236}">
                <a16:creationId xmlns:a16="http://schemas.microsoft.com/office/drawing/2014/main" id="{D22F4D67-EBA7-2BE8-0839-D296AD4C7864}"/>
              </a:ext>
            </a:extLst>
          </p:cNvPr>
          <p:cNvGraphicFramePr/>
          <p:nvPr>
            <p:extLst>
              <p:ext uri="{D42A27DB-BD31-4B8C-83A1-F6EECF244321}">
                <p14:modId xmlns:p14="http://schemas.microsoft.com/office/powerpoint/2010/main" val="2875923893"/>
              </p:ext>
            </p:extLst>
          </p:nvPr>
        </p:nvGraphicFramePr>
        <p:xfrm>
          <a:off x="1199456" y="1414463"/>
          <a:ext cx="9752632" cy="4842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5">
            <a:extLst>
              <a:ext uri="{FF2B5EF4-FFF2-40B4-BE49-F238E27FC236}">
                <a16:creationId xmlns:a16="http://schemas.microsoft.com/office/drawing/2014/main" id="{F5D883A1-4838-B6BB-8344-C02A4A4AB167}"/>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Moving the Research Forward</a:t>
            </a:r>
          </a:p>
        </p:txBody>
      </p:sp>
    </p:spTree>
    <p:extLst>
      <p:ext uri="{BB962C8B-B14F-4D97-AF65-F5344CB8AC3E}">
        <p14:creationId xmlns:p14="http://schemas.microsoft.com/office/powerpoint/2010/main" val="3011512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7" name="標題 5">
            <a:extLst>
              <a:ext uri="{FF2B5EF4-FFF2-40B4-BE49-F238E27FC236}">
                <a16:creationId xmlns:a16="http://schemas.microsoft.com/office/drawing/2014/main" id="{F5D883A1-4838-B6BB-8344-C02A4A4AB167}"/>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Moving the Research Forward</a:t>
            </a:r>
          </a:p>
        </p:txBody>
      </p:sp>
      <p:pic>
        <p:nvPicPr>
          <p:cNvPr id="3" name="Picture 2">
            <a:extLst>
              <a:ext uri="{FF2B5EF4-FFF2-40B4-BE49-F238E27FC236}">
                <a16:creationId xmlns:a16="http://schemas.microsoft.com/office/drawing/2014/main" id="{8BDA4CE4-768A-0F7D-C854-39785F4BA19D}"/>
              </a:ext>
            </a:extLst>
          </p:cNvPr>
          <p:cNvPicPr>
            <a:picLocks noChangeAspect="1"/>
          </p:cNvPicPr>
          <p:nvPr/>
        </p:nvPicPr>
        <p:blipFill>
          <a:blip r:embed="rId3"/>
          <a:stretch>
            <a:fillRect/>
          </a:stretch>
        </p:blipFill>
        <p:spPr>
          <a:xfrm>
            <a:off x="479376" y="1013355"/>
            <a:ext cx="7772400" cy="3115808"/>
          </a:xfrm>
          <a:prstGeom prst="rect">
            <a:avLst/>
          </a:prstGeom>
        </p:spPr>
      </p:pic>
      <p:pic>
        <p:nvPicPr>
          <p:cNvPr id="4" name="Picture 3">
            <a:extLst>
              <a:ext uri="{FF2B5EF4-FFF2-40B4-BE49-F238E27FC236}">
                <a16:creationId xmlns:a16="http://schemas.microsoft.com/office/drawing/2014/main" id="{F8568E7B-EEDE-0855-3E57-74F5BB2D3A23}"/>
              </a:ext>
            </a:extLst>
          </p:cNvPr>
          <p:cNvPicPr>
            <a:picLocks noChangeAspect="1"/>
          </p:cNvPicPr>
          <p:nvPr/>
        </p:nvPicPr>
        <p:blipFill>
          <a:blip r:embed="rId4"/>
          <a:stretch>
            <a:fillRect/>
          </a:stretch>
        </p:blipFill>
        <p:spPr>
          <a:xfrm>
            <a:off x="623392" y="4313202"/>
            <a:ext cx="7772400" cy="2485589"/>
          </a:xfrm>
          <a:prstGeom prst="rect">
            <a:avLst/>
          </a:prstGeom>
        </p:spPr>
      </p:pic>
      <p:pic>
        <p:nvPicPr>
          <p:cNvPr id="5" name="Picture 4">
            <a:extLst>
              <a:ext uri="{FF2B5EF4-FFF2-40B4-BE49-F238E27FC236}">
                <a16:creationId xmlns:a16="http://schemas.microsoft.com/office/drawing/2014/main" id="{5C0931F2-0A69-8702-D222-5B62E36927F1}"/>
              </a:ext>
            </a:extLst>
          </p:cNvPr>
          <p:cNvPicPr>
            <a:picLocks noChangeAspect="1"/>
          </p:cNvPicPr>
          <p:nvPr/>
        </p:nvPicPr>
        <p:blipFill>
          <a:blip r:embed="rId5"/>
          <a:stretch>
            <a:fillRect/>
          </a:stretch>
        </p:blipFill>
        <p:spPr>
          <a:xfrm>
            <a:off x="4332809" y="2993900"/>
            <a:ext cx="7772400" cy="2378057"/>
          </a:xfrm>
          <a:prstGeom prst="rect">
            <a:avLst/>
          </a:prstGeom>
        </p:spPr>
      </p:pic>
      <p:pic>
        <p:nvPicPr>
          <p:cNvPr id="8" name="Picture 7">
            <a:extLst>
              <a:ext uri="{FF2B5EF4-FFF2-40B4-BE49-F238E27FC236}">
                <a16:creationId xmlns:a16="http://schemas.microsoft.com/office/drawing/2014/main" id="{86D6E666-9900-64B7-BB5C-A7629C1DC366}"/>
              </a:ext>
            </a:extLst>
          </p:cNvPr>
          <p:cNvPicPr>
            <a:picLocks noChangeAspect="1"/>
          </p:cNvPicPr>
          <p:nvPr/>
        </p:nvPicPr>
        <p:blipFill>
          <a:blip r:embed="rId6"/>
          <a:stretch>
            <a:fillRect/>
          </a:stretch>
        </p:blipFill>
        <p:spPr>
          <a:xfrm>
            <a:off x="5231904" y="122525"/>
            <a:ext cx="6960096" cy="2254891"/>
          </a:xfrm>
          <a:prstGeom prst="rect">
            <a:avLst/>
          </a:prstGeom>
        </p:spPr>
      </p:pic>
    </p:spTree>
    <p:extLst>
      <p:ext uri="{BB962C8B-B14F-4D97-AF65-F5344CB8AC3E}">
        <p14:creationId xmlns:p14="http://schemas.microsoft.com/office/powerpoint/2010/main" val="98231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9E998-AE50-FF50-4098-C6D0C35CF5B2}"/>
              </a:ext>
            </a:extLst>
          </p:cNvPr>
          <p:cNvSpPr txBox="1"/>
          <p:nvPr/>
        </p:nvSpPr>
        <p:spPr>
          <a:xfrm>
            <a:off x="885825" y="1414463"/>
            <a:ext cx="473206" cy="830997"/>
          </a:xfrm>
          <a:prstGeom prst="rect">
            <a:avLst/>
          </a:prstGeom>
          <a:noFill/>
        </p:spPr>
        <p:txBody>
          <a:bodyPr wrap="non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graphicFrame>
        <p:nvGraphicFramePr>
          <p:cNvPr id="6" name="Diagram 5">
            <a:extLst>
              <a:ext uri="{FF2B5EF4-FFF2-40B4-BE49-F238E27FC236}">
                <a16:creationId xmlns:a16="http://schemas.microsoft.com/office/drawing/2014/main" id="{D22F4D67-EBA7-2BE8-0839-D296AD4C7864}"/>
              </a:ext>
            </a:extLst>
          </p:cNvPr>
          <p:cNvGraphicFramePr/>
          <p:nvPr>
            <p:extLst>
              <p:ext uri="{D42A27DB-BD31-4B8C-83A1-F6EECF244321}">
                <p14:modId xmlns:p14="http://schemas.microsoft.com/office/powerpoint/2010/main" val="1233686819"/>
              </p:ext>
            </p:extLst>
          </p:nvPr>
        </p:nvGraphicFramePr>
        <p:xfrm>
          <a:off x="1199456" y="1414463"/>
          <a:ext cx="9752632" cy="4842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5">
            <a:extLst>
              <a:ext uri="{FF2B5EF4-FFF2-40B4-BE49-F238E27FC236}">
                <a16:creationId xmlns:a16="http://schemas.microsoft.com/office/drawing/2014/main" id="{F5D883A1-4838-B6BB-8344-C02A4A4AB167}"/>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Moving the Research Forward</a:t>
            </a:r>
          </a:p>
        </p:txBody>
      </p:sp>
    </p:spTree>
    <p:extLst>
      <p:ext uri="{BB962C8B-B14F-4D97-AF65-F5344CB8AC3E}">
        <p14:creationId xmlns:p14="http://schemas.microsoft.com/office/powerpoint/2010/main" val="1759755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Extended Parallel Process Model in COVID-19 Messaging</a:t>
            </a:r>
          </a:p>
        </p:txBody>
      </p:sp>
      <p:pic>
        <p:nvPicPr>
          <p:cNvPr id="2" name="Google Shape;407;g1f96571b43e_0_325" descr="A picture containing text, sign, outdoor&#10;&#10;Description automatically generated">
            <a:extLst>
              <a:ext uri="{FF2B5EF4-FFF2-40B4-BE49-F238E27FC236}">
                <a16:creationId xmlns:a16="http://schemas.microsoft.com/office/drawing/2014/main" id="{96C507DF-C7BD-8E8A-F7B5-1536DB2A837E}"/>
              </a:ext>
            </a:extLst>
          </p:cNvPr>
          <p:cNvPicPr preferRelativeResize="0"/>
          <p:nvPr/>
        </p:nvPicPr>
        <p:blipFill rotWithShape="1">
          <a:blip r:embed="rId3">
            <a:alphaModFix/>
          </a:blip>
          <a:srcRect/>
          <a:stretch/>
        </p:blipFill>
        <p:spPr>
          <a:xfrm>
            <a:off x="61477" y="1731616"/>
            <a:ext cx="6538579" cy="2792392"/>
          </a:xfrm>
          <a:prstGeom prst="rect">
            <a:avLst/>
          </a:prstGeom>
          <a:noFill/>
          <a:ln>
            <a:noFill/>
          </a:ln>
        </p:spPr>
      </p:pic>
      <p:pic>
        <p:nvPicPr>
          <p:cNvPr id="3" name="Google Shape;408;g1f96571b43e_0_325" descr="A picture containing text, sky, outdoor, tree&#10;&#10;Description automatically generated">
            <a:extLst>
              <a:ext uri="{FF2B5EF4-FFF2-40B4-BE49-F238E27FC236}">
                <a16:creationId xmlns:a16="http://schemas.microsoft.com/office/drawing/2014/main" id="{BECAFF41-CE1D-71BC-DC96-8D47B73DF352}"/>
              </a:ext>
            </a:extLst>
          </p:cNvPr>
          <p:cNvPicPr preferRelativeResize="0"/>
          <p:nvPr/>
        </p:nvPicPr>
        <p:blipFill rotWithShape="1">
          <a:blip r:embed="rId4">
            <a:alphaModFix/>
          </a:blip>
          <a:srcRect/>
          <a:stretch/>
        </p:blipFill>
        <p:spPr>
          <a:xfrm>
            <a:off x="6630144" y="1611043"/>
            <a:ext cx="5298504" cy="3906189"/>
          </a:xfrm>
          <a:prstGeom prst="rect">
            <a:avLst/>
          </a:prstGeom>
          <a:noFill/>
          <a:ln>
            <a:noFill/>
          </a:ln>
        </p:spPr>
      </p:pic>
      <p:sp>
        <p:nvSpPr>
          <p:cNvPr id="4" name="Google Shape;409;g1f96571b43e_0_325">
            <a:extLst>
              <a:ext uri="{FF2B5EF4-FFF2-40B4-BE49-F238E27FC236}">
                <a16:creationId xmlns:a16="http://schemas.microsoft.com/office/drawing/2014/main" id="{C3F78A8A-682C-654A-8B2A-5B3BDE7951F6}"/>
              </a:ext>
            </a:extLst>
          </p:cNvPr>
          <p:cNvSpPr txBox="1"/>
          <p:nvPr/>
        </p:nvSpPr>
        <p:spPr>
          <a:xfrm>
            <a:off x="6630144" y="5601474"/>
            <a:ext cx="529850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Save a little by unmasking, spend a lot in the hospital. </a:t>
            </a:r>
            <a:endParaRPr sz="2000" dirty="0">
              <a:solidFill>
                <a:schemeClr val="dk1"/>
              </a:solidFill>
              <a:latin typeface="Arial"/>
              <a:ea typeface="Arial"/>
              <a:cs typeface="Arial"/>
              <a:sym typeface="Arial"/>
            </a:endParaRPr>
          </a:p>
        </p:txBody>
      </p:sp>
      <p:sp>
        <p:nvSpPr>
          <p:cNvPr id="5" name="Google Shape;410;g1f96571b43e_0_325">
            <a:extLst>
              <a:ext uri="{FF2B5EF4-FFF2-40B4-BE49-F238E27FC236}">
                <a16:creationId xmlns:a16="http://schemas.microsoft.com/office/drawing/2014/main" id="{9684716F-2EEB-AB65-2FB0-327D71083FA3}"/>
              </a:ext>
            </a:extLst>
          </p:cNvPr>
          <p:cNvSpPr txBox="1"/>
          <p:nvPr/>
        </p:nvSpPr>
        <p:spPr>
          <a:xfrm>
            <a:off x="191344" y="4707788"/>
            <a:ext cx="584679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If you eat regulated bushmeat, the central position in hell will be reserved for you. </a:t>
            </a:r>
            <a:endParaRPr sz="3200" dirty="0">
              <a:solidFill>
                <a:schemeClr val="dk1"/>
              </a:solidFill>
              <a:latin typeface="Arial"/>
              <a:ea typeface="Arial"/>
              <a:cs typeface="Arial"/>
              <a:sym typeface="Arial"/>
            </a:endParaRPr>
          </a:p>
        </p:txBody>
      </p:sp>
      <p:sp>
        <p:nvSpPr>
          <p:cNvPr id="6" name="TextBox 5">
            <a:extLst>
              <a:ext uri="{FF2B5EF4-FFF2-40B4-BE49-F238E27FC236}">
                <a16:creationId xmlns:a16="http://schemas.microsoft.com/office/drawing/2014/main" id="{73B20C15-1B90-1FE2-D615-33911A1CE2EA}"/>
              </a:ext>
            </a:extLst>
          </p:cNvPr>
          <p:cNvSpPr txBox="1"/>
          <p:nvPr/>
        </p:nvSpPr>
        <p:spPr>
          <a:xfrm>
            <a:off x="7392144" y="1051451"/>
            <a:ext cx="4585358" cy="400110"/>
          </a:xfrm>
          <a:prstGeom prst="rect">
            <a:avLst/>
          </a:prstGeom>
          <a:noFill/>
        </p:spPr>
        <p:txBody>
          <a:bodyPr wrap="none" rtlCol="0">
            <a:spAutoFit/>
          </a:bodyPr>
          <a:lstStyle/>
          <a:p>
            <a:r>
              <a:rPr lang="en-US" sz="2000" dirty="0"/>
              <a:t>(Jia &amp; Zhao, 2023, </a:t>
            </a:r>
            <a:r>
              <a:rPr lang="en-US" sz="2000" i="1" dirty="0"/>
              <a:t>Pragmatics and Society</a:t>
            </a:r>
            <a:r>
              <a:rPr lang="en-US" sz="2000" dirty="0"/>
              <a:t>)</a:t>
            </a:r>
          </a:p>
        </p:txBody>
      </p:sp>
    </p:spTree>
    <p:extLst>
      <p:ext uri="{BB962C8B-B14F-4D97-AF65-F5344CB8AC3E}">
        <p14:creationId xmlns:p14="http://schemas.microsoft.com/office/powerpoint/2010/main" val="1781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Extended Parallel Process Model in COVID-19 Messaging</a:t>
            </a:r>
          </a:p>
        </p:txBody>
      </p:sp>
      <p:sp>
        <p:nvSpPr>
          <p:cNvPr id="8" name="Google Shape;433;g1f96571b43e_0_480">
            <a:extLst>
              <a:ext uri="{FF2B5EF4-FFF2-40B4-BE49-F238E27FC236}">
                <a16:creationId xmlns:a16="http://schemas.microsoft.com/office/drawing/2014/main" id="{4254EDB4-04CE-30B4-0051-116BA0CAE02C}"/>
              </a:ext>
            </a:extLst>
          </p:cNvPr>
          <p:cNvSpPr/>
          <p:nvPr/>
        </p:nvSpPr>
        <p:spPr>
          <a:xfrm>
            <a:off x="812769" y="1914877"/>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panose="020B0604020202020204" pitchFamily="34" charset="0"/>
                <a:cs typeface="Arial" panose="020B0604020202020204" pitchFamily="34" charset="0"/>
              </a:rPr>
              <a:t>COVID-19</a:t>
            </a:r>
            <a:r>
              <a:rPr lang="en-US" dirty="0">
                <a:solidFill>
                  <a:schemeClr val="dk1"/>
                </a:solidFill>
                <a:latin typeface="Arial" panose="020B0604020202020204" pitchFamily="34" charset="0"/>
                <a:ea typeface="Arial"/>
                <a:cs typeface="Arial" panose="020B0604020202020204" pitchFamily="34" charset="0"/>
                <a:sym typeface="Arial"/>
              </a:rPr>
              <a:t> Sign</a:t>
            </a:r>
            <a:endParaRPr dirty="0">
              <a:latin typeface="Arial" panose="020B0604020202020204" pitchFamily="34" charset="0"/>
              <a:cs typeface="Arial" panose="020B0604020202020204" pitchFamily="34" charset="0"/>
            </a:endParaRPr>
          </a:p>
        </p:txBody>
      </p:sp>
      <p:sp>
        <p:nvSpPr>
          <p:cNvPr id="22" name="Google Shape;434;g1f96571b43e_0_480">
            <a:extLst>
              <a:ext uri="{FF2B5EF4-FFF2-40B4-BE49-F238E27FC236}">
                <a16:creationId xmlns:a16="http://schemas.microsoft.com/office/drawing/2014/main" id="{CA2F96F9-9B8F-4424-96AC-A3386496A2D9}"/>
              </a:ext>
            </a:extLst>
          </p:cNvPr>
          <p:cNvSpPr/>
          <p:nvPr/>
        </p:nvSpPr>
        <p:spPr>
          <a:xfrm>
            <a:off x="2646154" y="1916877"/>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Threat Appeal </a:t>
            </a:r>
            <a:endParaRPr dirty="0"/>
          </a:p>
          <a:p>
            <a:pPr algn="ctr">
              <a:spcBef>
                <a:spcPts val="0"/>
              </a:spcBef>
              <a:spcAft>
                <a:spcPts val="0"/>
              </a:spcAft>
            </a:pPr>
            <a:r>
              <a:rPr lang="en-US" dirty="0">
                <a:solidFill>
                  <a:schemeClr val="dk1"/>
                </a:solidFill>
                <a:latin typeface="Arial"/>
                <a:ea typeface="Arial"/>
                <a:cs typeface="Arial"/>
                <a:sym typeface="Arial"/>
              </a:rPr>
              <a:t>1. Severity</a:t>
            </a:r>
            <a:endParaRPr dirty="0"/>
          </a:p>
          <a:p>
            <a:pPr algn="ctr">
              <a:spcBef>
                <a:spcPts val="0"/>
              </a:spcBef>
              <a:spcAft>
                <a:spcPts val="0"/>
              </a:spcAft>
            </a:pPr>
            <a:r>
              <a:rPr lang="en-US" dirty="0">
                <a:solidFill>
                  <a:schemeClr val="dk1"/>
                </a:solidFill>
                <a:latin typeface="Arial"/>
                <a:ea typeface="Arial"/>
                <a:cs typeface="Arial"/>
                <a:sym typeface="Arial"/>
              </a:rPr>
              <a:t>2. Susceptibility</a:t>
            </a:r>
            <a:endParaRPr dirty="0"/>
          </a:p>
        </p:txBody>
      </p:sp>
      <p:sp>
        <p:nvSpPr>
          <p:cNvPr id="23" name="Google Shape;435;g1f96571b43e_0_480">
            <a:extLst>
              <a:ext uri="{FF2B5EF4-FFF2-40B4-BE49-F238E27FC236}">
                <a16:creationId xmlns:a16="http://schemas.microsoft.com/office/drawing/2014/main" id="{F34CF98F-0EF1-8C7C-E04A-E7FA8B6F4151}"/>
              </a:ext>
            </a:extLst>
          </p:cNvPr>
          <p:cNvSpPr/>
          <p:nvPr/>
        </p:nvSpPr>
        <p:spPr>
          <a:xfrm>
            <a:off x="6328475" y="1914877"/>
            <a:ext cx="2641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a:ea typeface="Arial"/>
                <a:cs typeface="Arial"/>
                <a:sym typeface="Arial"/>
              </a:rPr>
              <a:t>Efficacy Appeal</a:t>
            </a:r>
            <a:endParaRPr dirty="0"/>
          </a:p>
          <a:p>
            <a:pPr algn="ctr">
              <a:spcBef>
                <a:spcPts val="0"/>
              </a:spcBef>
              <a:spcAft>
                <a:spcPts val="0"/>
              </a:spcAft>
            </a:pPr>
            <a:r>
              <a:rPr lang="en-US" dirty="0">
                <a:solidFill>
                  <a:schemeClr val="dk1"/>
                </a:solidFill>
                <a:latin typeface="Arial"/>
                <a:ea typeface="Arial"/>
                <a:cs typeface="Arial"/>
                <a:sym typeface="Arial"/>
              </a:rPr>
              <a:t>1. Response efficacy</a:t>
            </a:r>
            <a:endParaRPr dirty="0"/>
          </a:p>
          <a:p>
            <a:pPr algn="ctr">
              <a:spcBef>
                <a:spcPts val="0"/>
              </a:spcBef>
              <a:spcAft>
                <a:spcPts val="0"/>
              </a:spcAft>
            </a:pPr>
            <a:r>
              <a:rPr lang="en-US" dirty="0">
                <a:solidFill>
                  <a:schemeClr val="dk1"/>
                </a:solidFill>
                <a:latin typeface="Arial"/>
                <a:ea typeface="Arial"/>
                <a:cs typeface="Arial"/>
                <a:sym typeface="Arial"/>
              </a:rPr>
              <a:t>2. Self-efficacy</a:t>
            </a:r>
            <a:endParaRPr dirty="0"/>
          </a:p>
        </p:txBody>
      </p:sp>
      <p:sp>
        <p:nvSpPr>
          <p:cNvPr id="24" name="Google Shape;436;g1f96571b43e_0_480">
            <a:extLst>
              <a:ext uri="{FF2B5EF4-FFF2-40B4-BE49-F238E27FC236}">
                <a16:creationId xmlns:a16="http://schemas.microsoft.com/office/drawing/2014/main" id="{F86F41F6-0145-BA4A-C47C-0283775F115B}"/>
              </a:ext>
            </a:extLst>
          </p:cNvPr>
          <p:cNvSpPr/>
          <p:nvPr/>
        </p:nvSpPr>
        <p:spPr>
          <a:xfrm>
            <a:off x="10144337" y="1914877"/>
            <a:ext cx="1447599"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Effective Messaging</a:t>
            </a:r>
            <a:endParaRPr dirty="0"/>
          </a:p>
        </p:txBody>
      </p:sp>
      <p:cxnSp>
        <p:nvCxnSpPr>
          <p:cNvPr id="25" name="Google Shape;438;g1f96571b43e_0_480">
            <a:extLst>
              <a:ext uri="{FF2B5EF4-FFF2-40B4-BE49-F238E27FC236}">
                <a16:creationId xmlns:a16="http://schemas.microsoft.com/office/drawing/2014/main" id="{583FBE20-D900-AB48-EF5E-D2EFFA111CAA}"/>
              </a:ext>
            </a:extLst>
          </p:cNvPr>
          <p:cNvCxnSpPr>
            <a:cxnSpLocks/>
            <a:stCxn id="23" idx="3"/>
            <a:endCxn id="24" idx="1"/>
          </p:cNvCxnSpPr>
          <p:nvPr/>
        </p:nvCxnSpPr>
        <p:spPr>
          <a:xfrm>
            <a:off x="8970075" y="2473677"/>
            <a:ext cx="1174261" cy="0"/>
          </a:xfrm>
          <a:prstGeom prst="straightConnector1">
            <a:avLst/>
          </a:prstGeom>
          <a:noFill/>
          <a:ln w="9525" cap="rnd" cmpd="sng">
            <a:solidFill>
              <a:schemeClr val="accent1"/>
            </a:solidFill>
            <a:prstDash val="solid"/>
            <a:round/>
            <a:headEnd type="none" w="sm" len="sm"/>
            <a:tailEnd type="triangle" w="med" len="med"/>
          </a:ln>
        </p:spPr>
      </p:cxnSp>
      <p:sp>
        <p:nvSpPr>
          <p:cNvPr id="26" name="Google Shape;439;g1f96571b43e_0_480">
            <a:extLst>
              <a:ext uri="{FF2B5EF4-FFF2-40B4-BE49-F238E27FC236}">
                <a16:creationId xmlns:a16="http://schemas.microsoft.com/office/drawing/2014/main" id="{BD2C9389-8D99-3757-3B93-98C0AD92E7E1}"/>
              </a:ext>
            </a:extLst>
          </p:cNvPr>
          <p:cNvSpPr/>
          <p:nvPr/>
        </p:nvSpPr>
        <p:spPr>
          <a:xfrm>
            <a:off x="9128335" y="2121984"/>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High</a:t>
            </a:r>
            <a:endParaRPr/>
          </a:p>
        </p:txBody>
      </p:sp>
      <p:cxnSp>
        <p:nvCxnSpPr>
          <p:cNvPr id="27" name="Google Shape;441;g1f96571b43e_0_480">
            <a:extLst>
              <a:ext uri="{FF2B5EF4-FFF2-40B4-BE49-F238E27FC236}">
                <a16:creationId xmlns:a16="http://schemas.microsoft.com/office/drawing/2014/main" id="{6822BBDF-3447-DE3F-CE66-FCEB59CD50B0}"/>
              </a:ext>
            </a:extLst>
          </p:cNvPr>
          <p:cNvCxnSpPr>
            <a:stCxn id="8" idx="3"/>
            <a:endCxn id="22" idx="1"/>
          </p:cNvCxnSpPr>
          <p:nvPr/>
        </p:nvCxnSpPr>
        <p:spPr>
          <a:xfrm>
            <a:off x="2260369" y="2473677"/>
            <a:ext cx="385785" cy="2000"/>
          </a:xfrm>
          <a:prstGeom prst="straightConnector1">
            <a:avLst/>
          </a:prstGeom>
          <a:noFill/>
          <a:ln w="9525" cap="rnd" cmpd="sng">
            <a:solidFill>
              <a:schemeClr val="accent1"/>
            </a:solidFill>
            <a:prstDash val="solid"/>
            <a:round/>
            <a:headEnd type="none" w="sm" len="sm"/>
            <a:tailEnd type="triangle" w="med" len="med"/>
          </a:ln>
        </p:spPr>
      </p:cxnSp>
      <p:cxnSp>
        <p:nvCxnSpPr>
          <p:cNvPr id="28" name="Google Shape;442;g1f96571b43e_0_480">
            <a:extLst>
              <a:ext uri="{FF2B5EF4-FFF2-40B4-BE49-F238E27FC236}">
                <a16:creationId xmlns:a16="http://schemas.microsoft.com/office/drawing/2014/main" id="{7A95DAB9-BF83-AAEC-4259-1C7D459FD2E8}"/>
              </a:ext>
            </a:extLst>
          </p:cNvPr>
          <p:cNvCxnSpPr>
            <a:stCxn id="22" idx="3"/>
            <a:endCxn id="23" idx="1"/>
          </p:cNvCxnSpPr>
          <p:nvPr/>
        </p:nvCxnSpPr>
        <p:spPr>
          <a:xfrm flipV="1">
            <a:off x="5186154" y="2473677"/>
            <a:ext cx="1142321" cy="2000"/>
          </a:xfrm>
          <a:prstGeom prst="straightConnector1">
            <a:avLst/>
          </a:prstGeom>
          <a:noFill/>
          <a:ln w="9525" cap="rnd" cmpd="sng">
            <a:solidFill>
              <a:schemeClr val="accent1"/>
            </a:solidFill>
            <a:prstDash val="solid"/>
            <a:round/>
            <a:headEnd type="none" w="sm" len="sm"/>
            <a:tailEnd type="triangle" w="med" len="med"/>
          </a:ln>
        </p:spPr>
      </p:cxnSp>
      <p:sp>
        <p:nvSpPr>
          <p:cNvPr id="29" name="Google Shape;443;g1f96571b43e_0_480">
            <a:extLst>
              <a:ext uri="{FF2B5EF4-FFF2-40B4-BE49-F238E27FC236}">
                <a16:creationId xmlns:a16="http://schemas.microsoft.com/office/drawing/2014/main" id="{622701CD-0976-1E91-EA7B-2A7C5E93F575}"/>
              </a:ext>
            </a:extLst>
          </p:cNvPr>
          <p:cNvSpPr/>
          <p:nvPr/>
        </p:nvSpPr>
        <p:spPr>
          <a:xfrm>
            <a:off x="5357415" y="2168877"/>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Yes</a:t>
            </a:r>
            <a:endParaRPr/>
          </a:p>
        </p:txBody>
      </p:sp>
      <p:sp>
        <p:nvSpPr>
          <p:cNvPr id="12" name="Right Brace 11">
            <a:extLst>
              <a:ext uri="{FF2B5EF4-FFF2-40B4-BE49-F238E27FC236}">
                <a16:creationId xmlns:a16="http://schemas.microsoft.com/office/drawing/2014/main" id="{C52D2241-8243-B333-97C8-9E86C767D657}"/>
              </a:ext>
            </a:extLst>
          </p:cNvPr>
          <p:cNvSpPr/>
          <p:nvPr/>
        </p:nvSpPr>
        <p:spPr>
          <a:xfrm rot="5400000">
            <a:off x="5383910" y="4003280"/>
            <a:ext cx="938362" cy="2759720"/>
          </a:xfrm>
          <a:prstGeom prst="rightBrace">
            <a:avLst>
              <a:gd name="adj1" fmla="val 8333"/>
              <a:gd name="adj2" fmla="val 518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Google Shape;434;g1f96571b43e_0_480">
            <a:extLst>
              <a:ext uri="{FF2B5EF4-FFF2-40B4-BE49-F238E27FC236}">
                <a16:creationId xmlns:a16="http://schemas.microsoft.com/office/drawing/2014/main" id="{9EF43C29-F468-F324-0560-A90888A3CEF2}"/>
              </a:ext>
            </a:extLst>
          </p:cNvPr>
          <p:cNvSpPr/>
          <p:nvPr/>
        </p:nvSpPr>
        <p:spPr>
          <a:xfrm>
            <a:off x="4295800" y="5866871"/>
            <a:ext cx="3100742" cy="852424"/>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Arial"/>
                <a:ea typeface="Arial"/>
                <a:cs typeface="Arial"/>
                <a:sym typeface="Arial"/>
              </a:rPr>
              <a:t>Threat Appraisal + Efficacy Appraisal</a:t>
            </a:r>
          </a:p>
          <a:p>
            <a:pPr marL="0" marR="0" lvl="0" indent="0" algn="ctr" rtl="0">
              <a:spcBef>
                <a:spcPts val="0"/>
              </a:spcBef>
              <a:spcAft>
                <a:spcPts val="0"/>
              </a:spcAft>
              <a:buNone/>
            </a:pPr>
            <a:r>
              <a:rPr lang="en-US" b="1" dirty="0">
                <a:solidFill>
                  <a:schemeClr val="dk1"/>
                </a:solidFill>
              </a:rPr>
              <a:t> 17 (11%) </a:t>
            </a:r>
            <a:r>
              <a:rPr lang="en-US" dirty="0">
                <a:solidFill>
                  <a:schemeClr val="dk1"/>
                </a:solidFill>
                <a:latin typeface="Arial"/>
                <a:ea typeface="Arial"/>
                <a:cs typeface="Arial"/>
                <a:sym typeface="Arial"/>
              </a:rPr>
              <a:t> </a:t>
            </a:r>
            <a:endParaRPr dirty="0"/>
          </a:p>
        </p:txBody>
      </p:sp>
      <p:sp>
        <p:nvSpPr>
          <p:cNvPr id="16" name="Google Shape;433;g1f96571b43e_0_480">
            <a:extLst>
              <a:ext uri="{FF2B5EF4-FFF2-40B4-BE49-F238E27FC236}">
                <a16:creationId xmlns:a16="http://schemas.microsoft.com/office/drawing/2014/main" id="{761F9038-FBA1-0929-B563-7FBD35EF8461}"/>
              </a:ext>
            </a:extLst>
          </p:cNvPr>
          <p:cNvSpPr/>
          <p:nvPr/>
        </p:nvSpPr>
        <p:spPr>
          <a:xfrm>
            <a:off x="812769" y="3763874"/>
            <a:ext cx="1447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latin typeface="Arial" panose="020B0604020202020204" pitchFamily="34" charset="0"/>
                <a:cs typeface="Arial" panose="020B0604020202020204" pitchFamily="34" charset="0"/>
              </a:rPr>
              <a:t>COVID-19</a:t>
            </a:r>
            <a:r>
              <a:rPr lang="en-US" dirty="0">
                <a:solidFill>
                  <a:schemeClr val="dk1"/>
                </a:solidFill>
                <a:latin typeface="Arial" panose="020B0604020202020204" pitchFamily="34" charset="0"/>
                <a:ea typeface="Arial"/>
                <a:cs typeface="Arial" panose="020B0604020202020204" pitchFamily="34" charset="0"/>
                <a:sym typeface="Arial"/>
              </a:rPr>
              <a:t> Sign</a:t>
            </a:r>
            <a:endParaRPr dirty="0">
              <a:latin typeface="Arial" panose="020B0604020202020204" pitchFamily="34" charset="0"/>
              <a:cs typeface="Arial" panose="020B0604020202020204" pitchFamily="34" charset="0"/>
            </a:endParaRPr>
          </a:p>
        </p:txBody>
      </p:sp>
      <p:sp>
        <p:nvSpPr>
          <p:cNvPr id="17" name="Google Shape;434;g1f96571b43e_0_480">
            <a:extLst>
              <a:ext uri="{FF2B5EF4-FFF2-40B4-BE49-F238E27FC236}">
                <a16:creationId xmlns:a16="http://schemas.microsoft.com/office/drawing/2014/main" id="{4661337D-8B48-D4BD-A8DA-D7284F20B895}"/>
              </a:ext>
            </a:extLst>
          </p:cNvPr>
          <p:cNvSpPr/>
          <p:nvPr/>
        </p:nvSpPr>
        <p:spPr>
          <a:xfrm>
            <a:off x="2646154" y="3765874"/>
            <a:ext cx="25400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lvl="0" algn="ctr">
              <a:spcBef>
                <a:spcPts val="0"/>
              </a:spcBef>
              <a:spcAft>
                <a:spcPts val="0"/>
              </a:spcAft>
            </a:pPr>
            <a:r>
              <a:rPr lang="en-US" dirty="0">
                <a:solidFill>
                  <a:schemeClr val="dk1"/>
                </a:solidFill>
                <a:latin typeface="Arial"/>
                <a:ea typeface="Arial"/>
                <a:cs typeface="Arial"/>
                <a:sym typeface="Arial"/>
              </a:rPr>
              <a:t>Threat Appeal</a:t>
            </a:r>
          </a:p>
          <a:p>
            <a:pPr lvl="0" algn="ctr">
              <a:spcBef>
                <a:spcPts val="0"/>
              </a:spcBef>
              <a:spcAft>
                <a:spcPts val="0"/>
              </a:spcAft>
            </a:pPr>
            <a:r>
              <a:rPr lang="en-US" b="1" dirty="0">
                <a:solidFill>
                  <a:schemeClr val="dk1"/>
                </a:solidFill>
              </a:rPr>
              <a:t>152 </a:t>
            </a:r>
            <a:r>
              <a:rPr lang="en-US" b="1" dirty="0">
                <a:solidFill>
                  <a:schemeClr val="dk1"/>
                </a:solidFill>
                <a:sym typeface="Arial"/>
              </a:rPr>
              <a:t>(94%)</a:t>
            </a:r>
            <a:endParaRPr lang="en-US" b="1" dirty="0"/>
          </a:p>
        </p:txBody>
      </p:sp>
      <p:sp>
        <p:nvSpPr>
          <p:cNvPr id="18" name="Google Shape;435;g1f96571b43e_0_480">
            <a:extLst>
              <a:ext uri="{FF2B5EF4-FFF2-40B4-BE49-F238E27FC236}">
                <a16:creationId xmlns:a16="http://schemas.microsoft.com/office/drawing/2014/main" id="{CEF3D952-B4BB-110F-EA6F-91B849FD7A29}"/>
              </a:ext>
            </a:extLst>
          </p:cNvPr>
          <p:cNvSpPr/>
          <p:nvPr/>
        </p:nvSpPr>
        <p:spPr>
          <a:xfrm>
            <a:off x="6328475" y="3763874"/>
            <a:ext cx="2641600"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lvl="0" algn="ctr">
              <a:spcBef>
                <a:spcPts val="0"/>
              </a:spcBef>
              <a:spcAft>
                <a:spcPts val="0"/>
              </a:spcAft>
            </a:pPr>
            <a:r>
              <a:rPr lang="en-US" dirty="0">
                <a:solidFill>
                  <a:schemeClr val="dk1"/>
                </a:solidFill>
                <a:latin typeface="Arial"/>
                <a:ea typeface="Arial"/>
                <a:cs typeface="Arial"/>
                <a:sym typeface="Arial"/>
              </a:rPr>
              <a:t>Efficacy Appeal</a:t>
            </a:r>
          </a:p>
          <a:p>
            <a:pPr lvl="0" algn="ctr">
              <a:spcBef>
                <a:spcPts val="0"/>
              </a:spcBef>
              <a:spcAft>
                <a:spcPts val="0"/>
              </a:spcAft>
            </a:pPr>
            <a:r>
              <a:rPr lang="en-US" b="1" dirty="0">
                <a:solidFill>
                  <a:schemeClr val="dk1"/>
                </a:solidFill>
              </a:rPr>
              <a:t>72 (44%)</a:t>
            </a:r>
            <a:endParaRPr lang="en-US" b="1" dirty="0"/>
          </a:p>
        </p:txBody>
      </p:sp>
      <p:sp>
        <p:nvSpPr>
          <p:cNvPr id="19" name="Google Shape;436;g1f96571b43e_0_480">
            <a:extLst>
              <a:ext uri="{FF2B5EF4-FFF2-40B4-BE49-F238E27FC236}">
                <a16:creationId xmlns:a16="http://schemas.microsoft.com/office/drawing/2014/main" id="{389E7808-C48D-F2BB-D5D5-A870FDA4F0CD}"/>
              </a:ext>
            </a:extLst>
          </p:cNvPr>
          <p:cNvSpPr/>
          <p:nvPr/>
        </p:nvSpPr>
        <p:spPr>
          <a:xfrm>
            <a:off x="10144337" y="3763874"/>
            <a:ext cx="1447599" cy="1117600"/>
          </a:xfrm>
          <a:prstGeom prst="roundRect">
            <a:avLst>
              <a:gd name="adj" fmla="val 16667"/>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dk1"/>
                </a:solidFill>
              </a:rPr>
              <a:t>Effective Messaging</a:t>
            </a:r>
            <a:endParaRPr dirty="0"/>
          </a:p>
        </p:txBody>
      </p:sp>
      <p:cxnSp>
        <p:nvCxnSpPr>
          <p:cNvPr id="20" name="Google Shape;438;g1f96571b43e_0_480">
            <a:extLst>
              <a:ext uri="{FF2B5EF4-FFF2-40B4-BE49-F238E27FC236}">
                <a16:creationId xmlns:a16="http://schemas.microsoft.com/office/drawing/2014/main" id="{E42C4E03-354C-FAC4-3628-8CD57360D935}"/>
              </a:ext>
            </a:extLst>
          </p:cNvPr>
          <p:cNvCxnSpPr>
            <a:cxnSpLocks/>
            <a:stCxn id="18" idx="3"/>
            <a:endCxn id="19" idx="1"/>
          </p:cNvCxnSpPr>
          <p:nvPr/>
        </p:nvCxnSpPr>
        <p:spPr>
          <a:xfrm>
            <a:off x="8970075" y="4322674"/>
            <a:ext cx="1174261" cy="0"/>
          </a:xfrm>
          <a:prstGeom prst="straightConnector1">
            <a:avLst/>
          </a:prstGeom>
          <a:noFill/>
          <a:ln w="9525" cap="rnd" cmpd="sng">
            <a:solidFill>
              <a:schemeClr val="accent1"/>
            </a:solidFill>
            <a:prstDash val="solid"/>
            <a:round/>
            <a:headEnd type="none" w="sm" len="sm"/>
            <a:tailEnd type="triangle" w="med" len="med"/>
          </a:ln>
        </p:spPr>
      </p:cxnSp>
      <p:sp>
        <p:nvSpPr>
          <p:cNvPr id="21" name="Google Shape;439;g1f96571b43e_0_480">
            <a:extLst>
              <a:ext uri="{FF2B5EF4-FFF2-40B4-BE49-F238E27FC236}">
                <a16:creationId xmlns:a16="http://schemas.microsoft.com/office/drawing/2014/main" id="{6F4D3C74-D796-75AB-B5B2-754F48339B74}"/>
              </a:ext>
            </a:extLst>
          </p:cNvPr>
          <p:cNvSpPr/>
          <p:nvPr/>
        </p:nvSpPr>
        <p:spPr>
          <a:xfrm>
            <a:off x="9128335" y="3970981"/>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High</a:t>
            </a:r>
            <a:endParaRPr/>
          </a:p>
        </p:txBody>
      </p:sp>
      <p:cxnSp>
        <p:nvCxnSpPr>
          <p:cNvPr id="30" name="Google Shape;441;g1f96571b43e_0_480">
            <a:extLst>
              <a:ext uri="{FF2B5EF4-FFF2-40B4-BE49-F238E27FC236}">
                <a16:creationId xmlns:a16="http://schemas.microsoft.com/office/drawing/2014/main" id="{F2563F51-FA08-CA57-399E-158C5CBC6121}"/>
              </a:ext>
            </a:extLst>
          </p:cNvPr>
          <p:cNvCxnSpPr>
            <a:stCxn id="16" idx="3"/>
            <a:endCxn id="17" idx="1"/>
          </p:cNvCxnSpPr>
          <p:nvPr/>
        </p:nvCxnSpPr>
        <p:spPr>
          <a:xfrm>
            <a:off x="2260369" y="4322674"/>
            <a:ext cx="385785" cy="2000"/>
          </a:xfrm>
          <a:prstGeom prst="straightConnector1">
            <a:avLst/>
          </a:prstGeom>
          <a:noFill/>
          <a:ln w="9525" cap="rnd" cmpd="sng">
            <a:solidFill>
              <a:schemeClr val="accent1"/>
            </a:solidFill>
            <a:prstDash val="solid"/>
            <a:round/>
            <a:headEnd type="none" w="sm" len="sm"/>
            <a:tailEnd type="triangle" w="med" len="med"/>
          </a:ln>
        </p:spPr>
      </p:cxnSp>
      <p:cxnSp>
        <p:nvCxnSpPr>
          <p:cNvPr id="31" name="Google Shape;442;g1f96571b43e_0_480">
            <a:extLst>
              <a:ext uri="{FF2B5EF4-FFF2-40B4-BE49-F238E27FC236}">
                <a16:creationId xmlns:a16="http://schemas.microsoft.com/office/drawing/2014/main" id="{5FC60923-6552-B7C5-4BC2-5EA6BAEFB96B}"/>
              </a:ext>
            </a:extLst>
          </p:cNvPr>
          <p:cNvCxnSpPr>
            <a:stCxn id="17" idx="3"/>
            <a:endCxn id="18" idx="1"/>
          </p:cNvCxnSpPr>
          <p:nvPr/>
        </p:nvCxnSpPr>
        <p:spPr>
          <a:xfrm flipV="1">
            <a:off x="5186154" y="4322674"/>
            <a:ext cx="1142321" cy="2000"/>
          </a:xfrm>
          <a:prstGeom prst="straightConnector1">
            <a:avLst/>
          </a:prstGeom>
          <a:noFill/>
          <a:ln w="9525" cap="rnd" cmpd="sng">
            <a:solidFill>
              <a:schemeClr val="accent1"/>
            </a:solidFill>
            <a:prstDash val="solid"/>
            <a:round/>
            <a:headEnd type="none" w="sm" len="sm"/>
            <a:tailEnd type="triangle" w="med" len="med"/>
          </a:ln>
        </p:spPr>
      </p:cxnSp>
      <p:sp>
        <p:nvSpPr>
          <p:cNvPr id="32" name="Google Shape;443;g1f96571b43e_0_480">
            <a:extLst>
              <a:ext uri="{FF2B5EF4-FFF2-40B4-BE49-F238E27FC236}">
                <a16:creationId xmlns:a16="http://schemas.microsoft.com/office/drawing/2014/main" id="{59F41685-31B3-C5A9-30B0-341A96420D7F}"/>
              </a:ext>
            </a:extLst>
          </p:cNvPr>
          <p:cNvSpPr/>
          <p:nvPr/>
        </p:nvSpPr>
        <p:spPr>
          <a:xfrm>
            <a:off x="5357415" y="4017874"/>
            <a:ext cx="812800" cy="609600"/>
          </a:xfrm>
          <a:prstGeom prst="ellipse">
            <a:avLst/>
          </a:prstGeom>
          <a:solidFill>
            <a:schemeClr val="lt1"/>
          </a:solidFill>
          <a:ln w="19050"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sz="1067" b="1">
                <a:solidFill>
                  <a:schemeClr val="dk1"/>
                </a:solidFill>
                <a:latin typeface="Arial"/>
                <a:ea typeface="Arial"/>
                <a:cs typeface="Arial"/>
                <a:sym typeface="Arial"/>
              </a:rPr>
              <a:t>Yes</a:t>
            </a:r>
            <a:endParaRPr/>
          </a:p>
        </p:txBody>
      </p:sp>
      <p:sp>
        <p:nvSpPr>
          <p:cNvPr id="33" name="TextBox 32">
            <a:extLst>
              <a:ext uri="{FF2B5EF4-FFF2-40B4-BE49-F238E27FC236}">
                <a16:creationId xmlns:a16="http://schemas.microsoft.com/office/drawing/2014/main" id="{621C7458-B689-8365-56C0-F61397254767}"/>
              </a:ext>
            </a:extLst>
          </p:cNvPr>
          <p:cNvSpPr txBox="1"/>
          <p:nvPr/>
        </p:nvSpPr>
        <p:spPr>
          <a:xfrm>
            <a:off x="7392144" y="1051451"/>
            <a:ext cx="4585358" cy="400110"/>
          </a:xfrm>
          <a:prstGeom prst="rect">
            <a:avLst/>
          </a:prstGeom>
          <a:noFill/>
        </p:spPr>
        <p:txBody>
          <a:bodyPr wrap="none" rtlCol="0">
            <a:spAutoFit/>
          </a:bodyPr>
          <a:lstStyle/>
          <a:p>
            <a:r>
              <a:rPr lang="en-US" sz="2000" dirty="0"/>
              <a:t>(Jia &amp; Zhao, 2023, </a:t>
            </a:r>
            <a:r>
              <a:rPr lang="en-US" sz="2000" i="1" dirty="0"/>
              <a:t>Pragmatics and Society</a:t>
            </a:r>
            <a:r>
              <a:rPr lang="en-US" sz="2000" dirty="0"/>
              <a:t>)</a:t>
            </a:r>
          </a:p>
        </p:txBody>
      </p:sp>
    </p:spTree>
    <p:extLst>
      <p:ext uri="{BB962C8B-B14F-4D97-AF65-F5344CB8AC3E}">
        <p14:creationId xmlns:p14="http://schemas.microsoft.com/office/powerpoint/2010/main" val="80592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P spid="2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內容版面配置區 6">
            <a:extLst>
              <a:ext uri="{FF2B5EF4-FFF2-40B4-BE49-F238E27FC236}">
                <a16:creationId xmlns:a16="http://schemas.microsoft.com/office/drawing/2014/main" id="{3EE599BA-3A34-48FD-B1D0-F76FBB13EE3D}"/>
              </a:ext>
            </a:extLst>
          </p:cNvPr>
          <p:cNvSpPr txBox="1">
            <a:spLocks/>
          </p:cNvSpPr>
          <p:nvPr/>
        </p:nvSpPr>
        <p:spPr bwMode="auto">
          <a:xfrm>
            <a:off x="982663" y="980728"/>
            <a:ext cx="10225906" cy="5732462"/>
          </a:xfrm>
          <a:prstGeom prst="rect">
            <a:avLst/>
          </a:prstGeom>
          <a:noFill/>
          <a:ln>
            <a:noFill/>
          </a:ln>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457200">
              <a:spcBef>
                <a:spcPts val="0"/>
              </a:spcBef>
              <a:spcAft>
                <a:spcPts val="1200"/>
              </a:spcAft>
              <a:buNone/>
            </a:pPr>
            <a:r>
              <a:rPr lang="en-US" sz="2000" b="1" kern="100" dirty="0">
                <a:effectLst/>
                <a:latin typeface="Times New Roman" panose="02020603050405020304" pitchFamily="18" charset="0"/>
                <a:ea typeface="FangSong" panose="02010609060101010101" pitchFamily="49" charset="-122"/>
              </a:rPr>
              <a:t>Jia, M.</a:t>
            </a:r>
            <a:r>
              <a:rPr lang="en-US" sz="2000" kern="100" dirty="0">
                <a:effectLst/>
                <a:latin typeface="Times New Roman" panose="02020603050405020304" pitchFamily="18" charset="0"/>
                <a:ea typeface="FangSong" panose="02010609060101010101" pitchFamily="49" charset="-122"/>
              </a:rPr>
              <a:t> &amp; Zhang, T. Z. (forthcoming). Toward an experimental approach to health discourse: The effects of agency assignment in public health messaging. In Huang, L. &amp; Syed, A. (eds.), </a:t>
            </a:r>
            <a:r>
              <a:rPr lang="en-US" sz="2000" i="1" kern="100" dirty="0">
                <a:effectLst/>
                <a:latin typeface="Times New Roman" panose="02020603050405020304" pitchFamily="18" charset="0"/>
                <a:ea typeface="FangSong" panose="02010609060101010101" pitchFamily="49" charset="-122"/>
              </a:rPr>
              <a:t>Charting new territories in discourse analysis across health contexts.</a:t>
            </a:r>
            <a:r>
              <a:rPr lang="en-US" sz="2000" kern="100" dirty="0">
                <a:effectLst/>
                <a:latin typeface="Times New Roman" panose="02020603050405020304" pitchFamily="18" charset="0"/>
                <a:ea typeface="FangSong" panose="02010609060101010101" pitchFamily="49" charset="-122"/>
              </a:rPr>
              <a:t> Routledge. </a:t>
            </a:r>
          </a:p>
          <a:p>
            <a:pPr marL="0" indent="-457200">
              <a:spcBef>
                <a:spcPts val="0"/>
              </a:spcBef>
              <a:spcAft>
                <a:spcPts val="1200"/>
              </a:spcAft>
              <a:buNone/>
            </a:pPr>
            <a:r>
              <a:rPr lang="en-US" sz="2000" b="1" kern="100" dirty="0">
                <a:effectLst/>
                <a:latin typeface="Times New Roman" panose="02020603050405020304" pitchFamily="18" charset="0"/>
                <a:ea typeface="FangSong" panose="02010609060101010101" pitchFamily="49" charset="-122"/>
              </a:rPr>
              <a:t>Jia, M. </a:t>
            </a:r>
            <a:r>
              <a:rPr lang="en-US" sz="2000" kern="100" dirty="0">
                <a:effectLst/>
                <a:latin typeface="Times New Roman" panose="02020603050405020304" pitchFamily="18" charset="0"/>
                <a:ea typeface="FangSong" panose="02010609060101010101" pitchFamily="49" charset="-122"/>
              </a:rPr>
              <a:t>&amp; Zhao, Y. (2023). Fear appeals in public signs of COVID-19 prevention in Chinese local communities. </a:t>
            </a:r>
            <a:r>
              <a:rPr lang="en-US" sz="2000" i="1" kern="100" dirty="0">
                <a:effectLst/>
                <a:latin typeface="Times New Roman" panose="02020603050405020304" pitchFamily="18" charset="0"/>
                <a:ea typeface="FangSong" panose="02010609060101010101" pitchFamily="49" charset="-122"/>
              </a:rPr>
              <a:t>Pragmatics and Society</a:t>
            </a:r>
            <a:r>
              <a:rPr lang="en-US" sz="2000" kern="100" dirty="0">
                <a:effectLst/>
                <a:latin typeface="Times New Roman" panose="02020603050405020304" pitchFamily="18" charset="0"/>
                <a:ea typeface="FangSong" panose="02010609060101010101" pitchFamily="49" charset="-122"/>
              </a:rPr>
              <a:t>,</a:t>
            </a:r>
            <a:r>
              <a:rPr lang="en-US" sz="2000" i="1" kern="100" dirty="0">
                <a:effectLst/>
                <a:latin typeface="Times New Roman" panose="02020603050405020304" pitchFamily="18" charset="0"/>
                <a:ea typeface="FangSong" panose="02010609060101010101" pitchFamily="49" charset="-122"/>
              </a:rPr>
              <a:t> 14</a:t>
            </a:r>
            <a:r>
              <a:rPr lang="en-US" sz="2000" kern="100" dirty="0">
                <a:effectLst/>
                <a:latin typeface="Times New Roman" panose="02020603050405020304" pitchFamily="18" charset="0"/>
                <a:ea typeface="FangSong" panose="02010609060101010101" pitchFamily="49" charset="-122"/>
              </a:rPr>
              <a:t>(2), 281–305</a:t>
            </a:r>
            <a:r>
              <a:rPr lang="en-US" sz="2000" i="1" kern="100" dirty="0">
                <a:effectLst/>
                <a:latin typeface="Times New Roman" panose="02020603050405020304" pitchFamily="18" charset="0"/>
                <a:ea typeface="FangSong" panose="02010609060101010101" pitchFamily="49" charset="-122"/>
              </a:rPr>
              <a:t>.</a:t>
            </a:r>
            <a:r>
              <a:rPr lang="en-US" sz="2000" kern="100" dirty="0">
                <a:effectLst/>
                <a:latin typeface="Times New Roman" panose="02020603050405020304" pitchFamily="18" charset="0"/>
                <a:ea typeface="FangSong" panose="02010609060101010101" pitchFamily="49" charset="-122"/>
              </a:rPr>
              <a:t> </a:t>
            </a:r>
            <a:r>
              <a:rPr lang="en-US" sz="2000" u="sng" kern="100" dirty="0">
                <a:solidFill>
                  <a:srgbClr val="467886"/>
                </a:solidFill>
                <a:effectLst/>
                <a:latin typeface="Times New Roman" panose="02020603050405020304" pitchFamily="18" charset="0"/>
                <a:ea typeface="FangSong" panose="02010609060101010101" pitchFamily="49" charset="-122"/>
                <a:hlinkClick r:id="rId3"/>
              </a:rPr>
              <a:t>https://doi.org/10.1075/ps.22009.jia</a:t>
            </a:r>
            <a:endParaRPr lang="en-US" sz="2000" kern="100" dirty="0">
              <a:effectLst/>
              <a:latin typeface="Times New Roman" panose="02020603050405020304" pitchFamily="18" charset="0"/>
              <a:ea typeface="FangSong" panose="02010609060101010101" pitchFamily="49" charset="-122"/>
            </a:endParaRPr>
          </a:p>
          <a:p>
            <a:pPr marL="0" indent="-457200">
              <a:spcBef>
                <a:spcPts val="0"/>
              </a:spcBef>
              <a:spcAft>
                <a:spcPts val="1200"/>
              </a:spcAft>
              <a:buNone/>
            </a:pPr>
            <a:r>
              <a:rPr lang="en-US" sz="2000" b="1" kern="100" dirty="0">
                <a:effectLst/>
                <a:latin typeface="Times New Roman" panose="02020603050405020304" pitchFamily="18" charset="0"/>
                <a:ea typeface="FangSong" panose="02010609060101010101" pitchFamily="49" charset="-122"/>
              </a:rPr>
              <a:t>Jia, M. </a:t>
            </a:r>
            <a:r>
              <a:rPr lang="en-US" sz="2000" kern="100" dirty="0">
                <a:effectLst/>
                <a:latin typeface="Times New Roman" panose="02020603050405020304" pitchFamily="18" charset="0"/>
                <a:ea typeface="FangSong" panose="02010609060101010101" pitchFamily="49" charset="-122"/>
              </a:rPr>
              <a:t>(2022). Toward an integrated understanding of language and health communication: Discourse-analytic and message design approaches. </a:t>
            </a:r>
            <a:r>
              <a:rPr lang="en-US" sz="2000" i="1" kern="100" dirty="0">
                <a:effectLst/>
                <a:latin typeface="Times New Roman" panose="02020603050405020304" pitchFamily="18" charset="0"/>
                <a:ea typeface="FangSong" panose="02010609060101010101" pitchFamily="49" charset="-122"/>
              </a:rPr>
              <a:t>Applied Linguistics</a:t>
            </a:r>
            <a:r>
              <a:rPr lang="en-US" sz="2000" kern="100" dirty="0">
                <a:effectLst/>
                <a:latin typeface="Times New Roman" panose="02020603050405020304" pitchFamily="18" charset="0"/>
                <a:ea typeface="FangSong" panose="02010609060101010101" pitchFamily="49" charset="-122"/>
              </a:rPr>
              <a:t>, </a:t>
            </a:r>
            <a:r>
              <a:rPr lang="en-US" sz="2000" i="1" kern="100" dirty="0">
                <a:effectLst/>
                <a:latin typeface="Times New Roman" panose="02020603050405020304" pitchFamily="18" charset="0"/>
                <a:ea typeface="FangSong" panose="02010609060101010101" pitchFamily="49" charset="-122"/>
              </a:rPr>
              <a:t>43</a:t>
            </a:r>
            <a:r>
              <a:rPr lang="en-US" sz="2000" kern="100" dirty="0">
                <a:effectLst/>
                <a:latin typeface="Times New Roman" panose="02020603050405020304" pitchFamily="18" charset="0"/>
                <a:ea typeface="FangSong" panose="02010609060101010101" pitchFamily="49" charset="-122"/>
              </a:rPr>
              <a:t>(6), 1217–1221. </a:t>
            </a:r>
            <a:r>
              <a:rPr lang="en-US" sz="2000" u="sng" kern="100" dirty="0">
                <a:solidFill>
                  <a:srgbClr val="467886"/>
                </a:solidFill>
                <a:effectLst/>
                <a:latin typeface="Times New Roman" panose="02020603050405020304" pitchFamily="18" charset="0"/>
                <a:ea typeface="FangSong" panose="02010609060101010101" pitchFamily="49" charset="-122"/>
                <a:hlinkClick r:id="rId4"/>
              </a:rPr>
              <a:t>https://doi.org/10.1093/applin/amac063</a:t>
            </a:r>
            <a:endParaRPr lang="en-US" sz="2000" kern="100" dirty="0">
              <a:effectLst/>
              <a:latin typeface="Times New Roman" panose="02020603050405020304" pitchFamily="18" charset="0"/>
              <a:ea typeface="FangSong" panose="02010609060101010101" pitchFamily="49" charset="-122"/>
            </a:endParaRPr>
          </a:p>
          <a:p>
            <a:pPr marL="0" indent="-457200">
              <a:spcBef>
                <a:spcPts val="0"/>
              </a:spcBef>
              <a:spcAft>
                <a:spcPts val="1200"/>
              </a:spcAft>
              <a:buNone/>
            </a:pPr>
            <a:r>
              <a:rPr lang="en-US" sz="2000" b="1" kern="100" dirty="0">
                <a:effectLst/>
                <a:latin typeface="Times New Roman" panose="02020603050405020304" pitchFamily="18" charset="0"/>
                <a:ea typeface="FangSong" panose="02010609060101010101" pitchFamily="49" charset="-122"/>
              </a:rPr>
              <a:t>Jia, M. </a:t>
            </a:r>
            <a:r>
              <a:rPr lang="en-US" sz="2000" kern="100" dirty="0">
                <a:effectLst/>
                <a:latin typeface="Times New Roman" panose="02020603050405020304" pitchFamily="18" charset="0"/>
                <a:ea typeface="FangSong" panose="02010609060101010101" pitchFamily="49" charset="-122"/>
              </a:rPr>
              <a:t>(2024). Language and cultural norms influence vaccine hesitancy. </a:t>
            </a:r>
            <a:r>
              <a:rPr lang="en-US" sz="2000" i="1" kern="100" dirty="0">
                <a:effectLst/>
                <a:latin typeface="Times New Roman" panose="02020603050405020304" pitchFamily="18" charset="0"/>
                <a:ea typeface="FangSong" panose="02010609060101010101" pitchFamily="49" charset="-122"/>
              </a:rPr>
              <a:t>Nature</a:t>
            </a:r>
            <a:r>
              <a:rPr lang="en-US" sz="2000" kern="100" dirty="0">
                <a:effectLst/>
                <a:latin typeface="Times New Roman" panose="02020603050405020304" pitchFamily="18" charset="0"/>
                <a:ea typeface="FangSong" panose="02010609060101010101" pitchFamily="49" charset="-122"/>
              </a:rPr>
              <a:t>. </a:t>
            </a:r>
            <a:r>
              <a:rPr lang="en-US" sz="2000" i="1" kern="100" dirty="0">
                <a:effectLst/>
                <a:latin typeface="Times New Roman" panose="02020603050405020304" pitchFamily="18" charset="0"/>
                <a:ea typeface="FangSong" panose="02010609060101010101" pitchFamily="49" charset="-122"/>
              </a:rPr>
              <a:t>627</a:t>
            </a:r>
            <a:r>
              <a:rPr lang="en-US" sz="2000" kern="100" dirty="0">
                <a:effectLst/>
                <a:latin typeface="Times New Roman" panose="02020603050405020304" pitchFamily="18" charset="0"/>
                <a:ea typeface="FangSong" panose="02010609060101010101" pitchFamily="49" charset="-122"/>
              </a:rPr>
              <a:t>, 489–489. </a:t>
            </a:r>
            <a:r>
              <a:rPr lang="en-US" sz="2000" u="sng" kern="100" dirty="0">
                <a:solidFill>
                  <a:srgbClr val="467886"/>
                </a:solidFill>
                <a:effectLst/>
                <a:latin typeface="Times New Roman" panose="02020603050405020304" pitchFamily="18" charset="0"/>
                <a:ea typeface="FangSong" panose="02010609060101010101" pitchFamily="49" charset="-122"/>
                <a:hlinkClick r:id="rId5"/>
              </a:rPr>
              <a:t>https://doi.org/10.1038/d41586-024-00826-x</a:t>
            </a:r>
            <a:r>
              <a:rPr lang="en-US" sz="2000" kern="100" dirty="0">
                <a:effectLst/>
                <a:latin typeface="Times New Roman" panose="02020603050405020304" pitchFamily="18" charset="0"/>
                <a:ea typeface="FangSong" panose="02010609060101010101" pitchFamily="49" charset="-122"/>
              </a:rPr>
              <a:t> </a:t>
            </a:r>
          </a:p>
          <a:p>
            <a:pPr marL="0" indent="-457200">
              <a:spcBef>
                <a:spcPts val="0"/>
              </a:spcBef>
              <a:spcAft>
                <a:spcPts val="1200"/>
              </a:spcAft>
              <a:buNone/>
            </a:pPr>
            <a:r>
              <a:rPr lang="en-US" sz="2000" kern="100" dirty="0">
                <a:effectLst/>
                <a:latin typeface="Times New Roman" panose="02020603050405020304" pitchFamily="18" charset="0"/>
                <a:ea typeface="FangSong" panose="02010609060101010101" pitchFamily="49" charset="-122"/>
              </a:rPr>
              <a:t>McGlone, M. S., Stephens, K. K., </a:t>
            </a:r>
            <a:r>
              <a:rPr lang="en-US" sz="2000" b="1" kern="100" dirty="0">
                <a:effectLst/>
                <a:latin typeface="Times New Roman" panose="02020603050405020304" pitchFamily="18" charset="0"/>
                <a:ea typeface="FangSong" panose="02010609060101010101" pitchFamily="49" charset="-122"/>
              </a:rPr>
              <a:t>Jia, M.</a:t>
            </a:r>
            <a:r>
              <a:rPr lang="en-US" sz="2000" kern="100" dirty="0">
                <a:effectLst/>
                <a:latin typeface="Times New Roman" panose="02020603050405020304" pitchFamily="18" charset="0"/>
                <a:ea typeface="FangSong" panose="02010609060101010101" pitchFamily="49" charset="-122"/>
              </a:rPr>
              <a:t>, Montagnolo, C., &amp; Xu, Y. (2024). Multiple messaging strategies for increasing HPV vaccination intentions among English- and Spanish-speaking parents in the United States and Mexico. </a:t>
            </a:r>
            <a:r>
              <a:rPr lang="en-US" sz="2000" i="1" kern="100" dirty="0">
                <a:effectLst/>
                <a:latin typeface="Times New Roman" panose="02020603050405020304" pitchFamily="18" charset="0"/>
                <a:ea typeface="FangSong" panose="02010609060101010101" pitchFamily="49" charset="-122"/>
              </a:rPr>
              <a:t>Vaccines</a:t>
            </a:r>
            <a:r>
              <a:rPr lang="en-US" sz="2000" kern="100" dirty="0">
                <a:effectLst/>
                <a:latin typeface="Times New Roman" panose="02020603050405020304" pitchFamily="18" charset="0"/>
                <a:ea typeface="FangSong" panose="02010609060101010101" pitchFamily="49" charset="-122"/>
              </a:rPr>
              <a:t>, </a:t>
            </a:r>
            <a:r>
              <a:rPr lang="en-US" sz="2000" i="1" kern="100" dirty="0">
                <a:effectLst/>
                <a:latin typeface="Times New Roman" panose="02020603050405020304" pitchFamily="18" charset="0"/>
                <a:ea typeface="FangSong" panose="02010609060101010101" pitchFamily="49" charset="-122"/>
              </a:rPr>
              <a:t>12</a:t>
            </a:r>
            <a:r>
              <a:rPr lang="en-US" sz="2000" kern="100" dirty="0">
                <a:effectLst/>
                <a:latin typeface="Times New Roman" panose="02020603050405020304" pitchFamily="18" charset="0"/>
                <a:ea typeface="FangSong" panose="02010609060101010101" pitchFamily="49" charset="-122"/>
              </a:rPr>
              <a:t>(6), 650. </a:t>
            </a:r>
            <a:r>
              <a:rPr lang="en-US" sz="2000" u="sng" kern="100" dirty="0">
                <a:solidFill>
                  <a:srgbClr val="467886"/>
                </a:solidFill>
                <a:effectLst/>
                <a:latin typeface="Times New Roman" panose="02020603050405020304" pitchFamily="18" charset="0"/>
                <a:ea typeface="FangSong" panose="02010609060101010101" pitchFamily="49" charset="-122"/>
                <a:hlinkClick r:id="rId6"/>
              </a:rPr>
              <a:t>https://doi.org/10.3390/vaccines12060650</a:t>
            </a:r>
            <a:endParaRPr lang="en-US" sz="2000" kern="100" dirty="0">
              <a:effectLst/>
              <a:latin typeface="Times New Roman" panose="02020603050405020304" pitchFamily="18" charset="0"/>
              <a:ea typeface="FangSong" panose="02010609060101010101" pitchFamily="49" charset="-122"/>
            </a:endParaRPr>
          </a:p>
          <a:p>
            <a:pPr marL="0" indent="-457200">
              <a:spcBef>
                <a:spcPts val="0"/>
              </a:spcBef>
              <a:spcAft>
                <a:spcPts val="1200"/>
              </a:spcAft>
              <a:buNone/>
            </a:pPr>
            <a:r>
              <a:rPr lang="en-US" sz="2000" kern="100" dirty="0">
                <a:effectLst/>
                <a:latin typeface="Times New Roman" panose="02020603050405020304" pitchFamily="18" charset="0"/>
                <a:ea typeface="FangSong" panose="02010609060101010101" pitchFamily="49" charset="-122"/>
              </a:rPr>
              <a:t>Zhang, T. Z., </a:t>
            </a:r>
            <a:r>
              <a:rPr lang="en-US" sz="2000" b="1" kern="100" dirty="0">
                <a:effectLst/>
                <a:latin typeface="Times New Roman" panose="02020603050405020304" pitchFamily="18" charset="0"/>
                <a:ea typeface="FangSong" panose="02010609060101010101" pitchFamily="49" charset="-122"/>
              </a:rPr>
              <a:t>Jia, M.</a:t>
            </a:r>
            <a:r>
              <a:rPr lang="en-US" sz="2000" kern="100" dirty="0">
                <a:effectLst/>
                <a:latin typeface="Times New Roman" panose="02020603050405020304" pitchFamily="18" charset="0"/>
                <a:ea typeface="FangSong" panose="02010609060101010101" pitchFamily="49" charset="-122"/>
              </a:rPr>
              <a:t>, &amp; McGlone, M. S. (2023). Combating antibiotic resistance via linguistic agency assignment. </a:t>
            </a:r>
            <a:r>
              <a:rPr lang="en-US" sz="2000" i="1" kern="100" dirty="0">
                <a:effectLst/>
                <a:latin typeface="Times New Roman" panose="02020603050405020304" pitchFamily="18" charset="0"/>
                <a:ea typeface="FangSong" panose="02010609060101010101" pitchFamily="49" charset="-122"/>
              </a:rPr>
              <a:t>Health Communication</a:t>
            </a:r>
            <a:r>
              <a:rPr lang="en-US" sz="2000" kern="100" dirty="0">
                <a:effectLst/>
                <a:latin typeface="Times New Roman" panose="02020603050405020304" pitchFamily="18" charset="0"/>
                <a:ea typeface="FangSong" panose="02010609060101010101" pitchFamily="49" charset="-122"/>
              </a:rPr>
              <a:t>, </a:t>
            </a:r>
            <a:r>
              <a:rPr lang="en-US" sz="2000" i="1" kern="100" dirty="0">
                <a:effectLst/>
                <a:latin typeface="Times New Roman" panose="02020603050405020304" pitchFamily="18" charset="0"/>
                <a:ea typeface="FangSong" panose="02010609060101010101" pitchFamily="49" charset="-122"/>
              </a:rPr>
              <a:t>38</a:t>
            </a:r>
            <a:r>
              <a:rPr lang="en-US" sz="2000" kern="100" dirty="0">
                <a:effectLst/>
                <a:latin typeface="Times New Roman" panose="02020603050405020304" pitchFamily="18" charset="0"/>
                <a:ea typeface="FangSong" panose="02010609060101010101" pitchFamily="49" charset="-122"/>
              </a:rPr>
              <a:t>(14), 3287–3300. </a:t>
            </a:r>
            <a:r>
              <a:rPr lang="en-US" sz="2000" u="sng" kern="100" dirty="0">
                <a:solidFill>
                  <a:srgbClr val="467886"/>
                </a:solidFill>
                <a:effectLst/>
                <a:latin typeface="Times New Roman" panose="02020603050405020304" pitchFamily="18" charset="0"/>
                <a:ea typeface="FangSong" panose="02010609060101010101" pitchFamily="49" charset="-122"/>
                <a:hlinkClick r:id="rId7"/>
              </a:rPr>
              <a:t>https://doi.org/10.1080/10410236.2022.2147125</a:t>
            </a:r>
            <a:endParaRPr lang="en-US" sz="2000" dirty="0">
              <a:effectLst/>
              <a:latin typeface="Times New Roman" panose="02020603050405020304" pitchFamily="18" charset="0"/>
              <a:ea typeface="SimSun" panose="02010600030101010101" pitchFamily="2" charset="-122"/>
            </a:endParaRPr>
          </a:p>
          <a:p>
            <a:pPr marL="463550" lvl="3" eaLnBrk="1" hangingPunct="1">
              <a:spcBef>
                <a:spcPts val="0"/>
              </a:spcBef>
              <a:spcAft>
                <a:spcPts val="1200"/>
              </a:spcAft>
              <a:buClr>
                <a:srgbClr val="FF0000"/>
              </a:buClr>
              <a:buFont typeface="Arial" charset="0"/>
              <a:buNone/>
              <a:defRPr/>
            </a:pPr>
            <a:endParaRPr lang="en-US" altLang="zh-HK" sz="1800" dirty="0">
              <a:latin typeface="+mn-lt"/>
              <a:ea typeface="+mn-ea"/>
              <a:cs typeface="Arial" charset="0"/>
            </a:endParaRPr>
          </a:p>
        </p:txBody>
      </p:sp>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551384" y="404664"/>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Selected References</a:t>
            </a:r>
          </a:p>
        </p:txBody>
      </p:sp>
    </p:spTree>
    <p:extLst>
      <p:ext uri="{BB962C8B-B14F-4D97-AF65-F5344CB8AC3E}">
        <p14:creationId xmlns:p14="http://schemas.microsoft.com/office/powerpoint/2010/main" val="1460303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標題 5">
            <a:extLst>
              <a:ext uri="{FF2B5EF4-FFF2-40B4-BE49-F238E27FC236}">
                <a16:creationId xmlns:a16="http://schemas.microsoft.com/office/drawing/2014/main" id="{64E16EBB-EE17-4874-8242-C760CDDEE01D}"/>
              </a:ext>
            </a:extLst>
          </p:cNvPr>
          <p:cNvSpPr txBox="1">
            <a:spLocks/>
          </p:cNvSpPr>
          <p:nvPr/>
        </p:nvSpPr>
        <p:spPr bwMode="auto">
          <a:xfrm>
            <a:off x="1524000" y="1773238"/>
            <a:ext cx="9144000" cy="2016125"/>
          </a:xfrm>
          <a:prstGeom prst="rect">
            <a:avLst/>
          </a:prstGeom>
          <a:noFill/>
          <a:ln>
            <a:noFill/>
          </a:ln>
        </p:spPr>
        <p:txBody>
          <a:bodyPr lIns="457200" tIns="0" rIns="457200" bIns="0"/>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algn="l" eaLnBrk="1" fontAlgn="auto" hangingPunct="1">
              <a:lnSpc>
                <a:spcPct val="200000"/>
              </a:lnSpc>
              <a:spcAft>
                <a:spcPts val="0"/>
              </a:spcAft>
              <a:defRPr/>
            </a:pPr>
            <a:endParaRPr lang="en-US" sz="2800" dirty="0">
              <a:solidFill>
                <a:srgbClr val="FFFFFF"/>
              </a:solidFill>
              <a:latin typeface="+mn-lt"/>
              <a:cs typeface="Calibri" panose="020F0502020204030204" pitchFamily="34" charset="0"/>
            </a:endParaRPr>
          </a:p>
        </p:txBody>
      </p:sp>
      <p:sp>
        <p:nvSpPr>
          <p:cNvPr id="7" name="標題 5">
            <a:extLst>
              <a:ext uri="{FF2B5EF4-FFF2-40B4-BE49-F238E27FC236}">
                <a16:creationId xmlns:a16="http://schemas.microsoft.com/office/drawing/2014/main" id="{247EFD0E-E389-4798-A788-DF77746E2B83}"/>
              </a:ext>
            </a:extLst>
          </p:cNvPr>
          <p:cNvSpPr txBox="1">
            <a:spLocks/>
          </p:cNvSpPr>
          <p:nvPr/>
        </p:nvSpPr>
        <p:spPr bwMode="auto">
          <a:xfrm>
            <a:off x="0" y="1700808"/>
            <a:ext cx="9144000" cy="2665412"/>
          </a:xfrm>
          <a:prstGeom prst="rect">
            <a:avLst/>
          </a:prstGeom>
          <a:noFill/>
          <a:ln>
            <a:noFill/>
          </a:ln>
        </p:spPr>
        <p:txBody>
          <a:bodyPr lIns="457200" tIns="0" rIns="457200" bIns="0"/>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algn="l" eaLnBrk="1" fontAlgn="auto" hangingPunct="1">
              <a:spcAft>
                <a:spcPts val="0"/>
              </a:spcAft>
              <a:defRPr/>
            </a:pPr>
            <a:r>
              <a:rPr lang="en-US" b="1" dirty="0">
                <a:solidFill>
                  <a:srgbClr val="99235E"/>
                </a:solidFill>
                <a:cs typeface="Calibri" panose="020F0502020204030204" pitchFamily="34" charset="0"/>
              </a:rPr>
              <a:t>Thank you! </a:t>
            </a:r>
            <a:br>
              <a:rPr lang="en-US" sz="2800" b="1" dirty="0">
                <a:solidFill>
                  <a:srgbClr val="99235E"/>
                </a:solidFill>
                <a:cs typeface="Calibri" panose="020F0502020204030204" pitchFamily="34" charset="0"/>
              </a:rPr>
            </a:br>
            <a:endParaRPr lang="en-US" sz="2800" b="1" dirty="0">
              <a:solidFill>
                <a:srgbClr val="99235E"/>
              </a:solidFill>
              <a:cs typeface="Calibri" panose="020F0502020204030204" pitchFamily="34" charset="0"/>
            </a:endParaRPr>
          </a:p>
          <a:p>
            <a:pPr marL="457200" algn="l" eaLnBrk="1" fontAlgn="auto" hangingPunct="1">
              <a:spcAft>
                <a:spcPts val="0"/>
              </a:spcAft>
              <a:defRPr/>
            </a:pPr>
            <a:r>
              <a:rPr lang="en-US" altLang="zh-TW" sz="2400" dirty="0">
                <a:solidFill>
                  <a:schemeClr val="tx1">
                    <a:lumMod val="85000"/>
                    <a:lumOff val="15000"/>
                  </a:schemeClr>
                </a:solidFill>
                <a:latin typeface="+mn-lt"/>
                <a:cs typeface="Calibri" panose="020F0502020204030204" pitchFamily="34" charset="0"/>
              </a:rPr>
              <a:t>James Mian Jia</a:t>
            </a:r>
          </a:p>
          <a:p>
            <a:pPr marL="457200" algn="l" eaLnBrk="1" fontAlgn="auto" hangingPunct="1">
              <a:spcAft>
                <a:spcPts val="0"/>
              </a:spcAft>
              <a:defRPr/>
            </a:pPr>
            <a:endParaRPr lang="en-US" altLang="zh-TW" sz="2400" dirty="0">
              <a:solidFill>
                <a:schemeClr val="tx1">
                  <a:lumMod val="85000"/>
                  <a:lumOff val="15000"/>
                </a:schemeClr>
              </a:solidFill>
              <a:latin typeface="+mn-lt"/>
              <a:cs typeface="Calibri" panose="020F0502020204030204" pitchFamily="34" charset="0"/>
            </a:endParaRPr>
          </a:p>
          <a:p>
            <a:pPr marL="457200" algn="l" eaLnBrk="1" fontAlgn="auto" hangingPunct="1">
              <a:spcAft>
                <a:spcPts val="0"/>
              </a:spcAft>
              <a:defRPr/>
            </a:pPr>
            <a:r>
              <a:rPr lang="en-US" altLang="zh-TW" sz="2400" dirty="0" err="1">
                <a:solidFill>
                  <a:schemeClr val="tx1">
                    <a:lumMod val="85000"/>
                    <a:lumOff val="15000"/>
                  </a:schemeClr>
                </a:solidFill>
                <a:latin typeface="+mn-lt"/>
                <a:cs typeface="Calibri" panose="020F0502020204030204" pitchFamily="34" charset="0"/>
              </a:rPr>
              <a:t>mianjia@cityu.edu.hk</a:t>
            </a:r>
            <a:br>
              <a:rPr lang="en-US" altLang="zh-TW" sz="2800" dirty="0">
                <a:solidFill>
                  <a:srgbClr val="99235E"/>
                </a:solidFill>
                <a:latin typeface="+mn-lt"/>
                <a:cs typeface="Calibri" panose="020F0502020204030204" pitchFamily="34" charset="0"/>
              </a:rPr>
            </a:br>
            <a:endParaRPr lang="en-US" altLang="zh-TW" sz="2800" dirty="0">
              <a:solidFill>
                <a:srgbClr val="99235E"/>
              </a:solidFill>
              <a:latin typeface="+mn-lt"/>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Use as a Multidisciplinary Inquiry</a:t>
            </a:r>
          </a:p>
        </p:txBody>
      </p:sp>
      <p:pic>
        <p:nvPicPr>
          <p:cNvPr id="3" name="Picture 2">
            <a:extLst>
              <a:ext uri="{FF2B5EF4-FFF2-40B4-BE49-F238E27FC236}">
                <a16:creationId xmlns:a16="http://schemas.microsoft.com/office/drawing/2014/main" id="{B4A45F92-38BF-5E97-CFB4-7D5565D8BAC0}"/>
              </a:ext>
            </a:extLst>
          </p:cNvPr>
          <p:cNvPicPr>
            <a:picLocks noChangeAspect="1"/>
          </p:cNvPicPr>
          <p:nvPr/>
        </p:nvPicPr>
        <p:blipFill>
          <a:blip r:embed="rId3"/>
          <a:stretch>
            <a:fillRect/>
          </a:stretch>
        </p:blipFill>
        <p:spPr>
          <a:xfrm>
            <a:off x="1343472" y="1196752"/>
            <a:ext cx="3552869" cy="5373216"/>
          </a:xfrm>
          <a:prstGeom prst="rect">
            <a:avLst/>
          </a:prstGeom>
        </p:spPr>
      </p:pic>
      <p:sp>
        <p:nvSpPr>
          <p:cNvPr id="5" name="TextBox 4">
            <a:extLst>
              <a:ext uri="{FF2B5EF4-FFF2-40B4-BE49-F238E27FC236}">
                <a16:creationId xmlns:a16="http://schemas.microsoft.com/office/drawing/2014/main" id="{002DF0B2-0C70-E32A-0325-D2290CB4AFDD}"/>
              </a:ext>
            </a:extLst>
          </p:cNvPr>
          <p:cNvSpPr txBox="1"/>
          <p:nvPr/>
        </p:nvSpPr>
        <p:spPr>
          <a:xfrm>
            <a:off x="5735960" y="1412776"/>
            <a:ext cx="5869620" cy="4420890"/>
          </a:xfrm>
          <a:prstGeom prst="rect">
            <a:avLst/>
          </a:prstGeom>
          <a:noFill/>
        </p:spPr>
        <p:txBody>
          <a:bodyPr wrap="none" rtlCol="0">
            <a:spAutoFit/>
          </a:bodyPr>
          <a:lstStyle/>
          <a:p>
            <a:pPr>
              <a:lnSpc>
                <a:spcPct val="200000"/>
              </a:lnSpc>
            </a:pPr>
            <a:r>
              <a:rPr lang="en-US" sz="2400" dirty="0"/>
              <a:t>LSI AS A CONFEDERATION OF SUBDISCIPLINES</a:t>
            </a:r>
          </a:p>
          <a:p>
            <a:pPr marL="342900" indent="-342900">
              <a:lnSpc>
                <a:spcPct val="200000"/>
              </a:lnSpc>
              <a:buFont typeface="Arial" panose="020B0604020202020204" pitchFamily="34" charset="0"/>
              <a:buChar char="•"/>
            </a:pPr>
            <a:r>
              <a:rPr lang="en-US" sz="2400" dirty="0"/>
              <a:t>Language Pragmatics</a:t>
            </a:r>
          </a:p>
          <a:p>
            <a:pPr marL="342900" indent="-342900">
              <a:lnSpc>
                <a:spcPct val="200000"/>
              </a:lnSpc>
              <a:buFont typeface="Arial" panose="020B0604020202020204" pitchFamily="34" charset="0"/>
              <a:buChar char="•"/>
            </a:pPr>
            <a:r>
              <a:rPr lang="en-US" sz="2400" dirty="0"/>
              <a:t>Language and Social Psychology</a:t>
            </a:r>
          </a:p>
          <a:p>
            <a:pPr marL="342900" indent="-342900">
              <a:lnSpc>
                <a:spcPct val="200000"/>
              </a:lnSpc>
              <a:buFont typeface="Arial" panose="020B0604020202020204" pitchFamily="34" charset="0"/>
              <a:buChar char="•"/>
            </a:pPr>
            <a:r>
              <a:rPr lang="en-US" sz="2400" dirty="0"/>
              <a:t>Conversation Analysis</a:t>
            </a:r>
          </a:p>
          <a:p>
            <a:pPr marL="342900" indent="-342900">
              <a:lnSpc>
                <a:spcPct val="200000"/>
              </a:lnSpc>
              <a:buFont typeface="Arial" panose="020B0604020202020204" pitchFamily="34" charset="0"/>
              <a:buChar char="•"/>
            </a:pPr>
            <a:r>
              <a:rPr lang="en-US" sz="2400" dirty="0"/>
              <a:t>Discourse Analysis</a:t>
            </a:r>
          </a:p>
          <a:p>
            <a:pPr marL="342900" indent="-342900">
              <a:lnSpc>
                <a:spcPct val="200000"/>
              </a:lnSpc>
              <a:buFont typeface="Arial" panose="020B0604020202020204" pitchFamily="34" charset="0"/>
              <a:buChar char="•"/>
            </a:pPr>
            <a:r>
              <a:rPr lang="en-US" sz="2400" dirty="0"/>
              <a:t>Ethnography of Communication</a:t>
            </a:r>
          </a:p>
        </p:txBody>
      </p:sp>
      <p:sp>
        <p:nvSpPr>
          <p:cNvPr id="6" name="TextBox 5">
            <a:extLst>
              <a:ext uri="{FF2B5EF4-FFF2-40B4-BE49-F238E27FC236}">
                <a16:creationId xmlns:a16="http://schemas.microsoft.com/office/drawing/2014/main" id="{0C25390F-E191-F62E-F4D1-597E51B30BFF}"/>
              </a:ext>
            </a:extLst>
          </p:cNvPr>
          <p:cNvSpPr txBox="1"/>
          <p:nvPr/>
        </p:nvSpPr>
        <p:spPr>
          <a:xfrm>
            <a:off x="7680176" y="6165304"/>
            <a:ext cx="2604111" cy="400110"/>
          </a:xfrm>
          <a:prstGeom prst="rect">
            <a:avLst/>
          </a:prstGeom>
          <a:noFill/>
        </p:spPr>
        <p:txBody>
          <a:bodyPr wrap="none" rtlCol="0">
            <a:spAutoFit/>
          </a:bodyPr>
          <a:lstStyle/>
          <a:p>
            <a:r>
              <a:rPr lang="en-US" sz="2000" dirty="0"/>
              <a:t>(Fitch &amp; Sanders, 2005)</a:t>
            </a:r>
          </a:p>
        </p:txBody>
      </p:sp>
    </p:spTree>
    <p:extLst>
      <p:ext uri="{BB962C8B-B14F-4D97-AF65-F5344CB8AC3E}">
        <p14:creationId xmlns:p14="http://schemas.microsoft.com/office/powerpoint/2010/main" val="13834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Use as a Multidisciplinary Inquiry</a:t>
            </a:r>
          </a:p>
        </p:txBody>
      </p:sp>
      <p:sp>
        <p:nvSpPr>
          <p:cNvPr id="5" name="TextBox 4">
            <a:extLst>
              <a:ext uri="{FF2B5EF4-FFF2-40B4-BE49-F238E27FC236}">
                <a16:creationId xmlns:a16="http://schemas.microsoft.com/office/drawing/2014/main" id="{002DF0B2-0C70-E32A-0325-D2290CB4AFDD}"/>
              </a:ext>
            </a:extLst>
          </p:cNvPr>
          <p:cNvSpPr txBox="1"/>
          <p:nvPr/>
        </p:nvSpPr>
        <p:spPr>
          <a:xfrm>
            <a:off x="5810133" y="822666"/>
            <a:ext cx="5357621" cy="5898218"/>
          </a:xfrm>
          <a:prstGeom prst="rect">
            <a:avLst/>
          </a:prstGeom>
          <a:noFill/>
        </p:spPr>
        <p:txBody>
          <a:bodyPr wrap="none" rtlCol="0">
            <a:spAutoFit/>
          </a:bodyPr>
          <a:lstStyle/>
          <a:p>
            <a:pPr>
              <a:lnSpc>
                <a:spcPct val="200000"/>
              </a:lnSpc>
            </a:pPr>
            <a:r>
              <a:rPr lang="en-US" sz="2400" dirty="0"/>
              <a:t>SEVEN THEORETICAL APPROACHES</a:t>
            </a:r>
          </a:p>
          <a:p>
            <a:pPr marL="342900" indent="-342900">
              <a:lnSpc>
                <a:spcPct val="200000"/>
              </a:lnSpc>
              <a:buFont typeface="Arial" panose="020B0604020202020204" pitchFamily="34" charset="0"/>
              <a:buChar char="•"/>
            </a:pPr>
            <a:r>
              <a:rPr lang="en-US" sz="2400" dirty="0"/>
              <a:t>Cultural Approaches</a:t>
            </a:r>
          </a:p>
          <a:p>
            <a:pPr marL="342900" indent="-342900">
              <a:lnSpc>
                <a:spcPct val="200000"/>
              </a:lnSpc>
              <a:buFont typeface="Arial" panose="020B0604020202020204" pitchFamily="34" charset="0"/>
              <a:buChar char="•"/>
            </a:pPr>
            <a:r>
              <a:rPr lang="en-US" sz="2400" dirty="0"/>
              <a:t>Critical Approaches</a:t>
            </a:r>
          </a:p>
          <a:p>
            <a:pPr marL="342900" indent="-342900">
              <a:lnSpc>
                <a:spcPct val="200000"/>
              </a:lnSpc>
              <a:buFont typeface="Arial" panose="020B0604020202020204" pitchFamily="34" charset="0"/>
              <a:buChar char="•"/>
            </a:pPr>
            <a:r>
              <a:rPr lang="en-US" sz="2400" dirty="0"/>
              <a:t>Ethnomethodological – CA approaches</a:t>
            </a:r>
          </a:p>
          <a:p>
            <a:pPr marL="342900" indent="-342900">
              <a:lnSpc>
                <a:spcPct val="200000"/>
              </a:lnSpc>
              <a:buFont typeface="Arial" panose="020B0604020202020204" pitchFamily="34" charset="0"/>
              <a:buChar char="•"/>
            </a:pPr>
            <a:r>
              <a:rPr lang="en-US" sz="2400" dirty="0"/>
              <a:t>Practice approaches</a:t>
            </a:r>
          </a:p>
          <a:p>
            <a:pPr marL="342900" indent="-342900">
              <a:lnSpc>
                <a:spcPct val="200000"/>
              </a:lnSpc>
              <a:buFont typeface="Arial" panose="020B0604020202020204" pitchFamily="34" charset="0"/>
              <a:buChar char="•"/>
            </a:pPr>
            <a:r>
              <a:rPr lang="en-US" sz="2400" dirty="0"/>
              <a:t>Pragmatics approaches</a:t>
            </a:r>
          </a:p>
          <a:p>
            <a:pPr marL="342900" indent="-342900">
              <a:lnSpc>
                <a:spcPct val="200000"/>
              </a:lnSpc>
              <a:buFont typeface="Arial" panose="020B0604020202020204" pitchFamily="34" charset="0"/>
              <a:buChar char="•"/>
            </a:pPr>
            <a:r>
              <a:rPr lang="en-US" sz="2400" dirty="0"/>
              <a:t>Multimodal approaches</a:t>
            </a:r>
          </a:p>
          <a:p>
            <a:pPr marL="342900" indent="-342900">
              <a:lnSpc>
                <a:spcPct val="200000"/>
              </a:lnSpc>
              <a:buFont typeface="Arial" panose="020B0604020202020204" pitchFamily="34" charset="0"/>
              <a:buChar char="•"/>
            </a:pPr>
            <a:r>
              <a:rPr lang="en-US" sz="2400" dirty="0"/>
              <a:t>Social psychological approaches</a:t>
            </a:r>
          </a:p>
        </p:txBody>
      </p:sp>
      <p:pic>
        <p:nvPicPr>
          <p:cNvPr id="39938" name="Picture 2" descr="The International Encyclopedia of Language and Social Interaction, 3 Volume  Set (ICAZ - Wiley Blackwell-ICA International Encyclopedias of  Communication): 9781118611104: Media Studies Books @ Amazon.com">
            <a:extLst>
              <a:ext uri="{FF2B5EF4-FFF2-40B4-BE49-F238E27FC236}">
                <a16:creationId xmlns:a16="http://schemas.microsoft.com/office/drawing/2014/main" id="{646E801A-5C2F-D3D0-BEFD-42DD6B12E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977155"/>
            <a:ext cx="3739098"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43E645-3D86-2E17-EBCA-824F2D623A0B}"/>
              </a:ext>
            </a:extLst>
          </p:cNvPr>
          <p:cNvSpPr txBox="1"/>
          <p:nvPr/>
        </p:nvSpPr>
        <p:spPr>
          <a:xfrm>
            <a:off x="3389506" y="6187117"/>
            <a:ext cx="1373838" cy="369332"/>
          </a:xfrm>
          <a:prstGeom prst="rect">
            <a:avLst/>
          </a:prstGeom>
          <a:noFill/>
        </p:spPr>
        <p:txBody>
          <a:bodyPr wrap="none" rtlCol="0">
            <a:spAutoFit/>
          </a:bodyPr>
          <a:lstStyle/>
          <a:p>
            <a:r>
              <a:rPr lang="en-US" dirty="0"/>
              <a:t>(Tracy, 2015)</a:t>
            </a:r>
          </a:p>
        </p:txBody>
      </p:sp>
    </p:spTree>
    <p:extLst>
      <p:ext uri="{BB962C8B-B14F-4D97-AF65-F5344CB8AC3E}">
        <p14:creationId xmlns:p14="http://schemas.microsoft.com/office/powerpoint/2010/main" val="41386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Use as a Multidisciplinary Inquiry</a:t>
            </a:r>
          </a:p>
        </p:txBody>
      </p:sp>
      <p:pic>
        <p:nvPicPr>
          <p:cNvPr id="3" name="Picture 2">
            <a:extLst>
              <a:ext uri="{FF2B5EF4-FFF2-40B4-BE49-F238E27FC236}">
                <a16:creationId xmlns:a16="http://schemas.microsoft.com/office/drawing/2014/main" id="{A1AA8FCF-8BD2-2BAE-7A6E-86C912EABDC2}"/>
              </a:ext>
            </a:extLst>
          </p:cNvPr>
          <p:cNvPicPr>
            <a:picLocks noChangeAspect="1"/>
          </p:cNvPicPr>
          <p:nvPr/>
        </p:nvPicPr>
        <p:blipFill>
          <a:blip r:embed="rId3"/>
          <a:stretch>
            <a:fillRect/>
          </a:stretch>
        </p:blipFill>
        <p:spPr>
          <a:xfrm>
            <a:off x="5375920" y="1356365"/>
            <a:ext cx="5116510" cy="5290372"/>
          </a:xfrm>
          <a:prstGeom prst="rect">
            <a:avLst/>
          </a:prstGeom>
        </p:spPr>
      </p:pic>
      <p:pic>
        <p:nvPicPr>
          <p:cNvPr id="41986" name="Picture 2" descr="Cognitive Science - Wiley Online Library">
            <a:extLst>
              <a:ext uri="{FF2B5EF4-FFF2-40B4-BE49-F238E27FC236}">
                <a16:creationId xmlns:a16="http://schemas.microsoft.com/office/drawing/2014/main" id="{97D0D36D-FB3E-F3E3-3002-087BE9C8D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40" y="967209"/>
            <a:ext cx="3934804" cy="568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4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as Social Action – The Linguistics Camp </a:t>
            </a:r>
          </a:p>
        </p:txBody>
      </p:sp>
      <p:pic>
        <p:nvPicPr>
          <p:cNvPr id="44034" name="Picture 2" descr="Speech Acts, Signs, and the Personae">
            <a:extLst>
              <a:ext uri="{FF2B5EF4-FFF2-40B4-BE49-F238E27FC236}">
                <a16:creationId xmlns:a16="http://schemas.microsoft.com/office/drawing/2014/main" id="{0DA4D88C-583F-9ADA-6B62-81DE58EF0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977" y="1556792"/>
            <a:ext cx="8483927" cy="4680520"/>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How To Do Things With words: The William James Lectures Delivered at  Harvard University in 1955: Amazon.co.uk: Austin, J.L.: 9780198245537: Books">
            <a:extLst>
              <a:ext uri="{FF2B5EF4-FFF2-40B4-BE49-F238E27FC236}">
                <a16:creationId xmlns:a16="http://schemas.microsoft.com/office/drawing/2014/main" id="{B875A718-EC44-D43D-3450-ECA37B5C9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41" y="1340768"/>
            <a:ext cx="3271236"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25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as Social Action – The Psychology Camp</a:t>
            </a:r>
          </a:p>
        </p:txBody>
      </p:sp>
      <p:pic>
        <p:nvPicPr>
          <p:cNvPr id="38918" name="Picture 6">
            <a:extLst>
              <a:ext uri="{FF2B5EF4-FFF2-40B4-BE49-F238E27FC236}">
                <a16:creationId xmlns:a16="http://schemas.microsoft.com/office/drawing/2014/main" id="{CF194330-7D55-7AD5-0C32-50911260E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460996"/>
            <a:ext cx="3369336" cy="5062794"/>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Using Language">
            <a:extLst>
              <a:ext uri="{FF2B5EF4-FFF2-40B4-BE49-F238E27FC236}">
                <a16:creationId xmlns:a16="http://schemas.microsoft.com/office/drawing/2014/main" id="{86BF6D3C-2733-02A3-BD6F-5741D9ECE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698" y="1462959"/>
            <a:ext cx="3356853" cy="506279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a:extLst>
              <a:ext uri="{FF2B5EF4-FFF2-40B4-BE49-F238E27FC236}">
                <a16:creationId xmlns:a16="http://schemas.microsoft.com/office/drawing/2014/main" id="{0FA58946-CB2D-08F4-16EB-18F658349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834" y="1425298"/>
            <a:ext cx="3369337" cy="5013963"/>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a:extLst>
              <a:ext uri="{FF2B5EF4-FFF2-40B4-BE49-F238E27FC236}">
                <a16:creationId xmlns:a16="http://schemas.microsoft.com/office/drawing/2014/main" id="{F92D4358-AD1B-8A26-A331-2B0F314C95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419" y="1340769"/>
            <a:ext cx="3259470" cy="5184430"/>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a:extLst>
              <a:ext uri="{FF2B5EF4-FFF2-40B4-BE49-F238E27FC236}">
                <a16:creationId xmlns:a16="http://schemas.microsoft.com/office/drawing/2014/main" id="{2EE16D23-FDDE-8E91-0BB1-9E810D7584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4906" y="1340769"/>
            <a:ext cx="3445750" cy="518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標題 5">
            <a:extLst>
              <a:ext uri="{FF2B5EF4-FFF2-40B4-BE49-F238E27FC236}">
                <a16:creationId xmlns:a16="http://schemas.microsoft.com/office/drawing/2014/main" id="{4BBFD312-5C1C-8E9D-B193-CE11722EB556}"/>
              </a:ext>
            </a:extLst>
          </p:cNvPr>
          <p:cNvSpPr txBox="1">
            <a:spLocks/>
          </p:cNvSpPr>
          <p:nvPr/>
        </p:nvSpPr>
        <p:spPr bwMode="auto">
          <a:xfrm>
            <a:off x="191344" y="476672"/>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619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solidFill>
                  <a:srgbClr val="99235E"/>
                </a:solidFill>
                <a:cs typeface="Times New Roman" panose="02020603050405020304" pitchFamily="18" charset="0"/>
              </a:rPr>
              <a:t>Language as Social Action – The Communication Camp</a:t>
            </a:r>
          </a:p>
        </p:txBody>
      </p:sp>
      <p:pic>
        <p:nvPicPr>
          <p:cNvPr id="2" name="Picture 2" descr="From Language To Communication - 2nd Edition - Donald G. Ellis - Rout">
            <a:extLst>
              <a:ext uri="{FF2B5EF4-FFF2-40B4-BE49-F238E27FC236}">
                <a16:creationId xmlns:a16="http://schemas.microsoft.com/office/drawing/2014/main" id="{3660B326-AAE9-7B1A-79BA-A0AC488D9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215954"/>
            <a:ext cx="3398814" cy="5160940"/>
          </a:xfrm>
          <a:prstGeom prst="rect">
            <a:avLst/>
          </a:prstGeom>
          <a:noFill/>
          <a:extLst>
            <a:ext uri="{909E8E84-426E-40DD-AFC4-6F175D3DCCD1}">
              <a14:hiddenFill xmlns:a14="http://schemas.microsoft.com/office/drawing/2010/main">
                <a:solidFill>
                  <a:srgbClr val="FFFFFF"/>
                </a:solidFill>
              </a14:hiddenFill>
            </a:ext>
          </a:extLst>
        </p:spPr>
      </p:pic>
      <p:pic>
        <p:nvPicPr>
          <p:cNvPr id="48142" name="Picture 14">
            <a:extLst>
              <a:ext uri="{FF2B5EF4-FFF2-40B4-BE49-F238E27FC236}">
                <a16:creationId xmlns:a16="http://schemas.microsoft.com/office/drawing/2014/main" id="{6E2E9E69-8D81-44EB-4343-FAD2FCACA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1210224"/>
            <a:ext cx="3275856" cy="5210493"/>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Health communication message design : theory and practice : Free Download,  Borrow, and Streaming : Internet Archive">
            <a:extLst>
              <a:ext uri="{FF2B5EF4-FFF2-40B4-BE49-F238E27FC236}">
                <a16:creationId xmlns:a16="http://schemas.microsoft.com/office/drawing/2014/main" id="{77E207DE-9CAD-0D98-9D1D-EC80BFEE1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436" y="1210224"/>
            <a:ext cx="4024816" cy="5160940"/>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a:extLst>
              <a:ext uri="{FF2B5EF4-FFF2-40B4-BE49-F238E27FC236}">
                <a16:creationId xmlns:a16="http://schemas.microsoft.com/office/drawing/2014/main" id="{AE3C9BA5-5509-4C74-3B8F-AD2281C80B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3214" y="1215954"/>
            <a:ext cx="3470887" cy="5220833"/>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a:extLst>
              <a:ext uri="{FF2B5EF4-FFF2-40B4-BE49-F238E27FC236}">
                <a16:creationId xmlns:a16="http://schemas.microsoft.com/office/drawing/2014/main" id="{510BF197-97B8-8750-63D1-7ACE13F638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644" y="1215954"/>
            <a:ext cx="4282356" cy="529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ityU_PPT_Template_April_2020_16x9_draft4" id="{24AA9A37-94D4-4D14-A25A-C85E78FF4344}" vid="{DE662620-E344-4CB0-993C-777BB7D9A8E8}"/>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CityU_PPT_Template_April_2020_16x9_draft4</Template>
  <TotalTime>3129</TotalTime>
  <Words>1376</Words>
  <Application>Microsoft Macintosh PowerPoint</Application>
  <PresentationFormat>Widescreen</PresentationFormat>
  <Paragraphs>193</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新細明體</vt:lpstr>
      <vt:lpstr>Arial</vt:lpstr>
      <vt:lpstr>Times New Roman</vt:lpstr>
      <vt:lpstr>Office 佈景主題</vt:lpstr>
      <vt:lpstr>Toward an Experimental Approach to Language and Health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Doctor-Patient interaction at a UK Hospice (Jenkins et al., 2021, Applied Linguistics)</vt:lpstr>
      <vt:lpstr>Advice in Ask-the-Expert health website (Pounds et al., 2018, Applied Linguistics)</vt:lpstr>
      <vt:lpstr>Framing in weather warning messages (Tang, 2022, Applied Linguistics)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updated PowerPoint template has been prepared which provides three versions of title slide and content slide, respectively. Please choose one version from each and use it throughout the presentation.   April 2020</dc:title>
  <dc:creator>Mr. CHENG Yat Wing Derek</dc:creator>
  <cp:lastModifiedBy>James Jia</cp:lastModifiedBy>
  <cp:revision>17</cp:revision>
  <cp:lastPrinted>2014-05-21T09:26:20Z</cp:lastPrinted>
  <dcterms:created xsi:type="dcterms:W3CDTF">2020-04-15T03:59:38Z</dcterms:created>
  <dcterms:modified xsi:type="dcterms:W3CDTF">2024-06-18T17:50:01Z</dcterms:modified>
</cp:coreProperties>
</file>