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7" r:id="rId3"/>
    <p:sldId id="274" r:id="rId4"/>
    <p:sldId id="275" r:id="rId5"/>
    <p:sldId id="284" r:id="rId6"/>
    <p:sldId id="283" r:id="rId7"/>
    <p:sldId id="276" r:id="rId8"/>
    <p:sldId id="296" r:id="rId9"/>
    <p:sldId id="285" r:id="rId10"/>
    <p:sldId id="278" r:id="rId11"/>
    <p:sldId id="287" r:id="rId12"/>
    <p:sldId id="288" r:id="rId13"/>
    <p:sldId id="289" r:id="rId14"/>
    <p:sldId id="290" r:id="rId15"/>
    <p:sldId id="291" r:id="rId16"/>
    <p:sldId id="292" r:id="rId17"/>
    <p:sldId id="282" r:id="rId18"/>
    <p:sldId id="299" r:id="rId19"/>
    <p:sldId id="300" r:id="rId20"/>
    <p:sldId id="281" r:id="rId21"/>
    <p:sldId id="257" r:id="rId22"/>
    <p:sldId id="258" r:id="rId23"/>
    <p:sldId id="260" r:id="rId24"/>
    <p:sldId id="259" r:id="rId25"/>
    <p:sldId id="263" r:id="rId26"/>
    <p:sldId id="293" r:id="rId27"/>
    <p:sldId id="264" r:id="rId28"/>
    <p:sldId id="265" r:id="rId29"/>
    <p:sldId id="266" r:id="rId30"/>
    <p:sldId id="267" r:id="rId31"/>
    <p:sldId id="268" r:id="rId32"/>
    <p:sldId id="271" r:id="rId33"/>
    <p:sldId id="286" r:id="rId34"/>
    <p:sldId id="272" r:id="rId35"/>
    <p:sldId id="298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D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40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-3806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90A87-8AF9-445C-8697-194248D8C220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F7A8A-6001-48B2-8EA1-200DDBB45B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43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8F7FA-9C92-45DA-8C3F-76B34B383C2F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3E906-D097-4FC4-B755-E133AC592F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15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eck 73"/>
          <p:cNvSpPr/>
          <p:nvPr userDrawn="1"/>
        </p:nvSpPr>
        <p:spPr>
          <a:xfrm>
            <a:off x="-7269" y="1268760"/>
            <a:ext cx="9144001" cy="3573016"/>
          </a:xfrm>
          <a:prstGeom prst="rect">
            <a:avLst/>
          </a:prstGeom>
          <a:solidFill>
            <a:srgbClr val="D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0" name="Group 4"/>
          <p:cNvGrpSpPr>
            <a:grpSpLocks noChangeAspect="1"/>
          </p:cNvGrpSpPr>
          <p:nvPr userDrawn="1"/>
        </p:nvGrpSpPr>
        <p:grpSpPr bwMode="auto">
          <a:xfrm>
            <a:off x="-1645" y="-57368"/>
            <a:ext cx="9156701" cy="3392488"/>
            <a:chOff x="-8" y="921"/>
            <a:chExt cx="5768" cy="2137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63" name="Group 22"/>
          <p:cNvGrpSpPr>
            <a:grpSpLocks noChangeAspect="1"/>
          </p:cNvGrpSpPr>
          <p:nvPr userDrawn="1"/>
        </p:nvGrpSpPr>
        <p:grpSpPr bwMode="auto">
          <a:xfrm>
            <a:off x="-7268" y="2422822"/>
            <a:ext cx="1595438" cy="1760538"/>
            <a:chOff x="0" y="1636"/>
            <a:chExt cx="1005" cy="1109"/>
          </a:xfrm>
        </p:grpSpPr>
        <p:sp>
          <p:nvSpPr>
            <p:cNvPr id="64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67" name="Group 29"/>
          <p:cNvGrpSpPr>
            <a:grpSpLocks noChangeAspect="1"/>
          </p:cNvGrpSpPr>
          <p:nvPr userDrawn="1"/>
        </p:nvGrpSpPr>
        <p:grpSpPr bwMode="auto">
          <a:xfrm>
            <a:off x="290835" y="468582"/>
            <a:ext cx="2627784" cy="1295644"/>
            <a:chOff x="0" y="740"/>
            <a:chExt cx="5760" cy="2840"/>
          </a:xfrm>
        </p:grpSpPr>
        <p:sp>
          <p:nvSpPr>
            <p:cNvPr id="6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725084"/>
            <a:ext cx="5760640" cy="1204306"/>
          </a:xfrm>
        </p:spPr>
        <p:txBody>
          <a:bodyPr bIns="9144"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3107985"/>
            <a:ext cx="5760639" cy="109450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8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3131840" y="492106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Klinikname</a:t>
            </a:r>
          </a:p>
        </p:txBody>
      </p:sp>
      <p:sp>
        <p:nvSpPr>
          <p:cNvPr id="49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78013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Abteilung</a:t>
            </a:r>
          </a:p>
        </p:txBody>
      </p:sp>
      <p:sp>
        <p:nvSpPr>
          <p:cNvPr id="50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5066587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Ort | Datum</a:t>
            </a:r>
          </a:p>
        </p:txBody>
      </p:sp>
      <p:sp>
        <p:nvSpPr>
          <p:cNvPr id="51" name="Textplatzhalter 47"/>
          <p:cNvSpPr>
            <a:spLocks noGrp="1"/>
          </p:cNvSpPr>
          <p:nvPr>
            <p:ph type="body" sz="quarter" idx="15" hasCustomPrompt="1"/>
          </p:nvPr>
        </p:nvSpPr>
        <p:spPr>
          <a:xfrm>
            <a:off x="3131840" y="5426627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Vortragender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248" y="980728"/>
            <a:ext cx="2057400" cy="532859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520" y="980728"/>
            <a:ext cx="6379840" cy="532859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accent1"/>
              </a:buClr>
              <a:defRPr sz="2800"/>
            </a:lvl2pPr>
            <a:lvl3pPr>
              <a:buClr>
                <a:schemeClr val="accent1"/>
              </a:buClr>
              <a:defRPr sz="2800"/>
            </a:lvl3pPr>
            <a:lvl4pPr>
              <a:buClr>
                <a:schemeClr val="accent1"/>
              </a:buClr>
              <a:defRPr sz="2800" i="0"/>
            </a:lvl4pPr>
            <a:lvl5pPr>
              <a:buClr>
                <a:schemeClr val="accent1"/>
              </a:buClr>
              <a:defRPr sz="2800" i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82"/>
            <a:ext cx="9144000" cy="6172200"/>
          </a:xfrm>
          <a:prstGeom prst="rect">
            <a:avLst/>
          </a:prstGeom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>
            <a:off x="-1645" y="-57368"/>
            <a:ext cx="9156701" cy="3392488"/>
            <a:chOff x="-8" y="921"/>
            <a:chExt cx="5768" cy="2137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9" name="Group 22"/>
          <p:cNvGrpSpPr>
            <a:grpSpLocks noChangeAspect="1"/>
          </p:cNvGrpSpPr>
          <p:nvPr userDrawn="1"/>
        </p:nvGrpSpPr>
        <p:grpSpPr bwMode="auto">
          <a:xfrm>
            <a:off x="-7268" y="2422822"/>
            <a:ext cx="1595438" cy="1760538"/>
            <a:chOff x="0" y="1636"/>
            <a:chExt cx="1005" cy="1109"/>
          </a:xfrm>
        </p:grpSpPr>
        <p:sp>
          <p:nvSpPr>
            <p:cNvPr id="12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" name="Group 29"/>
          <p:cNvGrpSpPr>
            <a:grpSpLocks noChangeAspect="1"/>
          </p:cNvGrpSpPr>
          <p:nvPr userDrawn="1"/>
        </p:nvGrpSpPr>
        <p:grpSpPr bwMode="auto">
          <a:xfrm>
            <a:off x="290835" y="468582"/>
            <a:ext cx="2627784" cy="1295644"/>
            <a:chOff x="0" y="740"/>
            <a:chExt cx="5760" cy="2840"/>
          </a:xfrm>
        </p:grpSpPr>
        <p:sp>
          <p:nvSpPr>
            <p:cNvPr id="16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0" name="Rechteck 29"/>
          <p:cNvSpPr/>
          <p:nvPr userDrawn="1"/>
        </p:nvSpPr>
        <p:spPr>
          <a:xfrm>
            <a:off x="-7268" y="4581128"/>
            <a:ext cx="9151267" cy="2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3131840" y="492106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Klinikname</a:t>
            </a:r>
          </a:p>
        </p:txBody>
      </p:sp>
      <p:sp>
        <p:nvSpPr>
          <p:cNvPr id="32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78013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Abteilung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/>
          </p:nvPr>
        </p:nvSpPr>
        <p:spPr>
          <a:xfrm>
            <a:off x="237206" y="4869160"/>
            <a:ext cx="8655273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/>
          </p:nvPr>
        </p:nvSpPr>
        <p:spPr>
          <a:xfrm>
            <a:off x="237207" y="5741674"/>
            <a:ext cx="8655273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5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238912" y="645318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Ort | Datum | Vortragender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060848"/>
            <a:ext cx="4104456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2060848"/>
            <a:ext cx="4104456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2060848"/>
            <a:ext cx="4104456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708920"/>
            <a:ext cx="4104456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024" y="2060848"/>
            <a:ext cx="4104456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024" y="2708920"/>
            <a:ext cx="4104456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hteck 95"/>
          <p:cNvSpPr/>
          <p:nvPr userDrawn="1"/>
        </p:nvSpPr>
        <p:spPr>
          <a:xfrm>
            <a:off x="-7269" y="1268760"/>
            <a:ext cx="9144001" cy="5040560"/>
          </a:xfrm>
          <a:prstGeom prst="rect">
            <a:avLst/>
          </a:prstGeom>
          <a:solidFill>
            <a:srgbClr val="D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Group 4"/>
          <p:cNvGrpSpPr>
            <a:grpSpLocks noChangeAspect="1"/>
          </p:cNvGrpSpPr>
          <p:nvPr userDrawn="1"/>
        </p:nvGrpSpPr>
        <p:grpSpPr bwMode="auto">
          <a:xfrm>
            <a:off x="-1645" y="-57368"/>
            <a:ext cx="9156701" cy="3392488"/>
            <a:chOff x="-8" y="921"/>
            <a:chExt cx="5768" cy="2137"/>
          </a:xfrm>
        </p:grpSpPr>
        <p:sp>
          <p:nvSpPr>
            <p:cNvPr id="9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00" name="Group 22"/>
          <p:cNvGrpSpPr>
            <a:grpSpLocks noChangeAspect="1"/>
          </p:cNvGrpSpPr>
          <p:nvPr userDrawn="1"/>
        </p:nvGrpSpPr>
        <p:grpSpPr bwMode="auto">
          <a:xfrm>
            <a:off x="-7268" y="2422822"/>
            <a:ext cx="1595438" cy="1760538"/>
            <a:chOff x="0" y="1636"/>
            <a:chExt cx="1005" cy="1109"/>
          </a:xfrm>
        </p:grpSpPr>
        <p:sp>
          <p:nvSpPr>
            <p:cNvPr id="101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04" name="Group 29"/>
          <p:cNvGrpSpPr>
            <a:grpSpLocks noChangeAspect="1"/>
          </p:cNvGrpSpPr>
          <p:nvPr userDrawn="1"/>
        </p:nvGrpSpPr>
        <p:grpSpPr bwMode="auto">
          <a:xfrm>
            <a:off x="290835" y="468582"/>
            <a:ext cx="2627784" cy="1295644"/>
            <a:chOff x="0" y="740"/>
            <a:chExt cx="5760" cy="2840"/>
          </a:xfrm>
        </p:grpSpPr>
        <p:sp>
          <p:nvSpPr>
            <p:cNvPr id="105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13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492106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Klinikname</a:t>
            </a:r>
          </a:p>
        </p:txBody>
      </p:sp>
      <p:sp>
        <p:nvSpPr>
          <p:cNvPr id="114" name="Textplatzhalter 47"/>
          <p:cNvSpPr>
            <a:spLocks noGrp="1"/>
          </p:cNvSpPr>
          <p:nvPr>
            <p:ph type="body" sz="quarter" idx="15" hasCustomPrompt="1"/>
          </p:nvPr>
        </p:nvSpPr>
        <p:spPr>
          <a:xfrm>
            <a:off x="3131840" y="78013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Abteilung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590521"/>
            <a:ext cx="5760640" cy="471879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20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776-EFD8-4A78-A5CB-351836A73578}" type="datetimeFigureOut">
              <a:rPr lang="de-DE" smtClean="0"/>
              <a:t>05.06.2024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B1B3AD-80CD-4C4C-B9E6-D3174EA9BC3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ildplatzhalter 8"/>
          <p:cNvSpPr>
            <a:spLocks noGrp="1"/>
          </p:cNvSpPr>
          <p:nvPr>
            <p:ph type="pic" sz="quarter" idx="15"/>
          </p:nvPr>
        </p:nvSpPr>
        <p:spPr>
          <a:xfrm>
            <a:off x="0" y="-57367"/>
            <a:ext cx="9144000" cy="6915368"/>
          </a:xfrm>
        </p:spPr>
        <p:txBody>
          <a:bodyPr/>
          <a:lstStyle/>
          <a:p>
            <a:endParaRPr lang="de-DE"/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-1645" y="-57368"/>
            <a:ext cx="9156701" cy="3392488"/>
            <a:chOff x="-8" y="921"/>
            <a:chExt cx="5768" cy="2137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262"/>
              <a:ext cx="5760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-8" y="921"/>
              <a:ext cx="5768" cy="2137"/>
            </a:xfrm>
            <a:custGeom>
              <a:avLst/>
              <a:gdLst>
                <a:gd name="T0" fmla="*/ 0 w 5760"/>
                <a:gd name="T1" fmla="*/ 0 h 1796"/>
                <a:gd name="T2" fmla="*/ 0 w 5760"/>
                <a:gd name="T3" fmla="*/ 1796 h 1796"/>
                <a:gd name="T4" fmla="*/ 2003 w 5760"/>
                <a:gd name="T5" fmla="*/ 623 h 1796"/>
                <a:gd name="T6" fmla="*/ 5760 w 5760"/>
                <a:gd name="T7" fmla="*/ 623 h 1796"/>
                <a:gd name="T8" fmla="*/ 5760 w 5760"/>
                <a:gd name="T9" fmla="*/ 0 h 1796"/>
                <a:gd name="T10" fmla="*/ 0 w 5760"/>
                <a:gd name="T11" fmla="*/ 0 h 1796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10000 w 10000"/>
                <a:gd name="connsiteY4" fmla="*/ 1897 h 11897"/>
                <a:gd name="connsiteX5" fmla="*/ 0 w 10000"/>
                <a:gd name="connsiteY5" fmla="*/ 0 h 11897"/>
                <a:gd name="connsiteX0" fmla="*/ 0 w 10000"/>
                <a:gd name="connsiteY0" fmla="*/ 135 h 12032"/>
                <a:gd name="connsiteX1" fmla="*/ 0 w 10000"/>
                <a:gd name="connsiteY1" fmla="*/ 12032 h 12032"/>
                <a:gd name="connsiteX2" fmla="*/ 3477 w 10000"/>
                <a:gd name="connsiteY2" fmla="*/ 5501 h 12032"/>
                <a:gd name="connsiteX3" fmla="*/ 10000 w 10000"/>
                <a:gd name="connsiteY3" fmla="*/ 5501 h 12032"/>
                <a:gd name="connsiteX4" fmla="*/ 9993 w 10000"/>
                <a:gd name="connsiteY4" fmla="*/ 0 h 12032"/>
                <a:gd name="connsiteX5" fmla="*/ 0 w 10000"/>
                <a:gd name="connsiteY5" fmla="*/ 135 h 12032"/>
                <a:gd name="connsiteX0" fmla="*/ 0 w 10000"/>
                <a:gd name="connsiteY0" fmla="*/ 0 h 11897"/>
                <a:gd name="connsiteX1" fmla="*/ 0 w 10000"/>
                <a:gd name="connsiteY1" fmla="*/ 11897 h 11897"/>
                <a:gd name="connsiteX2" fmla="*/ 3477 w 10000"/>
                <a:gd name="connsiteY2" fmla="*/ 5366 h 11897"/>
                <a:gd name="connsiteX3" fmla="*/ 10000 w 10000"/>
                <a:gd name="connsiteY3" fmla="*/ 5366 h 11897"/>
                <a:gd name="connsiteX4" fmla="*/ 9993 w 10000"/>
                <a:gd name="connsiteY4" fmla="*/ 23 h 11897"/>
                <a:gd name="connsiteX5" fmla="*/ 0 w 10000"/>
                <a:gd name="connsiteY5" fmla="*/ 0 h 11897"/>
                <a:gd name="connsiteX0" fmla="*/ 0 w 10007"/>
                <a:gd name="connsiteY0" fmla="*/ 0 h 11942"/>
                <a:gd name="connsiteX1" fmla="*/ 7 w 10007"/>
                <a:gd name="connsiteY1" fmla="*/ 11942 h 11942"/>
                <a:gd name="connsiteX2" fmla="*/ 3484 w 10007"/>
                <a:gd name="connsiteY2" fmla="*/ 5411 h 11942"/>
                <a:gd name="connsiteX3" fmla="*/ 10007 w 10007"/>
                <a:gd name="connsiteY3" fmla="*/ 5411 h 11942"/>
                <a:gd name="connsiteX4" fmla="*/ 10000 w 10007"/>
                <a:gd name="connsiteY4" fmla="*/ 68 h 11942"/>
                <a:gd name="connsiteX5" fmla="*/ 0 w 10007"/>
                <a:gd name="connsiteY5" fmla="*/ 0 h 11942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1 w 10001"/>
                <a:gd name="connsiteY0" fmla="*/ 0 h 11897"/>
                <a:gd name="connsiteX1" fmla="*/ 1 w 10001"/>
                <a:gd name="connsiteY1" fmla="*/ 11897 h 11897"/>
                <a:gd name="connsiteX2" fmla="*/ 3478 w 10001"/>
                <a:gd name="connsiteY2" fmla="*/ 5366 h 11897"/>
                <a:gd name="connsiteX3" fmla="*/ 10001 w 10001"/>
                <a:gd name="connsiteY3" fmla="*/ 5366 h 11897"/>
                <a:gd name="connsiteX4" fmla="*/ 9994 w 10001"/>
                <a:gd name="connsiteY4" fmla="*/ 23 h 11897"/>
                <a:gd name="connsiteX5" fmla="*/ 1 w 10001"/>
                <a:gd name="connsiteY5" fmla="*/ 0 h 11897"/>
                <a:gd name="connsiteX0" fmla="*/ 0 w 10014"/>
                <a:gd name="connsiteY0" fmla="*/ 0 h 11897"/>
                <a:gd name="connsiteX1" fmla="*/ 14 w 10014"/>
                <a:gd name="connsiteY1" fmla="*/ 11897 h 11897"/>
                <a:gd name="connsiteX2" fmla="*/ 3491 w 10014"/>
                <a:gd name="connsiteY2" fmla="*/ 5366 h 11897"/>
                <a:gd name="connsiteX3" fmla="*/ 10014 w 10014"/>
                <a:gd name="connsiteY3" fmla="*/ 5366 h 11897"/>
                <a:gd name="connsiteX4" fmla="*/ 10007 w 10014"/>
                <a:gd name="connsiteY4" fmla="*/ 23 h 11897"/>
                <a:gd name="connsiteX5" fmla="*/ 0 w 10014"/>
                <a:gd name="connsiteY5" fmla="*/ 0 h 1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4" h="11897">
                  <a:moveTo>
                    <a:pt x="0" y="0"/>
                  </a:moveTo>
                  <a:cubicBezTo>
                    <a:pt x="2" y="3981"/>
                    <a:pt x="12" y="7916"/>
                    <a:pt x="14" y="11897"/>
                  </a:cubicBezTo>
                  <a:lnTo>
                    <a:pt x="3491" y="5366"/>
                  </a:lnTo>
                  <a:lnTo>
                    <a:pt x="10014" y="5366"/>
                  </a:lnTo>
                  <a:cubicBezTo>
                    <a:pt x="10012" y="3532"/>
                    <a:pt x="10009" y="1857"/>
                    <a:pt x="10007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37" name="Group 22"/>
          <p:cNvGrpSpPr>
            <a:grpSpLocks noChangeAspect="1"/>
          </p:cNvGrpSpPr>
          <p:nvPr userDrawn="1"/>
        </p:nvGrpSpPr>
        <p:grpSpPr bwMode="auto">
          <a:xfrm>
            <a:off x="-7268" y="2422822"/>
            <a:ext cx="1595438" cy="1760538"/>
            <a:chOff x="0" y="1636"/>
            <a:chExt cx="1005" cy="1109"/>
          </a:xfrm>
        </p:grpSpPr>
        <p:sp>
          <p:nvSpPr>
            <p:cNvPr id="38" name="Freeform 24"/>
            <p:cNvSpPr>
              <a:spLocks/>
            </p:cNvSpPr>
            <p:nvPr userDrawn="1"/>
          </p:nvSpPr>
          <p:spPr bwMode="auto">
            <a:xfrm>
              <a:off x="308" y="1636"/>
              <a:ext cx="697" cy="930"/>
            </a:xfrm>
            <a:custGeom>
              <a:avLst/>
              <a:gdLst>
                <a:gd name="T0" fmla="*/ 0 w 697"/>
                <a:gd name="T1" fmla="*/ 930 h 930"/>
                <a:gd name="T2" fmla="*/ 0 w 697"/>
                <a:gd name="T3" fmla="*/ 403 h 930"/>
                <a:gd name="T4" fmla="*/ 697 w 697"/>
                <a:gd name="T5" fmla="*/ 0 h 930"/>
                <a:gd name="T6" fmla="*/ 697 w 697"/>
                <a:gd name="T7" fmla="*/ 527 h 930"/>
                <a:gd name="T8" fmla="*/ 0 w 697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930">
                  <a:moveTo>
                    <a:pt x="0" y="930"/>
                  </a:moveTo>
                  <a:lnTo>
                    <a:pt x="0" y="403"/>
                  </a:lnTo>
                  <a:lnTo>
                    <a:pt x="697" y="0"/>
                  </a:lnTo>
                  <a:lnTo>
                    <a:pt x="697" y="527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25"/>
            <p:cNvSpPr>
              <a:spLocks/>
            </p:cNvSpPr>
            <p:nvPr userDrawn="1"/>
          </p:nvSpPr>
          <p:spPr bwMode="auto">
            <a:xfrm>
              <a:off x="0" y="1861"/>
              <a:ext cx="308" cy="705"/>
            </a:xfrm>
            <a:custGeom>
              <a:avLst/>
              <a:gdLst>
                <a:gd name="T0" fmla="*/ 0 w 308"/>
                <a:gd name="T1" fmla="*/ 0 h 705"/>
                <a:gd name="T2" fmla="*/ 0 w 308"/>
                <a:gd name="T3" fmla="*/ 528 h 705"/>
                <a:gd name="T4" fmla="*/ 308 w 308"/>
                <a:gd name="T5" fmla="*/ 705 h 705"/>
                <a:gd name="T6" fmla="*/ 308 w 308"/>
                <a:gd name="T7" fmla="*/ 178 h 705"/>
                <a:gd name="T8" fmla="*/ 0 w 308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705">
                  <a:moveTo>
                    <a:pt x="0" y="0"/>
                  </a:moveTo>
                  <a:lnTo>
                    <a:pt x="0" y="528"/>
                  </a:lnTo>
                  <a:lnTo>
                    <a:pt x="308" y="705"/>
                  </a:lnTo>
                  <a:lnTo>
                    <a:pt x="30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26"/>
            <p:cNvSpPr>
              <a:spLocks/>
            </p:cNvSpPr>
            <p:nvPr userDrawn="1"/>
          </p:nvSpPr>
          <p:spPr bwMode="auto">
            <a:xfrm>
              <a:off x="0" y="2389"/>
              <a:ext cx="308" cy="356"/>
            </a:xfrm>
            <a:custGeom>
              <a:avLst/>
              <a:gdLst>
                <a:gd name="T0" fmla="*/ 0 w 308"/>
                <a:gd name="T1" fmla="*/ 0 h 356"/>
                <a:gd name="T2" fmla="*/ 0 w 308"/>
                <a:gd name="T3" fmla="*/ 356 h 356"/>
                <a:gd name="T4" fmla="*/ 308 w 308"/>
                <a:gd name="T5" fmla="*/ 177 h 356"/>
                <a:gd name="T6" fmla="*/ 0 w 308"/>
                <a:gd name="T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356">
                  <a:moveTo>
                    <a:pt x="0" y="0"/>
                  </a:moveTo>
                  <a:lnTo>
                    <a:pt x="0" y="356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1" name="Group 29"/>
          <p:cNvGrpSpPr>
            <a:grpSpLocks noChangeAspect="1"/>
          </p:cNvGrpSpPr>
          <p:nvPr userDrawn="1"/>
        </p:nvGrpSpPr>
        <p:grpSpPr bwMode="auto">
          <a:xfrm>
            <a:off x="290835" y="468582"/>
            <a:ext cx="2627784" cy="1295644"/>
            <a:chOff x="0" y="740"/>
            <a:chExt cx="5760" cy="2840"/>
          </a:xfrm>
        </p:grpSpPr>
        <p:sp>
          <p:nvSpPr>
            <p:cNvPr id="42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740"/>
              <a:ext cx="576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30"/>
            <p:cNvSpPr>
              <a:spLocks noEditPoints="1"/>
            </p:cNvSpPr>
            <p:nvPr userDrawn="1"/>
          </p:nvSpPr>
          <p:spPr bwMode="auto">
            <a:xfrm>
              <a:off x="504" y="2861"/>
              <a:ext cx="1699" cy="719"/>
            </a:xfrm>
            <a:custGeom>
              <a:avLst/>
              <a:gdLst>
                <a:gd name="T0" fmla="*/ 164 w 324"/>
                <a:gd name="T1" fmla="*/ 19 h 137"/>
                <a:gd name="T2" fmla="*/ 197 w 324"/>
                <a:gd name="T3" fmla="*/ 0 h 137"/>
                <a:gd name="T4" fmla="*/ 224 w 324"/>
                <a:gd name="T5" fmla="*/ 30 h 137"/>
                <a:gd name="T6" fmla="*/ 224 w 324"/>
                <a:gd name="T7" fmla="*/ 102 h 137"/>
                <a:gd name="T8" fmla="*/ 213 w 324"/>
                <a:gd name="T9" fmla="*/ 102 h 137"/>
                <a:gd name="T10" fmla="*/ 213 w 324"/>
                <a:gd name="T11" fmla="*/ 32 h 137"/>
                <a:gd name="T12" fmla="*/ 194 w 324"/>
                <a:gd name="T13" fmla="*/ 9 h 137"/>
                <a:gd name="T14" fmla="*/ 165 w 324"/>
                <a:gd name="T15" fmla="*/ 30 h 137"/>
                <a:gd name="T16" fmla="*/ 165 w 324"/>
                <a:gd name="T17" fmla="*/ 102 h 137"/>
                <a:gd name="T18" fmla="*/ 154 w 324"/>
                <a:gd name="T19" fmla="*/ 102 h 137"/>
                <a:gd name="T20" fmla="*/ 154 w 324"/>
                <a:gd name="T21" fmla="*/ 2 h 137"/>
                <a:gd name="T22" fmla="*/ 163 w 324"/>
                <a:gd name="T23" fmla="*/ 2 h 137"/>
                <a:gd name="T24" fmla="*/ 164 w 324"/>
                <a:gd name="T25" fmla="*/ 19 h 137"/>
                <a:gd name="T26" fmla="*/ 21 w 324"/>
                <a:gd name="T27" fmla="*/ 2 h 137"/>
                <a:gd name="T28" fmla="*/ 21 w 324"/>
                <a:gd name="T29" fmla="*/ 96 h 137"/>
                <a:gd name="T30" fmla="*/ 0 w 324"/>
                <a:gd name="T31" fmla="*/ 128 h 137"/>
                <a:gd name="T32" fmla="*/ 3 w 324"/>
                <a:gd name="T33" fmla="*/ 137 h 137"/>
                <a:gd name="T34" fmla="*/ 33 w 324"/>
                <a:gd name="T35" fmla="*/ 95 h 137"/>
                <a:gd name="T36" fmla="*/ 33 w 324"/>
                <a:gd name="T37" fmla="*/ 2 h 137"/>
                <a:gd name="T38" fmla="*/ 21 w 324"/>
                <a:gd name="T39" fmla="*/ 2 h 137"/>
                <a:gd name="T40" fmla="*/ 133 w 324"/>
                <a:gd name="T41" fmla="*/ 56 h 137"/>
                <a:gd name="T42" fmla="*/ 66 w 324"/>
                <a:gd name="T43" fmla="*/ 56 h 137"/>
                <a:gd name="T44" fmla="*/ 98 w 324"/>
                <a:gd name="T45" fmla="*/ 94 h 137"/>
                <a:gd name="T46" fmla="*/ 125 w 324"/>
                <a:gd name="T47" fmla="*/ 84 h 137"/>
                <a:gd name="T48" fmla="*/ 130 w 324"/>
                <a:gd name="T49" fmla="*/ 92 h 137"/>
                <a:gd name="T50" fmla="*/ 97 w 324"/>
                <a:gd name="T51" fmla="*/ 104 h 137"/>
                <a:gd name="T52" fmla="*/ 55 w 324"/>
                <a:gd name="T53" fmla="*/ 52 h 137"/>
                <a:gd name="T54" fmla="*/ 95 w 324"/>
                <a:gd name="T55" fmla="*/ 0 h 137"/>
                <a:gd name="T56" fmla="*/ 134 w 324"/>
                <a:gd name="T57" fmla="*/ 49 h 137"/>
                <a:gd name="T58" fmla="*/ 133 w 324"/>
                <a:gd name="T59" fmla="*/ 56 h 137"/>
                <a:gd name="T60" fmla="*/ 123 w 324"/>
                <a:gd name="T61" fmla="*/ 47 h 137"/>
                <a:gd name="T62" fmla="*/ 95 w 324"/>
                <a:gd name="T63" fmla="*/ 9 h 137"/>
                <a:gd name="T64" fmla="*/ 66 w 324"/>
                <a:gd name="T65" fmla="*/ 47 h 137"/>
                <a:gd name="T66" fmla="*/ 123 w 324"/>
                <a:gd name="T67" fmla="*/ 47 h 137"/>
                <a:gd name="T68" fmla="*/ 324 w 324"/>
                <a:gd name="T69" fmla="*/ 96 h 137"/>
                <a:gd name="T70" fmla="*/ 322 w 324"/>
                <a:gd name="T71" fmla="*/ 104 h 137"/>
                <a:gd name="T72" fmla="*/ 305 w 324"/>
                <a:gd name="T73" fmla="*/ 87 h 137"/>
                <a:gd name="T74" fmla="*/ 305 w 324"/>
                <a:gd name="T75" fmla="*/ 87 h 137"/>
                <a:gd name="T76" fmla="*/ 273 w 324"/>
                <a:gd name="T77" fmla="*/ 104 h 137"/>
                <a:gd name="T78" fmla="*/ 243 w 324"/>
                <a:gd name="T79" fmla="*/ 74 h 137"/>
                <a:gd name="T80" fmla="*/ 286 w 324"/>
                <a:gd name="T81" fmla="*/ 42 h 137"/>
                <a:gd name="T82" fmla="*/ 304 w 324"/>
                <a:gd name="T83" fmla="*/ 42 h 137"/>
                <a:gd name="T84" fmla="*/ 304 w 324"/>
                <a:gd name="T85" fmla="*/ 32 h 137"/>
                <a:gd name="T86" fmla="*/ 280 w 324"/>
                <a:gd name="T87" fmla="*/ 9 h 137"/>
                <a:gd name="T88" fmla="*/ 253 w 324"/>
                <a:gd name="T89" fmla="*/ 15 h 137"/>
                <a:gd name="T90" fmla="*/ 250 w 324"/>
                <a:gd name="T91" fmla="*/ 6 h 137"/>
                <a:gd name="T92" fmla="*/ 281 w 324"/>
                <a:gd name="T93" fmla="*/ 0 h 137"/>
                <a:gd name="T94" fmla="*/ 315 w 324"/>
                <a:gd name="T95" fmla="*/ 32 h 137"/>
                <a:gd name="T96" fmla="*/ 315 w 324"/>
                <a:gd name="T97" fmla="*/ 80 h 137"/>
                <a:gd name="T98" fmla="*/ 324 w 324"/>
                <a:gd name="T99" fmla="*/ 96 h 137"/>
                <a:gd name="T100" fmla="*/ 304 w 324"/>
                <a:gd name="T101" fmla="*/ 51 h 137"/>
                <a:gd name="T102" fmla="*/ 287 w 324"/>
                <a:gd name="T103" fmla="*/ 51 h 137"/>
                <a:gd name="T104" fmla="*/ 254 w 324"/>
                <a:gd name="T105" fmla="*/ 73 h 137"/>
                <a:gd name="T106" fmla="*/ 276 w 324"/>
                <a:gd name="T107" fmla="*/ 95 h 137"/>
                <a:gd name="T108" fmla="*/ 304 w 324"/>
                <a:gd name="T109" fmla="*/ 76 h 137"/>
                <a:gd name="T110" fmla="*/ 304 w 324"/>
                <a:gd name="T111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137">
                  <a:moveTo>
                    <a:pt x="164" y="19"/>
                  </a:moveTo>
                  <a:cubicBezTo>
                    <a:pt x="172" y="7"/>
                    <a:pt x="183" y="0"/>
                    <a:pt x="197" y="0"/>
                  </a:cubicBezTo>
                  <a:cubicBezTo>
                    <a:pt x="216" y="0"/>
                    <a:pt x="224" y="11"/>
                    <a:pt x="224" y="30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3" y="32"/>
                    <a:pt x="213" y="32"/>
                    <a:pt x="213" y="32"/>
                  </a:cubicBezTo>
                  <a:cubicBezTo>
                    <a:pt x="213" y="16"/>
                    <a:pt x="207" y="9"/>
                    <a:pt x="194" y="9"/>
                  </a:cubicBezTo>
                  <a:cubicBezTo>
                    <a:pt x="182" y="9"/>
                    <a:pt x="171" y="20"/>
                    <a:pt x="165" y="30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63" y="2"/>
                    <a:pt x="163" y="2"/>
                    <a:pt x="163" y="2"/>
                  </a:cubicBezTo>
                  <a:lnTo>
                    <a:pt x="164" y="19"/>
                  </a:lnTo>
                  <a:close/>
                  <a:moveTo>
                    <a:pt x="21" y="2"/>
                  </a:moveTo>
                  <a:cubicBezTo>
                    <a:pt x="21" y="96"/>
                    <a:pt x="21" y="96"/>
                    <a:pt x="21" y="96"/>
                  </a:cubicBezTo>
                  <a:cubicBezTo>
                    <a:pt x="21" y="113"/>
                    <a:pt x="16" y="122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4" y="129"/>
                    <a:pt x="33" y="121"/>
                    <a:pt x="33" y="95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1" y="2"/>
                  </a:lnTo>
                  <a:close/>
                  <a:moveTo>
                    <a:pt x="133" y="56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7" y="83"/>
                    <a:pt x="81" y="94"/>
                    <a:pt x="98" y="94"/>
                  </a:cubicBezTo>
                  <a:cubicBezTo>
                    <a:pt x="108" y="94"/>
                    <a:pt x="116" y="92"/>
                    <a:pt x="125" y="8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21" y="100"/>
                    <a:pt x="110" y="104"/>
                    <a:pt x="97" y="104"/>
                  </a:cubicBezTo>
                  <a:cubicBezTo>
                    <a:pt x="70" y="104"/>
                    <a:pt x="55" y="84"/>
                    <a:pt x="55" y="52"/>
                  </a:cubicBezTo>
                  <a:cubicBezTo>
                    <a:pt x="55" y="21"/>
                    <a:pt x="70" y="0"/>
                    <a:pt x="95" y="0"/>
                  </a:cubicBezTo>
                  <a:cubicBezTo>
                    <a:pt x="120" y="0"/>
                    <a:pt x="134" y="18"/>
                    <a:pt x="134" y="49"/>
                  </a:cubicBezTo>
                  <a:cubicBezTo>
                    <a:pt x="134" y="51"/>
                    <a:pt x="133" y="54"/>
                    <a:pt x="133" y="56"/>
                  </a:cubicBezTo>
                  <a:close/>
                  <a:moveTo>
                    <a:pt x="123" y="47"/>
                  </a:moveTo>
                  <a:cubicBezTo>
                    <a:pt x="122" y="23"/>
                    <a:pt x="113" y="9"/>
                    <a:pt x="95" y="9"/>
                  </a:cubicBezTo>
                  <a:cubicBezTo>
                    <a:pt x="79" y="9"/>
                    <a:pt x="67" y="21"/>
                    <a:pt x="66" y="47"/>
                  </a:cubicBezTo>
                  <a:lnTo>
                    <a:pt x="123" y="47"/>
                  </a:lnTo>
                  <a:close/>
                  <a:moveTo>
                    <a:pt x="324" y="96"/>
                  </a:moveTo>
                  <a:cubicBezTo>
                    <a:pt x="322" y="104"/>
                    <a:pt x="322" y="104"/>
                    <a:pt x="322" y="104"/>
                  </a:cubicBezTo>
                  <a:cubicBezTo>
                    <a:pt x="313" y="102"/>
                    <a:pt x="307" y="98"/>
                    <a:pt x="305" y="87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298" y="99"/>
                    <a:pt x="286" y="104"/>
                    <a:pt x="273" y="104"/>
                  </a:cubicBezTo>
                  <a:cubicBezTo>
                    <a:pt x="254" y="104"/>
                    <a:pt x="243" y="92"/>
                    <a:pt x="243" y="74"/>
                  </a:cubicBezTo>
                  <a:cubicBezTo>
                    <a:pt x="243" y="53"/>
                    <a:pt x="259" y="42"/>
                    <a:pt x="286" y="42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17"/>
                    <a:pt x="297" y="9"/>
                    <a:pt x="280" y="9"/>
                  </a:cubicBezTo>
                  <a:cubicBezTo>
                    <a:pt x="272" y="9"/>
                    <a:pt x="264" y="10"/>
                    <a:pt x="253" y="15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62" y="1"/>
                    <a:pt x="272" y="0"/>
                    <a:pt x="281" y="0"/>
                  </a:cubicBezTo>
                  <a:cubicBezTo>
                    <a:pt x="305" y="0"/>
                    <a:pt x="315" y="12"/>
                    <a:pt x="315" y="3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5" y="91"/>
                    <a:pt x="318" y="94"/>
                    <a:pt x="324" y="96"/>
                  </a:cubicBezTo>
                  <a:close/>
                  <a:moveTo>
                    <a:pt x="304" y="51"/>
                  </a:moveTo>
                  <a:cubicBezTo>
                    <a:pt x="287" y="51"/>
                    <a:pt x="287" y="51"/>
                    <a:pt x="287" y="51"/>
                  </a:cubicBezTo>
                  <a:cubicBezTo>
                    <a:pt x="266" y="51"/>
                    <a:pt x="254" y="58"/>
                    <a:pt x="254" y="73"/>
                  </a:cubicBezTo>
                  <a:cubicBezTo>
                    <a:pt x="254" y="87"/>
                    <a:pt x="262" y="95"/>
                    <a:pt x="276" y="95"/>
                  </a:cubicBezTo>
                  <a:cubicBezTo>
                    <a:pt x="289" y="95"/>
                    <a:pt x="298" y="87"/>
                    <a:pt x="304" y="76"/>
                  </a:cubicBezTo>
                  <a:lnTo>
                    <a:pt x="304" y="51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31"/>
            <p:cNvSpPr>
              <a:spLocks noEditPoints="1"/>
            </p:cNvSpPr>
            <p:nvPr userDrawn="1"/>
          </p:nvSpPr>
          <p:spPr bwMode="auto">
            <a:xfrm>
              <a:off x="551" y="1443"/>
              <a:ext cx="5209" cy="1255"/>
            </a:xfrm>
            <a:custGeom>
              <a:avLst/>
              <a:gdLst>
                <a:gd name="T0" fmla="*/ 0 w 993"/>
                <a:gd name="T1" fmla="*/ 58 h 239"/>
                <a:gd name="T2" fmla="*/ 42 w 993"/>
                <a:gd name="T3" fmla="*/ 85 h 239"/>
                <a:gd name="T4" fmla="*/ 620 w 993"/>
                <a:gd name="T5" fmla="*/ 102 h 239"/>
                <a:gd name="T6" fmla="*/ 620 w 993"/>
                <a:gd name="T7" fmla="*/ 102 h 239"/>
                <a:gd name="T8" fmla="*/ 558 w 993"/>
                <a:gd name="T9" fmla="*/ 58 h 239"/>
                <a:gd name="T10" fmla="*/ 523 w 993"/>
                <a:gd name="T11" fmla="*/ 90 h 239"/>
                <a:gd name="T12" fmla="*/ 552 w 993"/>
                <a:gd name="T13" fmla="*/ 27 h 239"/>
                <a:gd name="T14" fmla="*/ 990 w 993"/>
                <a:gd name="T15" fmla="*/ 11 h 239"/>
                <a:gd name="T16" fmla="*/ 969 w 993"/>
                <a:gd name="T17" fmla="*/ 75 h 239"/>
                <a:gd name="T18" fmla="*/ 952 w 993"/>
                <a:gd name="T19" fmla="*/ 104 h 239"/>
                <a:gd name="T20" fmla="*/ 956 w 993"/>
                <a:gd name="T21" fmla="*/ 17 h 239"/>
                <a:gd name="T22" fmla="*/ 130 w 993"/>
                <a:gd name="T23" fmla="*/ 16 h 239"/>
                <a:gd name="T24" fmla="*/ 131 w 993"/>
                <a:gd name="T25" fmla="*/ 102 h 239"/>
                <a:gd name="T26" fmla="*/ 164 w 993"/>
                <a:gd name="T27" fmla="*/ 102 h 239"/>
                <a:gd name="T28" fmla="*/ 212 w 993"/>
                <a:gd name="T29" fmla="*/ 102 h 239"/>
                <a:gd name="T30" fmla="*/ 212 w 993"/>
                <a:gd name="T31" fmla="*/ 102 h 239"/>
                <a:gd name="T32" fmla="*/ 297 w 993"/>
                <a:gd name="T33" fmla="*/ 82 h 239"/>
                <a:gd name="T34" fmla="*/ 311 w 993"/>
                <a:gd name="T35" fmla="*/ 102 h 239"/>
                <a:gd name="T36" fmla="*/ 655 w 993"/>
                <a:gd name="T37" fmla="*/ 20 h 239"/>
                <a:gd name="T38" fmla="*/ 705 w 993"/>
                <a:gd name="T39" fmla="*/ 20 h 239"/>
                <a:gd name="T40" fmla="*/ 356 w 993"/>
                <a:gd name="T41" fmla="*/ 2 h 239"/>
                <a:gd name="T42" fmla="*/ 380 w 993"/>
                <a:gd name="T43" fmla="*/ 85 h 239"/>
                <a:gd name="T44" fmla="*/ 380 w 993"/>
                <a:gd name="T45" fmla="*/ 43 h 239"/>
                <a:gd name="T46" fmla="*/ 459 w 993"/>
                <a:gd name="T47" fmla="*/ 18 h 239"/>
                <a:gd name="T48" fmla="*/ 459 w 993"/>
                <a:gd name="T49" fmla="*/ 47 h 239"/>
                <a:gd name="T50" fmla="*/ 490 w 993"/>
                <a:gd name="T51" fmla="*/ 59 h 239"/>
                <a:gd name="T52" fmla="*/ 436 w 993"/>
                <a:gd name="T53" fmla="*/ 102 h 239"/>
                <a:gd name="T54" fmla="*/ 907 w 993"/>
                <a:gd name="T55" fmla="*/ 20 h 239"/>
                <a:gd name="T56" fmla="*/ 859 w 993"/>
                <a:gd name="T57" fmla="*/ 20 h 239"/>
                <a:gd name="T58" fmla="*/ 907 w 993"/>
                <a:gd name="T59" fmla="*/ 20 h 239"/>
                <a:gd name="T60" fmla="*/ 792 w 993"/>
                <a:gd name="T61" fmla="*/ 63 h 239"/>
                <a:gd name="T62" fmla="*/ 796 w 993"/>
                <a:gd name="T63" fmla="*/ 2 h 239"/>
                <a:gd name="T64" fmla="*/ 767 w 993"/>
                <a:gd name="T65" fmla="*/ 80 h 239"/>
                <a:gd name="T66" fmla="*/ 754 w 993"/>
                <a:gd name="T67" fmla="*/ 20 h 239"/>
                <a:gd name="T68" fmla="*/ 809 w 993"/>
                <a:gd name="T69" fmla="*/ 20 h 239"/>
                <a:gd name="T70" fmla="*/ 283 w 993"/>
                <a:gd name="T71" fmla="*/ 237 h 239"/>
                <a:gd name="T72" fmla="*/ 249 w 993"/>
                <a:gd name="T73" fmla="*/ 150 h 239"/>
                <a:gd name="T74" fmla="*/ 250 w 993"/>
                <a:gd name="T75" fmla="*/ 237 h 239"/>
                <a:gd name="T76" fmla="*/ 283 w 993"/>
                <a:gd name="T77" fmla="*/ 237 h 239"/>
                <a:gd name="T78" fmla="*/ 639 w 993"/>
                <a:gd name="T79" fmla="*/ 167 h 239"/>
                <a:gd name="T80" fmla="*/ 682 w 993"/>
                <a:gd name="T81" fmla="*/ 153 h 239"/>
                <a:gd name="T82" fmla="*/ 716 w 993"/>
                <a:gd name="T83" fmla="*/ 164 h 239"/>
                <a:gd name="T84" fmla="*/ 607 w 993"/>
                <a:gd name="T85" fmla="*/ 150 h 239"/>
                <a:gd name="T86" fmla="*/ 609 w 993"/>
                <a:gd name="T87" fmla="*/ 237 h 239"/>
                <a:gd name="T88" fmla="*/ 331 w 993"/>
                <a:gd name="T89" fmla="*/ 137 h 239"/>
                <a:gd name="T90" fmla="*/ 24 w 993"/>
                <a:gd name="T91" fmla="*/ 137 h 239"/>
                <a:gd name="T92" fmla="*/ 59 w 993"/>
                <a:gd name="T93" fmla="*/ 137 h 239"/>
                <a:gd name="T94" fmla="*/ 50 w 993"/>
                <a:gd name="T95" fmla="*/ 181 h 239"/>
                <a:gd name="T96" fmla="*/ 101 w 993"/>
                <a:gd name="T97" fmla="*/ 137 h 239"/>
                <a:gd name="T98" fmla="*/ 125 w 993"/>
                <a:gd name="T99" fmla="*/ 217 h 239"/>
                <a:gd name="T100" fmla="*/ 177 w 993"/>
                <a:gd name="T101" fmla="*/ 137 h 239"/>
                <a:gd name="T102" fmla="*/ 404 w 993"/>
                <a:gd name="T103" fmla="*/ 137 h 239"/>
                <a:gd name="T104" fmla="*/ 439 w 993"/>
                <a:gd name="T105" fmla="*/ 137 h 239"/>
                <a:gd name="T106" fmla="*/ 430 w 993"/>
                <a:gd name="T107" fmla="*/ 181 h 239"/>
                <a:gd name="T108" fmla="*/ 519 w 993"/>
                <a:gd name="T109" fmla="*/ 220 h 239"/>
                <a:gd name="T110" fmla="*/ 477 w 993"/>
                <a:gd name="T111" fmla="*/ 193 h 239"/>
                <a:gd name="T112" fmla="*/ 538 w 993"/>
                <a:gd name="T113" fmla="*/ 1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3" h="239">
                  <a:moveTo>
                    <a:pt x="85" y="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85"/>
                    <a:pt x="72" y="104"/>
                    <a:pt x="42" y="104"/>
                  </a:cubicBezTo>
                  <a:cubicBezTo>
                    <a:pt x="11" y="104"/>
                    <a:pt x="0" y="85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76"/>
                    <a:pt x="27" y="85"/>
                    <a:pt x="42" y="85"/>
                  </a:cubicBezTo>
                  <a:cubicBezTo>
                    <a:pt x="57" y="85"/>
                    <a:pt x="61" y="76"/>
                    <a:pt x="61" y="57"/>
                  </a:cubicBezTo>
                  <a:cubicBezTo>
                    <a:pt x="61" y="2"/>
                    <a:pt x="61" y="2"/>
                    <a:pt x="61" y="2"/>
                  </a:cubicBezTo>
                  <a:lnTo>
                    <a:pt x="85" y="2"/>
                  </a:lnTo>
                  <a:close/>
                  <a:moveTo>
                    <a:pt x="620" y="102"/>
                  </a:moveTo>
                  <a:cubicBezTo>
                    <a:pt x="643" y="102"/>
                    <a:pt x="643" y="102"/>
                    <a:pt x="643" y="102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20" y="2"/>
                    <a:pt x="620" y="2"/>
                    <a:pt x="620" y="2"/>
                  </a:cubicBezTo>
                  <a:lnTo>
                    <a:pt x="620" y="102"/>
                  </a:lnTo>
                  <a:close/>
                  <a:moveTo>
                    <a:pt x="601" y="11"/>
                  </a:moveTo>
                  <a:cubicBezTo>
                    <a:pt x="592" y="4"/>
                    <a:pt x="580" y="0"/>
                    <a:pt x="566" y="0"/>
                  </a:cubicBezTo>
                  <a:cubicBezTo>
                    <a:pt x="543" y="0"/>
                    <a:pt x="528" y="12"/>
                    <a:pt x="528" y="28"/>
                  </a:cubicBezTo>
                  <a:cubicBezTo>
                    <a:pt x="528" y="43"/>
                    <a:pt x="537" y="53"/>
                    <a:pt x="558" y="58"/>
                  </a:cubicBezTo>
                  <a:cubicBezTo>
                    <a:pt x="576" y="63"/>
                    <a:pt x="580" y="66"/>
                    <a:pt x="580" y="75"/>
                  </a:cubicBezTo>
                  <a:cubicBezTo>
                    <a:pt x="580" y="82"/>
                    <a:pt x="573" y="86"/>
                    <a:pt x="562" y="86"/>
                  </a:cubicBezTo>
                  <a:cubicBezTo>
                    <a:pt x="552" y="86"/>
                    <a:pt x="543" y="82"/>
                    <a:pt x="536" y="76"/>
                  </a:cubicBezTo>
                  <a:cubicBezTo>
                    <a:pt x="523" y="90"/>
                    <a:pt x="523" y="90"/>
                    <a:pt x="523" y="90"/>
                  </a:cubicBezTo>
                  <a:cubicBezTo>
                    <a:pt x="533" y="98"/>
                    <a:pt x="546" y="104"/>
                    <a:pt x="563" y="104"/>
                  </a:cubicBezTo>
                  <a:cubicBezTo>
                    <a:pt x="586" y="104"/>
                    <a:pt x="605" y="93"/>
                    <a:pt x="605" y="73"/>
                  </a:cubicBezTo>
                  <a:cubicBezTo>
                    <a:pt x="605" y="55"/>
                    <a:pt x="593" y="47"/>
                    <a:pt x="573" y="41"/>
                  </a:cubicBezTo>
                  <a:cubicBezTo>
                    <a:pt x="556" y="37"/>
                    <a:pt x="552" y="34"/>
                    <a:pt x="552" y="27"/>
                  </a:cubicBezTo>
                  <a:cubicBezTo>
                    <a:pt x="552" y="21"/>
                    <a:pt x="558" y="17"/>
                    <a:pt x="568" y="17"/>
                  </a:cubicBezTo>
                  <a:cubicBezTo>
                    <a:pt x="576" y="17"/>
                    <a:pt x="584" y="20"/>
                    <a:pt x="592" y="26"/>
                  </a:cubicBezTo>
                  <a:cubicBezTo>
                    <a:pt x="601" y="11"/>
                    <a:pt x="601" y="11"/>
                    <a:pt x="601" y="11"/>
                  </a:cubicBezTo>
                  <a:moveTo>
                    <a:pt x="990" y="11"/>
                  </a:moveTo>
                  <a:cubicBezTo>
                    <a:pt x="981" y="4"/>
                    <a:pt x="969" y="0"/>
                    <a:pt x="955" y="0"/>
                  </a:cubicBezTo>
                  <a:cubicBezTo>
                    <a:pt x="932" y="0"/>
                    <a:pt x="917" y="12"/>
                    <a:pt x="917" y="28"/>
                  </a:cubicBezTo>
                  <a:cubicBezTo>
                    <a:pt x="917" y="43"/>
                    <a:pt x="926" y="53"/>
                    <a:pt x="946" y="58"/>
                  </a:cubicBezTo>
                  <a:cubicBezTo>
                    <a:pt x="965" y="63"/>
                    <a:pt x="969" y="66"/>
                    <a:pt x="969" y="75"/>
                  </a:cubicBezTo>
                  <a:cubicBezTo>
                    <a:pt x="969" y="82"/>
                    <a:pt x="962" y="86"/>
                    <a:pt x="951" y="86"/>
                  </a:cubicBezTo>
                  <a:cubicBezTo>
                    <a:pt x="941" y="86"/>
                    <a:pt x="932" y="82"/>
                    <a:pt x="924" y="76"/>
                  </a:cubicBezTo>
                  <a:cubicBezTo>
                    <a:pt x="912" y="90"/>
                    <a:pt x="912" y="90"/>
                    <a:pt x="912" y="90"/>
                  </a:cubicBezTo>
                  <a:cubicBezTo>
                    <a:pt x="921" y="98"/>
                    <a:pt x="935" y="104"/>
                    <a:pt x="952" y="104"/>
                  </a:cubicBezTo>
                  <a:cubicBezTo>
                    <a:pt x="974" y="104"/>
                    <a:pt x="993" y="93"/>
                    <a:pt x="993" y="73"/>
                  </a:cubicBezTo>
                  <a:cubicBezTo>
                    <a:pt x="993" y="55"/>
                    <a:pt x="982" y="47"/>
                    <a:pt x="962" y="41"/>
                  </a:cubicBezTo>
                  <a:cubicBezTo>
                    <a:pt x="945" y="37"/>
                    <a:pt x="941" y="34"/>
                    <a:pt x="941" y="27"/>
                  </a:cubicBezTo>
                  <a:cubicBezTo>
                    <a:pt x="941" y="21"/>
                    <a:pt x="946" y="17"/>
                    <a:pt x="956" y="17"/>
                  </a:cubicBezTo>
                  <a:cubicBezTo>
                    <a:pt x="965" y="17"/>
                    <a:pt x="973" y="20"/>
                    <a:pt x="981" y="26"/>
                  </a:cubicBezTo>
                  <a:cubicBezTo>
                    <a:pt x="990" y="11"/>
                    <a:pt x="990" y="11"/>
                    <a:pt x="990" y="11"/>
                  </a:cubicBezTo>
                  <a:moveTo>
                    <a:pt x="160" y="0"/>
                  </a:moveTo>
                  <a:cubicBezTo>
                    <a:pt x="148" y="0"/>
                    <a:pt x="138" y="6"/>
                    <a:pt x="130" y="16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7" y="23"/>
                    <a:pt x="144" y="18"/>
                    <a:pt x="152" y="18"/>
                  </a:cubicBezTo>
                  <a:cubicBezTo>
                    <a:pt x="160" y="18"/>
                    <a:pt x="164" y="21"/>
                    <a:pt x="164" y="34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88" y="102"/>
                    <a:pt x="188" y="102"/>
                    <a:pt x="188" y="10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11"/>
                    <a:pt x="178" y="0"/>
                    <a:pt x="160" y="0"/>
                  </a:cubicBezTo>
                  <a:moveTo>
                    <a:pt x="212" y="102"/>
                  </a:moveTo>
                  <a:cubicBezTo>
                    <a:pt x="236" y="102"/>
                    <a:pt x="236" y="102"/>
                    <a:pt x="236" y="102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12" y="2"/>
                    <a:pt x="212" y="2"/>
                    <a:pt x="212" y="2"/>
                  </a:cubicBezTo>
                  <a:lnTo>
                    <a:pt x="212" y="102"/>
                  </a:lnTo>
                  <a:close/>
                  <a:moveTo>
                    <a:pt x="311" y="102"/>
                  </a:moveTo>
                  <a:cubicBezTo>
                    <a:pt x="343" y="2"/>
                    <a:pt x="343" y="2"/>
                    <a:pt x="343" y="2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49" y="2"/>
                    <a:pt x="249" y="2"/>
                    <a:pt x="249" y="2"/>
                  </a:cubicBezTo>
                  <a:cubicBezTo>
                    <a:pt x="282" y="102"/>
                    <a:pt x="282" y="102"/>
                    <a:pt x="282" y="102"/>
                  </a:cubicBezTo>
                  <a:lnTo>
                    <a:pt x="311" y="102"/>
                  </a:lnTo>
                  <a:close/>
                  <a:moveTo>
                    <a:pt x="730" y="20"/>
                  </a:moveTo>
                  <a:cubicBezTo>
                    <a:pt x="732" y="2"/>
                    <a:pt x="732" y="2"/>
                    <a:pt x="732" y="2"/>
                  </a:cubicBezTo>
                  <a:cubicBezTo>
                    <a:pt x="655" y="2"/>
                    <a:pt x="655" y="2"/>
                    <a:pt x="655" y="2"/>
                  </a:cubicBezTo>
                  <a:cubicBezTo>
                    <a:pt x="655" y="20"/>
                    <a:pt x="655" y="20"/>
                    <a:pt x="655" y="20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81" y="102"/>
                    <a:pt x="681" y="102"/>
                    <a:pt x="681" y="102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20"/>
                    <a:pt x="705" y="20"/>
                    <a:pt x="705" y="20"/>
                  </a:cubicBezTo>
                  <a:lnTo>
                    <a:pt x="730" y="20"/>
                  </a:lnTo>
                  <a:close/>
                  <a:moveTo>
                    <a:pt x="415" y="19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356" y="2"/>
                    <a:pt x="356" y="2"/>
                    <a:pt x="356" y="2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417" y="102"/>
                    <a:pt x="417" y="102"/>
                    <a:pt x="417" y="102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59"/>
                    <a:pt x="380" y="59"/>
                    <a:pt x="380" y="59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380" y="43"/>
                    <a:pt x="380" y="43"/>
                    <a:pt x="380" y="43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415" y="19"/>
                  </a:lnTo>
                  <a:close/>
                  <a:moveTo>
                    <a:pt x="459" y="47"/>
                  </a:moveTo>
                  <a:cubicBezTo>
                    <a:pt x="459" y="18"/>
                    <a:pt x="459" y="18"/>
                    <a:pt x="459" y="18"/>
                  </a:cubicBezTo>
                  <a:cubicBezTo>
                    <a:pt x="468" y="18"/>
                    <a:pt x="468" y="18"/>
                    <a:pt x="468" y="18"/>
                  </a:cubicBezTo>
                  <a:cubicBezTo>
                    <a:pt x="480" y="18"/>
                    <a:pt x="485" y="23"/>
                    <a:pt x="485" y="32"/>
                  </a:cubicBezTo>
                  <a:cubicBezTo>
                    <a:pt x="485" y="43"/>
                    <a:pt x="480" y="47"/>
                    <a:pt x="469" y="47"/>
                  </a:cubicBezTo>
                  <a:lnTo>
                    <a:pt x="459" y="47"/>
                  </a:lnTo>
                  <a:close/>
                  <a:moveTo>
                    <a:pt x="469" y="64"/>
                  </a:moveTo>
                  <a:cubicBezTo>
                    <a:pt x="489" y="102"/>
                    <a:pt x="489" y="102"/>
                    <a:pt x="489" y="102"/>
                  </a:cubicBezTo>
                  <a:cubicBezTo>
                    <a:pt x="516" y="102"/>
                    <a:pt x="516" y="102"/>
                    <a:pt x="516" y="102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503" y="53"/>
                    <a:pt x="510" y="45"/>
                    <a:pt x="510" y="32"/>
                  </a:cubicBezTo>
                  <a:cubicBezTo>
                    <a:pt x="510" y="11"/>
                    <a:pt x="496" y="2"/>
                    <a:pt x="468" y="2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436" y="102"/>
                    <a:pt x="436" y="102"/>
                    <a:pt x="436" y="102"/>
                  </a:cubicBezTo>
                  <a:cubicBezTo>
                    <a:pt x="459" y="102"/>
                    <a:pt x="459" y="102"/>
                    <a:pt x="459" y="102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69" y="64"/>
                  </a:lnTo>
                  <a:close/>
                  <a:moveTo>
                    <a:pt x="907" y="20"/>
                  </a:moveTo>
                  <a:cubicBezTo>
                    <a:pt x="910" y="2"/>
                    <a:pt x="910" y="2"/>
                    <a:pt x="910" y="2"/>
                  </a:cubicBezTo>
                  <a:cubicBezTo>
                    <a:pt x="833" y="2"/>
                    <a:pt x="833" y="2"/>
                    <a:pt x="833" y="2"/>
                  </a:cubicBezTo>
                  <a:cubicBezTo>
                    <a:pt x="833" y="20"/>
                    <a:pt x="833" y="20"/>
                    <a:pt x="833" y="20"/>
                  </a:cubicBezTo>
                  <a:cubicBezTo>
                    <a:pt x="859" y="20"/>
                    <a:pt x="859" y="20"/>
                    <a:pt x="859" y="20"/>
                  </a:cubicBezTo>
                  <a:cubicBezTo>
                    <a:pt x="859" y="102"/>
                    <a:pt x="859" y="102"/>
                    <a:pt x="859" y="102"/>
                  </a:cubicBezTo>
                  <a:cubicBezTo>
                    <a:pt x="883" y="102"/>
                    <a:pt x="883" y="102"/>
                    <a:pt x="883" y="102"/>
                  </a:cubicBezTo>
                  <a:cubicBezTo>
                    <a:pt x="883" y="20"/>
                    <a:pt x="883" y="20"/>
                    <a:pt x="883" y="20"/>
                  </a:cubicBezTo>
                  <a:lnTo>
                    <a:pt x="907" y="20"/>
                  </a:lnTo>
                  <a:close/>
                  <a:moveTo>
                    <a:pt x="792" y="63"/>
                  </a:moveTo>
                  <a:cubicBezTo>
                    <a:pt x="771" y="63"/>
                    <a:pt x="771" y="63"/>
                    <a:pt x="771" y="63"/>
                  </a:cubicBezTo>
                  <a:cubicBezTo>
                    <a:pt x="781" y="19"/>
                    <a:pt x="781" y="19"/>
                    <a:pt x="781" y="19"/>
                  </a:cubicBezTo>
                  <a:lnTo>
                    <a:pt x="792" y="63"/>
                  </a:lnTo>
                  <a:close/>
                  <a:moveTo>
                    <a:pt x="796" y="80"/>
                  </a:moveTo>
                  <a:cubicBezTo>
                    <a:pt x="801" y="102"/>
                    <a:pt x="801" y="102"/>
                    <a:pt x="801" y="102"/>
                  </a:cubicBezTo>
                  <a:cubicBezTo>
                    <a:pt x="826" y="102"/>
                    <a:pt x="826" y="102"/>
                    <a:pt x="826" y="102"/>
                  </a:cubicBezTo>
                  <a:cubicBezTo>
                    <a:pt x="796" y="2"/>
                    <a:pt x="796" y="2"/>
                    <a:pt x="796" y="2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37" y="102"/>
                    <a:pt x="737" y="102"/>
                    <a:pt x="737" y="102"/>
                  </a:cubicBezTo>
                  <a:cubicBezTo>
                    <a:pt x="762" y="102"/>
                    <a:pt x="762" y="102"/>
                    <a:pt x="762" y="102"/>
                  </a:cubicBezTo>
                  <a:cubicBezTo>
                    <a:pt x="767" y="80"/>
                    <a:pt x="767" y="80"/>
                    <a:pt x="767" y="80"/>
                  </a:cubicBezTo>
                  <a:lnTo>
                    <a:pt x="796" y="80"/>
                  </a:lnTo>
                  <a:close/>
                  <a:moveTo>
                    <a:pt x="740" y="2"/>
                  </a:moveTo>
                  <a:cubicBezTo>
                    <a:pt x="740" y="20"/>
                    <a:pt x="740" y="20"/>
                    <a:pt x="740" y="20"/>
                  </a:cubicBezTo>
                  <a:cubicBezTo>
                    <a:pt x="754" y="20"/>
                    <a:pt x="754" y="20"/>
                    <a:pt x="754" y="20"/>
                  </a:cubicBezTo>
                  <a:cubicBezTo>
                    <a:pt x="757" y="2"/>
                    <a:pt x="757" y="2"/>
                    <a:pt x="757" y="2"/>
                  </a:cubicBezTo>
                  <a:lnTo>
                    <a:pt x="740" y="2"/>
                  </a:lnTo>
                  <a:close/>
                  <a:moveTo>
                    <a:pt x="809" y="2"/>
                  </a:moveTo>
                  <a:cubicBezTo>
                    <a:pt x="809" y="20"/>
                    <a:pt x="809" y="20"/>
                    <a:pt x="809" y="20"/>
                  </a:cubicBezTo>
                  <a:cubicBezTo>
                    <a:pt x="824" y="20"/>
                    <a:pt x="824" y="20"/>
                    <a:pt x="824" y="20"/>
                  </a:cubicBezTo>
                  <a:cubicBezTo>
                    <a:pt x="826" y="2"/>
                    <a:pt x="826" y="2"/>
                    <a:pt x="826" y="2"/>
                  </a:cubicBezTo>
                  <a:lnTo>
                    <a:pt x="809" y="2"/>
                  </a:lnTo>
                  <a:close/>
                  <a:moveTo>
                    <a:pt x="283" y="237"/>
                  </a:moveTo>
                  <a:cubicBezTo>
                    <a:pt x="307" y="237"/>
                    <a:pt x="307" y="237"/>
                    <a:pt x="307" y="237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46"/>
                    <a:pt x="298" y="135"/>
                    <a:pt x="280" y="135"/>
                  </a:cubicBezTo>
                  <a:cubicBezTo>
                    <a:pt x="268" y="135"/>
                    <a:pt x="257" y="140"/>
                    <a:pt x="249" y="15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237"/>
                    <a:pt x="226" y="237"/>
                    <a:pt x="226" y="237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256" y="159"/>
                    <a:pt x="262" y="153"/>
                    <a:pt x="271" y="153"/>
                  </a:cubicBezTo>
                  <a:cubicBezTo>
                    <a:pt x="279" y="153"/>
                    <a:pt x="283" y="157"/>
                    <a:pt x="283" y="167"/>
                  </a:cubicBezTo>
                  <a:lnTo>
                    <a:pt x="283" y="237"/>
                  </a:lnTo>
                  <a:close/>
                  <a:moveTo>
                    <a:pt x="609" y="237"/>
                  </a:moveTo>
                  <a:cubicBezTo>
                    <a:pt x="609" y="166"/>
                    <a:pt x="609" y="166"/>
                    <a:pt x="609" y="166"/>
                  </a:cubicBezTo>
                  <a:cubicBezTo>
                    <a:pt x="614" y="159"/>
                    <a:pt x="621" y="153"/>
                    <a:pt x="628" y="153"/>
                  </a:cubicBezTo>
                  <a:cubicBezTo>
                    <a:pt x="635" y="153"/>
                    <a:pt x="639" y="157"/>
                    <a:pt x="639" y="167"/>
                  </a:cubicBezTo>
                  <a:cubicBezTo>
                    <a:pt x="639" y="237"/>
                    <a:pt x="639" y="237"/>
                    <a:pt x="639" y="237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68" y="159"/>
                    <a:pt x="674" y="153"/>
                    <a:pt x="682" y="153"/>
                  </a:cubicBezTo>
                  <a:cubicBezTo>
                    <a:pt x="689" y="153"/>
                    <a:pt x="692" y="157"/>
                    <a:pt x="692" y="167"/>
                  </a:cubicBezTo>
                  <a:cubicBezTo>
                    <a:pt x="692" y="237"/>
                    <a:pt x="692" y="237"/>
                    <a:pt x="692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6" y="164"/>
                    <a:pt x="716" y="164"/>
                    <a:pt x="716" y="164"/>
                  </a:cubicBezTo>
                  <a:cubicBezTo>
                    <a:pt x="716" y="146"/>
                    <a:pt x="708" y="135"/>
                    <a:pt x="690" y="135"/>
                  </a:cubicBezTo>
                  <a:cubicBezTo>
                    <a:pt x="680" y="135"/>
                    <a:pt x="669" y="140"/>
                    <a:pt x="660" y="150"/>
                  </a:cubicBezTo>
                  <a:cubicBezTo>
                    <a:pt x="657" y="140"/>
                    <a:pt x="649" y="135"/>
                    <a:pt x="636" y="135"/>
                  </a:cubicBezTo>
                  <a:cubicBezTo>
                    <a:pt x="626" y="135"/>
                    <a:pt x="616" y="140"/>
                    <a:pt x="607" y="15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5" y="137"/>
                    <a:pt x="585" y="137"/>
                    <a:pt x="585" y="137"/>
                  </a:cubicBezTo>
                  <a:cubicBezTo>
                    <a:pt x="585" y="237"/>
                    <a:pt x="585" y="237"/>
                    <a:pt x="585" y="237"/>
                  </a:cubicBezTo>
                  <a:lnTo>
                    <a:pt x="609" y="237"/>
                  </a:lnTo>
                  <a:close/>
                  <a:moveTo>
                    <a:pt x="331" y="237"/>
                  </a:moveTo>
                  <a:cubicBezTo>
                    <a:pt x="355" y="237"/>
                    <a:pt x="355" y="237"/>
                    <a:pt x="355" y="237"/>
                  </a:cubicBezTo>
                  <a:cubicBezTo>
                    <a:pt x="355" y="137"/>
                    <a:pt x="355" y="137"/>
                    <a:pt x="355" y="137"/>
                  </a:cubicBezTo>
                  <a:cubicBezTo>
                    <a:pt x="331" y="137"/>
                    <a:pt x="331" y="137"/>
                    <a:pt x="331" y="137"/>
                  </a:cubicBezTo>
                  <a:lnTo>
                    <a:pt x="331" y="237"/>
                  </a:lnTo>
                  <a:close/>
                  <a:moveTo>
                    <a:pt x="0" y="237"/>
                  </a:moveTo>
                  <a:cubicBezTo>
                    <a:pt x="24" y="237"/>
                    <a:pt x="24" y="237"/>
                    <a:pt x="24" y="2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237"/>
                  </a:lnTo>
                  <a:close/>
                  <a:moveTo>
                    <a:pt x="84" y="137"/>
                  </a:moveTo>
                  <a:cubicBezTo>
                    <a:pt x="59" y="137"/>
                    <a:pt x="59" y="137"/>
                    <a:pt x="59" y="137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59" y="237"/>
                    <a:pt x="59" y="237"/>
                    <a:pt x="59" y="237"/>
                  </a:cubicBezTo>
                  <a:cubicBezTo>
                    <a:pt x="86" y="237"/>
                    <a:pt x="86" y="237"/>
                    <a:pt x="86" y="237"/>
                  </a:cubicBezTo>
                  <a:cubicBezTo>
                    <a:pt x="50" y="181"/>
                    <a:pt x="50" y="181"/>
                    <a:pt x="50" y="181"/>
                  </a:cubicBezTo>
                  <a:lnTo>
                    <a:pt x="84" y="137"/>
                  </a:lnTo>
                  <a:close/>
                  <a:moveTo>
                    <a:pt x="125" y="217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237"/>
                    <a:pt x="101" y="237"/>
                    <a:pt x="101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9" y="217"/>
                    <a:pt x="159" y="217"/>
                    <a:pt x="159" y="217"/>
                  </a:cubicBezTo>
                  <a:lnTo>
                    <a:pt x="125" y="217"/>
                  </a:lnTo>
                  <a:close/>
                  <a:moveTo>
                    <a:pt x="177" y="237"/>
                  </a:moveTo>
                  <a:cubicBezTo>
                    <a:pt x="201" y="237"/>
                    <a:pt x="201" y="237"/>
                    <a:pt x="201" y="2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177" y="137"/>
                    <a:pt x="177" y="137"/>
                    <a:pt x="177" y="137"/>
                  </a:cubicBezTo>
                  <a:lnTo>
                    <a:pt x="177" y="237"/>
                  </a:lnTo>
                  <a:close/>
                  <a:moveTo>
                    <a:pt x="380" y="237"/>
                  </a:moveTo>
                  <a:cubicBezTo>
                    <a:pt x="404" y="237"/>
                    <a:pt x="404" y="237"/>
                    <a:pt x="404" y="237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80" y="137"/>
                    <a:pt x="380" y="137"/>
                    <a:pt x="380" y="137"/>
                  </a:cubicBezTo>
                  <a:lnTo>
                    <a:pt x="380" y="237"/>
                  </a:lnTo>
                  <a:close/>
                  <a:moveTo>
                    <a:pt x="464" y="137"/>
                  </a:moveTo>
                  <a:cubicBezTo>
                    <a:pt x="439" y="137"/>
                    <a:pt x="439" y="137"/>
                    <a:pt x="439" y="137"/>
                  </a:cubicBezTo>
                  <a:cubicBezTo>
                    <a:pt x="405" y="182"/>
                    <a:pt x="405" y="182"/>
                    <a:pt x="405" y="182"/>
                  </a:cubicBezTo>
                  <a:cubicBezTo>
                    <a:pt x="439" y="237"/>
                    <a:pt x="439" y="237"/>
                    <a:pt x="439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64" y="137"/>
                  </a:lnTo>
                  <a:close/>
                  <a:moveTo>
                    <a:pt x="538" y="137"/>
                  </a:moveTo>
                  <a:cubicBezTo>
                    <a:pt x="538" y="192"/>
                    <a:pt x="538" y="192"/>
                    <a:pt x="538" y="192"/>
                  </a:cubicBezTo>
                  <a:cubicBezTo>
                    <a:pt x="538" y="211"/>
                    <a:pt x="535" y="220"/>
                    <a:pt x="519" y="220"/>
                  </a:cubicBezTo>
                  <a:cubicBezTo>
                    <a:pt x="504" y="220"/>
                    <a:pt x="501" y="211"/>
                    <a:pt x="501" y="192"/>
                  </a:cubicBezTo>
                  <a:cubicBezTo>
                    <a:pt x="501" y="137"/>
                    <a:pt x="501" y="137"/>
                    <a:pt x="501" y="137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477" y="193"/>
                    <a:pt x="477" y="193"/>
                    <a:pt x="477" y="193"/>
                  </a:cubicBezTo>
                  <a:cubicBezTo>
                    <a:pt x="477" y="220"/>
                    <a:pt x="489" y="239"/>
                    <a:pt x="519" y="239"/>
                  </a:cubicBezTo>
                  <a:cubicBezTo>
                    <a:pt x="550" y="239"/>
                    <a:pt x="562" y="220"/>
                    <a:pt x="562" y="193"/>
                  </a:cubicBezTo>
                  <a:cubicBezTo>
                    <a:pt x="562" y="137"/>
                    <a:pt x="562" y="137"/>
                    <a:pt x="562" y="137"/>
                  </a:cubicBezTo>
                  <a:lnTo>
                    <a:pt x="538" y="137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32"/>
            <p:cNvSpPr>
              <a:spLocks/>
            </p:cNvSpPr>
            <p:nvPr userDrawn="1"/>
          </p:nvSpPr>
          <p:spPr bwMode="auto">
            <a:xfrm>
              <a:off x="425" y="740"/>
              <a:ext cx="425" cy="567"/>
            </a:xfrm>
            <a:custGeom>
              <a:avLst/>
              <a:gdLst>
                <a:gd name="T0" fmla="*/ 0 w 425"/>
                <a:gd name="T1" fmla="*/ 567 h 567"/>
                <a:gd name="T2" fmla="*/ 0 w 425"/>
                <a:gd name="T3" fmla="*/ 247 h 567"/>
                <a:gd name="T4" fmla="*/ 425 w 425"/>
                <a:gd name="T5" fmla="*/ 0 h 567"/>
                <a:gd name="T6" fmla="*/ 425 w 425"/>
                <a:gd name="T7" fmla="*/ 320 h 567"/>
                <a:gd name="T8" fmla="*/ 0 w 425"/>
                <a:gd name="T9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567"/>
                  </a:moveTo>
                  <a:lnTo>
                    <a:pt x="0" y="247"/>
                  </a:lnTo>
                  <a:lnTo>
                    <a:pt x="425" y="0"/>
                  </a:lnTo>
                  <a:lnTo>
                    <a:pt x="425" y="320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33"/>
            <p:cNvSpPr>
              <a:spLocks/>
            </p:cNvSpPr>
            <p:nvPr userDrawn="1"/>
          </p:nvSpPr>
          <p:spPr bwMode="auto">
            <a:xfrm>
              <a:off x="0" y="740"/>
              <a:ext cx="425" cy="567"/>
            </a:xfrm>
            <a:custGeom>
              <a:avLst/>
              <a:gdLst>
                <a:gd name="T0" fmla="*/ 0 w 425"/>
                <a:gd name="T1" fmla="*/ 0 h 567"/>
                <a:gd name="T2" fmla="*/ 0 w 425"/>
                <a:gd name="T3" fmla="*/ 320 h 567"/>
                <a:gd name="T4" fmla="*/ 425 w 425"/>
                <a:gd name="T5" fmla="*/ 567 h 567"/>
                <a:gd name="T6" fmla="*/ 425 w 425"/>
                <a:gd name="T7" fmla="*/ 247 h 567"/>
                <a:gd name="T8" fmla="*/ 0 w 425"/>
                <a:gd name="T9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567">
                  <a:moveTo>
                    <a:pt x="0" y="0"/>
                  </a:moveTo>
                  <a:lnTo>
                    <a:pt x="0" y="320"/>
                  </a:lnTo>
                  <a:lnTo>
                    <a:pt x="425" y="567"/>
                  </a:lnTo>
                  <a:lnTo>
                    <a:pt x="425" y="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34"/>
            <p:cNvSpPr>
              <a:spLocks/>
            </p:cNvSpPr>
            <p:nvPr userDrawn="1"/>
          </p:nvSpPr>
          <p:spPr bwMode="auto">
            <a:xfrm>
              <a:off x="0" y="1144"/>
              <a:ext cx="425" cy="404"/>
            </a:xfrm>
            <a:custGeom>
              <a:avLst/>
              <a:gdLst>
                <a:gd name="T0" fmla="*/ 0 w 425"/>
                <a:gd name="T1" fmla="*/ 404 h 404"/>
                <a:gd name="T2" fmla="*/ 0 w 425"/>
                <a:gd name="T3" fmla="*/ 84 h 404"/>
                <a:gd name="T4" fmla="*/ 147 w 425"/>
                <a:gd name="T5" fmla="*/ 0 h 404"/>
                <a:gd name="T6" fmla="*/ 425 w 425"/>
                <a:gd name="T7" fmla="*/ 163 h 404"/>
                <a:gd name="T8" fmla="*/ 0 w 425"/>
                <a:gd name="T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04">
                  <a:moveTo>
                    <a:pt x="0" y="404"/>
                  </a:moveTo>
                  <a:lnTo>
                    <a:pt x="0" y="84"/>
                  </a:lnTo>
                  <a:lnTo>
                    <a:pt x="147" y="0"/>
                  </a:lnTo>
                  <a:lnTo>
                    <a:pt x="425" y="163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Rechteck 47"/>
          <p:cNvSpPr/>
          <p:nvPr userDrawn="1"/>
        </p:nvSpPr>
        <p:spPr>
          <a:xfrm>
            <a:off x="-7268" y="4581128"/>
            <a:ext cx="9151267" cy="2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platzhalt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3131840" y="492106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Klinikname</a:t>
            </a:r>
          </a:p>
        </p:txBody>
      </p:sp>
      <p:sp>
        <p:nvSpPr>
          <p:cNvPr id="50" name="Textplatzhalt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78013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Abteilung</a:t>
            </a:r>
          </a:p>
        </p:txBody>
      </p:sp>
      <p:sp>
        <p:nvSpPr>
          <p:cNvPr id="51" name="Title 1"/>
          <p:cNvSpPr>
            <a:spLocks noGrp="1"/>
          </p:cNvSpPr>
          <p:nvPr>
            <p:ph type="ctrTitle"/>
          </p:nvPr>
        </p:nvSpPr>
        <p:spPr>
          <a:xfrm>
            <a:off x="237206" y="4869160"/>
            <a:ext cx="8655273" cy="792088"/>
          </a:xfrm>
        </p:spPr>
        <p:txBody>
          <a:bodyPr bIns="9144"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2" name="Subtitle 2"/>
          <p:cNvSpPr>
            <a:spLocks noGrp="1"/>
          </p:cNvSpPr>
          <p:nvPr>
            <p:ph type="subTitle" idx="1"/>
          </p:nvPr>
        </p:nvSpPr>
        <p:spPr>
          <a:xfrm>
            <a:off x="237207" y="5741674"/>
            <a:ext cx="8655273" cy="567646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53" name="Textplatzhalter 47"/>
          <p:cNvSpPr>
            <a:spLocks noGrp="1"/>
          </p:cNvSpPr>
          <p:nvPr>
            <p:ph type="body" sz="quarter" idx="14" hasCustomPrompt="1"/>
          </p:nvPr>
        </p:nvSpPr>
        <p:spPr>
          <a:xfrm>
            <a:off x="238912" y="6453188"/>
            <a:ext cx="5760640" cy="288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Ort | Datum | Vortragender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88" y="980728"/>
            <a:ext cx="8659992" cy="90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88" y="2075636"/>
            <a:ext cx="8659992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489" y="6453188"/>
            <a:ext cx="2179272" cy="21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001C776-EFD8-4A78-A5CB-351836A73578}" type="datetimeFigureOut">
              <a:rPr lang="de-DE" smtClean="0"/>
              <a:pPr/>
              <a:t>05.06.2024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5776" y="6453188"/>
            <a:ext cx="5616624" cy="40481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cap="none" spc="0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2192" y="6453188"/>
            <a:ext cx="616876" cy="342510"/>
          </a:xfrm>
          <a:custGeom>
            <a:avLst/>
            <a:gdLst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34968"/>
              <a:gd name="connsiteY0" fmla="*/ 202406 h 404812"/>
              <a:gd name="connsiteX1" fmla="*/ 467484 w 934968"/>
              <a:gd name="connsiteY1" fmla="*/ 0 h 404812"/>
              <a:gd name="connsiteX2" fmla="*/ 934968 w 934968"/>
              <a:gd name="connsiteY2" fmla="*/ 202406 h 404812"/>
              <a:gd name="connsiteX3" fmla="*/ 467484 w 934968"/>
              <a:gd name="connsiteY3" fmla="*/ 404812 h 404812"/>
              <a:gd name="connsiteX4" fmla="*/ 0 w 934968"/>
              <a:gd name="connsiteY4" fmla="*/ 202406 h 404812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54814 h 463010"/>
              <a:gd name="connsiteX1" fmla="*/ 467484 w 928529"/>
              <a:gd name="connsiteY1" fmla="*/ 52408 h 463010"/>
              <a:gd name="connsiteX2" fmla="*/ 928529 w 928529"/>
              <a:gd name="connsiteY2" fmla="*/ 48752 h 463010"/>
              <a:gd name="connsiteX3" fmla="*/ 467484 w 928529"/>
              <a:gd name="connsiteY3" fmla="*/ 457220 h 463010"/>
              <a:gd name="connsiteX4" fmla="*/ 0 w 928529"/>
              <a:gd name="connsiteY4" fmla="*/ 254814 h 463010"/>
              <a:gd name="connsiteX0" fmla="*/ 0 w 928529"/>
              <a:gd name="connsiteY0" fmla="*/ 206062 h 414258"/>
              <a:gd name="connsiteX1" fmla="*/ 467484 w 928529"/>
              <a:gd name="connsiteY1" fmla="*/ 3656 h 414258"/>
              <a:gd name="connsiteX2" fmla="*/ 928529 w 928529"/>
              <a:gd name="connsiteY2" fmla="*/ 0 h 414258"/>
              <a:gd name="connsiteX3" fmla="*/ 467484 w 928529"/>
              <a:gd name="connsiteY3" fmla="*/ 408468 h 414258"/>
              <a:gd name="connsiteX4" fmla="*/ 0 w 928529"/>
              <a:gd name="connsiteY4" fmla="*/ 206062 h 414258"/>
              <a:gd name="connsiteX0" fmla="*/ 3585 w 932114"/>
              <a:gd name="connsiteY0" fmla="*/ 206062 h 413015"/>
              <a:gd name="connsiteX1" fmla="*/ 329401 w 932114"/>
              <a:gd name="connsiteY1" fmla="*/ 3656 h 413015"/>
              <a:gd name="connsiteX2" fmla="*/ 932114 w 932114"/>
              <a:gd name="connsiteY2" fmla="*/ 0 h 413015"/>
              <a:gd name="connsiteX3" fmla="*/ 471069 w 932114"/>
              <a:gd name="connsiteY3" fmla="*/ 408468 h 413015"/>
              <a:gd name="connsiteX4" fmla="*/ 3585 w 932114"/>
              <a:gd name="connsiteY4" fmla="*/ 206062 h 413015"/>
              <a:gd name="connsiteX0" fmla="*/ 29228 w 1023703"/>
              <a:gd name="connsiteY0" fmla="*/ 206062 h 319569"/>
              <a:gd name="connsiteX1" fmla="*/ 355044 w 1023703"/>
              <a:gd name="connsiteY1" fmla="*/ 3656 h 319569"/>
              <a:gd name="connsiteX2" fmla="*/ 957757 w 1023703"/>
              <a:gd name="connsiteY2" fmla="*/ 0 h 319569"/>
              <a:gd name="connsiteX3" fmla="*/ 953912 w 1023703"/>
              <a:gd name="connsiteY3" fmla="*/ 311876 h 319569"/>
              <a:gd name="connsiteX4" fmla="*/ 29228 w 1023703"/>
              <a:gd name="connsiteY4" fmla="*/ 206062 h 319569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66022"/>
              <a:gd name="connsiteX1" fmla="*/ 355044 w 957757"/>
              <a:gd name="connsiteY1" fmla="*/ 3656 h 366022"/>
              <a:gd name="connsiteX2" fmla="*/ 957757 w 957757"/>
              <a:gd name="connsiteY2" fmla="*/ 0 h 366022"/>
              <a:gd name="connsiteX3" fmla="*/ 953912 w 957757"/>
              <a:gd name="connsiteY3" fmla="*/ 311876 h 366022"/>
              <a:gd name="connsiteX4" fmla="*/ 29228 w 957757"/>
              <a:gd name="connsiteY4" fmla="*/ 206062 h 366022"/>
              <a:gd name="connsiteX0" fmla="*/ 29228 w 957757"/>
              <a:gd name="connsiteY0" fmla="*/ 206062 h 311876"/>
              <a:gd name="connsiteX1" fmla="*/ 355044 w 957757"/>
              <a:gd name="connsiteY1" fmla="*/ 3656 h 311876"/>
              <a:gd name="connsiteX2" fmla="*/ 957757 w 957757"/>
              <a:gd name="connsiteY2" fmla="*/ 0 h 311876"/>
              <a:gd name="connsiteX3" fmla="*/ 953912 w 957757"/>
              <a:gd name="connsiteY3" fmla="*/ 311876 h 311876"/>
              <a:gd name="connsiteX4" fmla="*/ 29228 w 957757"/>
              <a:gd name="connsiteY4" fmla="*/ 206062 h 311876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150444 w 737683"/>
              <a:gd name="connsiteY0" fmla="*/ 296214 h 320914"/>
              <a:gd name="connsiteX1" fmla="*/ 134970 w 737683"/>
              <a:gd name="connsiteY1" fmla="*/ 3656 h 320914"/>
              <a:gd name="connsiteX2" fmla="*/ 737683 w 737683"/>
              <a:gd name="connsiteY2" fmla="*/ 0 h 320914"/>
              <a:gd name="connsiteX3" fmla="*/ 733838 w 737683"/>
              <a:gd name="connsiteY3" fmla="*/ 311876 h 320914"/>
              <a:gd name="connsiteX4" fmla="*/ 150444 w 737683"/>
              <a:gd name="connsiteY4" fmla="*/ 296214 h 320914"/>
              <a:gd name="connsiteX0" fmla="*/ 47275 w 634514"/>
              <a:gd name="connsiteY0" fmla="*/ 296214 h 320914"/>
              <a:gd name="connsiteX1" fmla="*/ 31801 w 634514"/>
              <a:gd name="connsiteY1" fmla="*/ 3656 h 320914"/>
              <a:gd name="connsiteX2" fmla="*/ 634514 w 634514"/>
              <a:gd name="connsiteY2" fmla="*/ 0 h 320914"/>
              <a:gd name="connsiteX3" fmla="*/ 630669 w 634514"/>
              <a:gd name="connsiteY3" fmla="*/ 311876 h 320914"/>
              <a:gd name="connsiteX4" fmla="*/ 47275 w 634514"/>
              <a:gd name="connsiteY4" fmla="*/ 296214 h 320914"/>
              <a:gd name="connsiteX0" fmla="*/ 51420 w 625780"/>
              <a:gd name="connsiteY0" fmla="*/ 315533 h 335396"/>
              <a:gd name="connsiteX1" fmla="*/ 23067 w 625780"/>
              <a:gd name="connsiteY1" fmla="*/ 3656 h 335396"/>
              <a:gd name="connsiteX2" fmla="*/ 625780 w 625780"/>
              <a:gd name="connsiteY2" fmla="*/ 0 h 335396"/>
              <a:gd name="connsiteX3" fmla="*/ 621935 w 625780"/>
              <a:gd name="connsiteY3" fmla="*/ 311876 h 335396"/>
              <a:gd name="connsiteX4" fmla="*/ 51420 w 625780"/>
              <a:gd name="connsiteY4" fmla="*/ 315533 h 335396"/>
              <a:gd name="connsiteX0" fmla="*/ 28353 w 602713"/>
              <a:gd name="connsiteY0" fmla="*/ 315533 h 335396"/>
              <a:gd name="connsiteX1" fmla="*/ 0 w 602713"/>
              <a:gd name="connsiteY1" fmla="*/ 3656 h 335396"/>
              <a:gd name="connsiteX2" fmla="*/ 602713 w 602713"/>
              <a:gd name="connsiteY2" fmla="*/ 0 h 335396"/>
              <a:gd name="connsiteX3" fmla="*/ 598868 w 602713"/>
              <a:gd name="connsiteY3" fmla="*/ 311876 h 335396"/>
              <a:gd name="connsiteX4" fmla="*/ 28353 w 602713"/>
              <a:gd name="connsiteY4" fmla="*/ 315533 h 335396"/>
              <a:gd name="connsiteX0" fmla="*/ 0 w 606558"/>
              <a:gd name="connsiteY0" fmla="*/ 315533 h 335396"/>
              <a:gd name="connsiteX1" fmla="*/ 3845 w 606558"/>
              <a:gd name="connsiteY1" fmla="*/ 3656 h 335396"/>
              <a:gd name="connsiteX2" fmla="*/ 606558 w 606558"/>
              <a:gd name="connsiteY2" fmla="*/ 0 h 335396"/>
              <a:gd name="connsiteX3" fmla="*/ 602713 w 606558"/>
              <a:gd name="connsiteY3" fmla="*/ 311876 h 335396"/>
              <a:gd name="connsiteX4" fmla="*/ 0 w 606558"/>
              <a:gd name="connsiteY4" fmla="*/ 315533 h 335396"/>
              <a:gd name="connsiteX0" fmla="*/ 0 w 606558"/>
              <a:gd name="connsiteY0" fmla="*/ 315533 h 315533"/>
              <a:gd name="connsiteX1" fmla="*/ 3845 w 606558"/>
              <a:gd name="connsiteY1" fmla="*/ 3656 h 315533"/>
              <a:gd name="connsiteX2" fmla="*/ 606558 w 606558"/>
              <a:gd name="connsiteY2" fmla="*/ 0 h 315533"/>
              <a:gd name="connsiteX3" fmla="*/ 602713 w 606558"/>
              <a:gd name="connsiteY3" fmla="*/ 311876 h 315533"/>
              <a:gd name="connsiteX4" fmla="*/ 0 w 606558"/>
              <a:gd name="connsiteY4" fmla="*/ 315533 h 315533"/>
              <a:gd name="connsiteX0" fmla="*/ 15473 w 602713"/>
              <a:gd name="connsiteY0" fmla="*/ 315533 h 315533"/>
              <a:gd name="connsiteX1" fmla="*/ 0 w 602713"/>
              <a:gd name="connsiteY1" fmla="*/ 3656 h 315533"/>
              <a:gd name="connsiteX2" fmla="*/ 602713 w 602713"/>
              <a:gd name="connsiteY2" fmla="*/ 0 h 315533"/>
              <a:gd name="connsiteX3" fmla="*/ 598868 w 602713"/>
              <a:gd name="connsiteY3" fmla="*/ 311876 h 315533"/>
              <a:gd name="connsiteX4" fmla="*/ 15473 w 602713"/>
              <a:gd name="connsiteY4" fmla="*/ 315533 h 315533"/>
              <a:gd name="connsiteX0" fmla="*/ 15473 w 616048"/>
              <a:gd name="connsiteY0" fmla="*/ 311877 h 311877"/>
              <a:gd name="connsiteX1" fmla="*/ 0 w 616048"/>
              <a:gd name="connsiteY1" fmla="*/ 0 h 311877"/>
              <a:gd name="connsiteX2" fmla="*/ 616048 w 616048"/>
              <a:gd name="connsiteY2" fmla="*/ 2059 h 311877"/>
              <a:gd name="connsiteX3" fmla="*/ 598868 w 616048"/>
              <a:gd name="connsiteY3" fmla="*/ 308220 h 311877"/>
              <a:gd name="connsiteX4" fmla="*/ 15473 w 616048"/>
              <a:gd name="connsiteY4" fmla="*/ 311877 h 31187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0927"/>
              <a:gd name="connsiteX1" fmla="*/ 0 w 616048"/>
              <a:gd name="connsiteY1" fmla="*/ 0 h 330927"/>
              <a:gd name="connsiteX2" fmla="*/ 616048 w 616048"/>
              <a:gd name="connsiteY2" fmla="*/ 2059 h 330927"/>
              <a:gd name="connsiteX3" fmla="*/ 598868 w 616048"/>
              <a:gd name="connsiteY3" fmla="*/ 308220 h 330927"/>
              <a:gd name="connsiteX4" fmla="*/ 4043 w 616048"/>
              <a:gd name="connsiteY4" fmla="*/ 330927 h 330927"/>
              <a:gd name="connsiteX0" fmla="*/ 4043 w 616048"/>
              <a:gd name="connsiteY0" fmla="*/ 330927 h 331919"/>
              <a:gd name="connsiteX1" fmla="*/ 0 w 616048"/>
              <a:gd name="connsiteY1" fmla="*/ 0 h 331919"/>
              <a:gd name="connsiteX2" fmla="*/ 616048 w 616048"/>
              <a:gd name="connsiteY2" fmla="*/ 2059 h 331919"/>
              <a:gd name="connsiteX3" fmla="*/ 598868 w 616048"/>
              <a:gd name="connsiteY3" fmla="*/ 308220 h 331919"/>
              <a:gd name="connsiteX4" fmla="*/ 4043 w 616048"/>
              <a:gd name="connsiteY4" fmla="*/ 330927 h 331919"/>
              <a:gd name="connsiteX0" fmla="*/ 4043 w 616048"/>
              <a:gd name="connsiteY0" fmla="*/ 330927 h 336035"/>
              <a:gd name="connsiteX1" fmla="*/ 0 w 616048"/>
              <a:gd name="connsiteY1" fmla="*/ 0 h 336035"/>
              <a:gd name="connsiteX2" fmla="*/ 616048 w 616048"/>
              <a:gd name="connsiteY2" fmla="*/ 2059 h 336035"/>
              <a:gd name="connsiteX3" fmla="*/ 614108 w 616048"/>
              <a:gd name="connsiteY3" fmla="*/ 331080 h 336035"/>
              <a:gd name="connsiteX4" fmla="*/ 4043 w 616048"/>
              <a:gd name="connsiteY4" fmla="*/ 330927 h 336035"/>
              <a:gd name="connsiteX0" fmla="*/ 4043 w 616048"/>
              <a:gd name="connsiteY0" fmla="*/ 330927 h 333136"/>
              <a:gd name="connsiteX1" fmla="*/ 0 w 616048"/>
              <a:gd name="connsiteY1" fmla="*/ 0 h 333136"/>
              <a:gd name="connsiteX2" fmla="*/ 616048 w 616048"/>
              <a:gd name="connsiteY2" fmla="*/ 2059 h 333136"/>
              <a:gd name="connsiteX3" fmla="*/ 614108 w 616048"/>
              <a:gd name="connsiteY3" fmla="*/ 331080 h 333136"/>
              <a:gd name="connsiteX4" fmla="*/ 4043 w 616048"/>
              <a:gd name="connsiteY4" fmla="*/ 330927 h 333136"/>
              <a:gd name="connsiteX0" fmla="*/ 4043 w 616048"/>
              <a:gd name="connsiteY0" fmla="*/ 33092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30927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4043 w 616048"/>
              <a:gd name="connsiteY0" fmla="*/ 340452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4043 w 616048"/>
              <a:gd name="connsiteY4" fmla="*/ 340452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048"/>
              <a:gd name="connsiteY0" fmla="*/ 338547 h 340605"/>
              <a:gd name="connsiteX1" fmla="*/ 0 w 616048"/>
              <a:gd name="connsiteY1" fmla="*/ 0 h 340605"/>
              <a:gd name="connsiteX2" fmla="*/ 616048 w 616048"/>
              <a:gd name="connsiteY2" fmla="*/ 2059 h 340605"/>
              <a:gd name="connsiteX3" fmla="*/ 614108 w 616048"/>
              <a:gd name="connsiteY3" fmla="*/ 340605 h 340605"/>
              <a:gd name="connsiteX4" fmla="*/ 2138 w 616048"/>
              <a:gd name="connsiteY4" fmla="*/ 338547 h 34060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6795 h 338547"/>
              <a:gd name="connsiteX4" fmla="*/ 2138 w 616876"/>
              <a:gd name="connsiteY4" fmla="*/ 338547 h 338547"/>
              <a:gd name="connsiteX0" fmla="*/ 2138 w 616876"/>
              <a:gd name="connsiteY0" fmla="*/ 338547 h 344415"/>
              <a:gd name="connsiteX1" fmla="*/ 0 w 616876"/>
              <a:gd name="connsiteY1" fmla="*/ 0 h 344415"/>
              <a:gd name="connsiteX2" fmla="*/ 616048 w 616876"/>
              <a:gd name="connsiteY2" fmla="*/ 2059 h 344415"/>
              <a:gd name="connsiteX3" fmla="*/ 616013 w 616876"/>
              <a:gd name="connsiteY3" fmla="*/ 344415 h 344415"/>
              <a:gd name="connsiteX4" fmla="*/ 2138 w 616876"/>
              <a:gd name="connsiteY4" fmla="*/ 338547 h 344415"/>
              <a:gd name="connsiteX0" fmla="*/ 2138 w 616876"/>
              <a:gd name="connsiteY0" fmla="*/ 338547 h 338547"/>
              <a:gd name="connsiteX1" fmla="*/ 0 w 616876"/>
              <a:gd name="connsiteY1" fmla="*/ 0 h 338547"/>
              <a:gd name="connsiteX2" fmla="*/ 616048 w 616876"/>
              <a:gd name="connsiteY2" fmla="*/ 2059 h 338547"/>
              <a:gd name="connsiteX3" fmla="*/ 616013 w 616876"/>
              <a:gd name="connsiteY3" fmla="*/ 334890 h 338547"/>
              <a:gd name="connsiteX4" fmla="*/ 2138 w 616876"/>
              <a:gd name="connsiteY4" fmla="*/ 338547 h 338547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2059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  <a:gd name="connsiteX0" fmla="*/ 2138 w 616876"/>
              <a:gd name="connsiteY0" fmla="*/ 338547 h 342510"/>
              <a:gd name="connsiteX1" fmla="*/ 0 w 616876"/>
              <a:gd name="connsiteY1" fmla="*/ 0 h 342510"/>
              <a:gd name="connsiteX2" fmla="*/ 616048 w 616876"/>
              <a:gd name="connsiteY2" fmla="*/ 154 h 342510"/>
              <a:gd name="connsiteX3" fmla="*/ 616013 w 616876"/>
              <a:gd name="connsiteY3" fmla="*/ 342510 h 342510"/>
              <a:gd name="connsiteX4" fmla="*/ 2138 w 616876"/>
              <a:gd name="connsiteY4" fmla="*/ 338547 h 34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76" h="342510">
                <a:moveTo>
                  <a:pt x="2138" y="338547"/>
                </a:moveTo>
                <a:cubicBezTo>
                  <a:pt x="3453" y="176338"/>
                  <a:pt x="118" y="174133"/>
                  <a:pt x="0" y="0"/>
                </a:cubicBezTo>
                <a:lnTo>
                  <a:pt x="616048" y="154"/>
                </a:lnTo>
                <a:cubicBezTo>
                  <a:pt x="616048" y="111940"/>
                  <a:pt x="617935" y="186572"/>
                  <a:pt x="616013" y="342510"/>
                </a:cubicBezTo>
                <a:lnTo>
                  <a:pt x="2138" y="338547"/>
                </a:lnTo>
                <a:close/>
              </a:path>
            </a:pathLst>
          </a:custGeom>
          <a:ln w="19050" cmpd="sng">
            <a:noFill/>
          </a:ln>
        </p:spPr>
        <p:txBody>
          <a:bodyPr vert="horz" lIns="9144" tIns="9144" rIns="9144" bIns="9144" rtlCol="0" anchor="t" anchorCtr="0">
            <a:norm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B1B3AD-80CD-4C4C-B9E6-D3174EA9BC3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45" name="Group 38"/>
          <p:cNvGrpSpPr>
            <a:grpSpLocks noChangeAspect="1"/>
          </p:cNvGrpSpPr>
          <p:nvPr userDrawn="1"/>
        </p:nvGrpSpPr>
        <p:grpSpPr bwMode="auto">
          <a:xfrm>
            <a:off x="179512" y="146667"/>
            <a:ext cx="3096344" cy="390269"/>
            <a:chOff x="0" y="1797"/>
            <a:chExt cx="5760" cy="726"/>
          </a:xfrm>
        </p:grpSpPr>
        <p:sp>
          <p:nvSpPr>
            <p:cNvPr id="46" name="AutoShape 37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797"/>
              <a:ext cx="5760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39"/>
            <p:cNvSpPr>
              <a:spLocks noEditPoints="1"/>
            </p:cNvSpPr>
            <p:nvPr userDrawn="1"/>
          </p:nvSpPr>
          <p:spPr bwMode="auto">
            <a:xfrm>
              <a:off x="4902" y="2154"/>
              <a:ext cx="858" cy="369"/>
            </a:xfrm>
            <a:custGeom>
              <a:avLst/>
              <a:gdLst>
                <a:gd name="T0" fmla="*/ 69 w 138"/>
                <a:gd name="T1" fmla="*/ 8 h 59"/>
                <a:gd name="T2" fmla="*/ 83 w 138"/>
                <a:gd name="T3" fmla="*/ 0 h 59"/>
                <a:gd name="T4" fmla="*/ 95 w 138"/>
                <a:gd name="T5" fmla="*/ 13 h 59"/>
                <a:gd name="T6" fmla="*/ 95 w 138"/>
                <a:gd name="T7" fmla="*/ 43 h 59"/>
                <a:gd name="T8" fmla="*/ 90 w 138"/>
                <a:gd name="T9" fmla="*/ 43 h 59"/>
                <a:gd name="T10" fmla="*/ 90 w 138"/>
                <a:gd name="T11" fmla="*/ 14 h 59"/>
                <a:gd name="T12" fmla="*/ 82 w 138"/>
                <a:gd name="T13" fmla="*/ 4 h 59"/>
                <a:gd name="T14" fmla="*/ 70 w 138"/>
                <a:gd name="T15" fmla="*/ 13 h 59"/>
                <a:gd name="T16" fmla="*/ 70 w 138"/>
                <a:gd name="T17" fmla="*/ 43 h 59"/>
                <a:gd name="T18" fmla="*/ 65 w 138"/>
                <a:gd name="T19" fmla="*/ 43 h 59"/>
                <a:gd name="T20" fmla="*/ 65 w 138"/>
                <a:gd name="T21" fmla="*/ 1 h 59"/>
                <a:gd name="T22" fmla="*/ 69 w 138"/>
                <a:gd name="T23" fmla="*/ 1 h 59"/>
                <a:gd name="T24" fmla="*/ 69 w 138"/>
                <a:gd name="T25" fmla="*/ 8 h 59"/>
                <a:gd name="T26" fmla="*/ 9 w 138"/>
                <a:gd name="T27" fmla="*/ 1 h 59"/>
                <a:gd name="T28" fmla="*/ 9 w 138"/>
                <a:gd name="T29" fmla="*/ 41 h 59"/>
                <a:gd name="T30" fmla="*/ 0 w 138"/>
                <a:gd name="T31" fmla="*/ 55 h 59"/>
                <a:gd name="T32" fmla="*/ 1 w 138"/>
                <a:gd name="T33" fmla="*/ 59 h 59"/>
                <a:gd name="T34" fmla="*/ 14 w 138"/>
                <a:gd name="T35" fmla="*/ 41 h 59"/>
                <a:gd name="T36" fmla="*/ 14 w 138"/>
                <a:gd name="T37" fmla="*/ 1 h 59"/>
                <a:gd name="T38" fmla="*/ 9 w 138"/>
                <a:gd name="T39" fmla="*/ 1 h 59"/>
                <a:gd name="T40" fmla="*/ 56 w 138"/>
                <a:gd name="T41" fmla="*/ 24 h 59"/>
                <a:gd name="T42" fmla="*/ 28 w 138"/>
                <a:gd name="T43" fmla="*/ 24 h 59"/>
                <a:gd name="T44" fmla="*/ 41 w 138"/>
                <a:gd name="T45" fmla="*/ 40 h 59"/>
                <a:gd name="T46" fmla="*/ 53 w 138"/>
                <a:gd name="T47" fmla="*/ 36 h 59"/>
                <a:gd name="T48" fmla="*/ 55 w 138"/>
                <a:gd name="T49" fmla="*/ 39 h 59"/>
                <a:gd name="T50" fmla="*/ 41 w 138"/>
                <a:gd name="T51" fmla="*/ 44 h 59"/>
                <a:gd name="T52" fmla="*/ 23 w 138"/>
                <a:gd name="T53" fmla="*/ 22 h 59"/>
                <a:gd name="T54" fmla="*/ 40 w 138"/>
                <a:gd name="T55" fmla="*/ 0 h 59"/>
                <a:gd name="T56" fmla="*/ 56 w 138"/>
                <a:gd name="T57" fmla="*/ 21 h 59"/>
                <a:gd name="T58" fmla="*/ 56 w 138"/>
                <a:gd name="T59" fmla="*/ 24 h 59"/>
                <a:gd name="T60" fmla="*/ 52 w 138"/>
                <a:gd name="T61" fmla="*/ 20 h 59"/>
                <a:gd name="T62" fmla="*/ 40 w 138"/>
                <a:gd name="T63" fmla="*/ 4 h 59"/>
                <a:gd name="T64" fmla="*/ 28 w 138"/>
                <a:gd name="T65" fmla="*/ 20 h 59"/>
                <a:gd name="T66" fmla="*/ 52 w 138"/>
                <a:gd name="T67" fmla="*/ 20 h 59"/>
                <a:gd name="T68" fmla="*/ 138 w 138"/>
                <a:gd name="T69" fmla="*/ 41 h 59"/>
                <a:gd name="T70" fmla="*/ 137 w 138"/>
                <a:gd name="T71" fmla="*/ 44 h 59"/>
                <a:gd name="T72" fmla="*/ 129 w 138"/>
                <a:gd name="T73" fmla="*/ 37 h 59"/>
                <a:gd name="T74" fmla="*/ 129 w 138"/>
                <a:gd name="T75" fmla="*/ 37 h 59"/>
                <a:gd name="T76" fmla="*/ 116 w 138"/>
                <a:gd name="T77" fmla="*/ 44 h 59"/>
                <a:gd name="T78" fmla="*/ 103 w 138"/>
                <a:gd name="T79" fmla="*/ 32 h 59"/>
                <a:gd name="T80" fmla="*/ 122 w 138"/>
                <a:gd name="T81" fmla="*/ 18 h 59"/>
                <a:gd name="T82" fmla="*/ 129 w 138"/>
                <a:gd name="T83" fmla="*/ 18 h 59"/>
                <a:gd name="T84" fmla="*/ 129 w 138"/>
                <a:gd name="T85" fmla="*/ 14 h 59"/>
                <a:gd name="T86" fmla="*/ 119 w 138"/>
                <a:gd name="T87" fmla="*/ 4 h 59"/>
                <a:gd name="T88" fmla="*/ 107 w 138"/>
                <a:gd name="T89" fmla="*/ 6 h 59"/>
                <a:gd name="T90" fmla="*/ 106 w 138"/>
                <a:gd name="T91" fmla="*/ 3 h 59"/>
                <a:gd name="T92" fmla="*/ 119 w 138"/>
                <a:gd name="T93" fmla="*/ 0 h 59"/>
                <a:gd name="T94" fmla="*/ 133 w 138"/>
                <a:gd name="T95" fmla="*/ 14 h 59"/>
                <a:gd name="T96" fmla="*/ 133 w 138"/>
                <a:gd name="T97" fmla="*/ 34 h 59"/>
                <a:gd name="T98" fmla="*/ 138 w 138"/>
                <a:gd name="T99" fmla="*/ 41 h 59"/>
                <a:gd name="T100" fmla="*/ 129 w 138"/>
                <a:gd name="T101" fmla="*/ 22 h 59"/>
                <a:gd name="T102" fmla="*/ 122 w 138"/>
                <a:gd name="T103" fmla="*/ 22 h 59"/>
                <a:gd name="T104" fmla="*/ 108 w 138"/>
                <a:gd name="T105" fmla="*/ 31 h 59"/>
                <a:gd name="T106" fmla="*/ 117 w 138"/>
                <a:gd name="T107" fmla="*/ 40 h 59"/>
                <a:gd name="T108" fmla="*/ 129 w 138"/>
                <a:gd name="T109" fmla="*/ 33 h 59"/>
                <a:gd name="T110" fmla="*/ 129 w 138"/>
                <a:gd name="T111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8" h="59">
                  <a:moveTo>
                    <a:pt x="69" y="8"/>
                  </a:moveTo>
                  <a:cubicBezTo>
                    <a:pt x="73" y="3"/>
                    <a:pt x="78" y="0"/>
                    <a:pt x="83" y="0"/>
                  </a:cubicBezTo>
                  <a:cubicBezTo>
                    <a:pt x="92" y="0"/>
                    <a:pt x="95" y="5"/>
                    <a:pt x="95" y="1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7"/>
                    <a:pt x="88" y="4"/>
                    <a:pt x="82" y="4"/>
                  </a:cubicBezTo>
                  <a:cubicBezTo>
                    <a:pt x="77" y="4"/>
                    <a:pt x="73" y="9"/>
                    <a:pt x="70" y="1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9" y="1"/>
                    <a:pt x="69" y="1"/>
                    <a:pt x="69" y="1"/>
                  </a:cubicBezTo>
                  <a:lnTo>
                    <a:pt x="69" y="8"/>
                  </a:lnTo>
                  <a:close/>
                  <a:moveTo>
                    <a:pt x="9" y="1"/>
                  </a:moveTo>
                  <a:cubicBezTo>
                    <a:pt x="9" y="41"/>
                    <a:pt x="9" y="41"/>
                    <a:pt x="9" y="41"/>
                  </a:cubicBezTo>
                  <a:cubicBezTo>
                    <a:pt x="9" y="48"/>
                    <a:pt x="7" y="52"/>
                    <a:pt x="0" y="5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0" y="55"/>
                    <a:pt x="14" y="51"/>
                    <a:pt x="14" y="41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9" y="1"/>
                  </a:lnTo>
                  <a:close/>
                  <a:moveTo>
                    <a:pt x="56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8" y="35"/>
                    <a:pt x="34" y="40"/>
                    <a:pt x="41" y="40"/>
                  </a:cubicBezTo>
                  <a:cubicBezTo>
                    <a:pt x="46" y="40"/>
                    <a:pt x="49" y="39"/>
                    <a:pt x="53" y="36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1" y="43"/>
                    <a:pt x="47" y="44"/>
                    <a:pt x="41" y="44"/>
                  </a:cubicBezTo>
                  <a:cubicBezTo>
                    <a:pt x="30" y="44"/>
                    <a:pt x="23" y="36"/>
                    <a:pt x="23" y="22"/>
                  </a:cubicBezTo>
                  <a:cubicBezTo>
                    <a:pt x="23" y="9"/>
                    <a:pt x="30" y="0"/>
                    <a:pt x="40" y="0"/>
                  </a:cubicBezTo>
                  <a:cubicBezTo>
                    <a:pt x="51" y="0"/>
                    <a:pt x="56" y="8"/>
                    <a:pt x="56" y="21"/>
                  </a:cubicBezTo>
                  <a:cubicBezTo>
                    <a:pt x="56" y="22"/>
                    <a:pt x="56" y="23"/>
                    <a:pt x="56" y="24"/>
                  </a:cubicBezTo>
                  <a:close/>
                  <a:moveTo>
                    <a:pt x="52" y="20"/>
                  </a:moveTo>
                  <a:cubicBezTo>
                    <a:pt x="52" y="10"/>
                    <a:pt x="48" y="4"/>
                    <a:pt x="40" y="4"/>
                  </a:cubicBezTo>
                  <a:cubicBezTo>
                    <a:pt x="33" y="4"/>
                    <a:pt x="28" y="9"/>
                    <a:pt x="28" y="20"/>
                  </a:cubicBezTo>
                  <a:lnTo>
                    <a:pt x="52" y="20"/>
                  </a:lnTo>
                  <a:close/>
                  <a:moveTo>
                    <a:pt x="138" y="41"/>
                  </a:moveTo>
                  <a:cubicBezTo>
                    <a:pt x="137" y="44"/>
                    <a:pt x="137" y="44"/>
                    <a:pt x="137" y="44"/>
                  </a:cubicBezTo>
                  <a:cubicBezTo>
                    <a:pt x="133" y="44"/>
                    <a:pt x="130" y="42"/>
                    <a:pt x="129" y="37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26" y="42"/>
                    <a:pt x="121" y="44"/>
                    <a:pt x="116" y="44"/>
                  </a:cubicBezTo>
                  <a:cubicBezTo>
                    <a:pt x="108" y="44"/>
                    <a:pt x="103" y="39"/>
                    <a:pt x="103" y="32"/>
                  </a:cubicBezTo>
                  <a:cubicBezTo>
                    <a:pt x="103" y="23"/>
                    <a:pt x="110" y="18"/>
                    <a:pt x="122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7"/>
                    <a:pt x="126" y="4"/>
                    <a:pt x="119" y="4"/>
                  </a:cubicBezTo>
                  <a:cubicBezTo>
                    <a:pt x="116" y="4"/>
                    <a:pt x="112" y="5"/>
                    <a:pt x="107" y="6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11" y="1"/>
                    <a:pt x="115" y="0"/>
                    <a:pt x="119" y="0"/>
                  </a:cubicBezTo>
                  <a:cubicBezTo>
                    <a:pt x="129" y="0"/>
                    <a:pt x="133" y="5"/>
                    <a:pt x="133" y="1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9"/>
                    <a:pt x="135" y="40"/>
                    <a:pt x="138" y="41"/>
                  </a:cubicBezTo>
                  <a:close/>
                  <a:moveTo>
                    <a:pt x="129" y="22"/>
                  </a:moveTo>
                  <a:cubicBezTo>
                    <a:pt x="122" y="22"/>
                    <a:pt x="122" y="22"/>
                    <a:pt x="122" y="22"/>
                  </a:cubicBezTo>
                  <a:cubicBezTo>
                    <a:pt x="113" y="22"/>
                    <a:pt x="108" y="25"/>
                    <a:pt x="108" y="31"/>
                  </a:cubicBezTo>
                  <a:cubicBezTo>
                    <a:pt x="108" y="37"/>
                    <a:pt x="111" y="40"/>
                    <a:pt x="117" y="40"/>
                  </a:cubicBezTo>
                  <a:cubicBezTo>
                    <a:pt x="122" y="40"/>
                    <a:pt x="127" y="37"/>
                    <a:pt x="129" y="33"/>
                  </a:cubicBezTo>
                  <a:lnTo>
                    <a:pt x="129" y="22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40"/>
            <p:cNvSpPr>
              <a:spLocks noEditPoints="1"/>
            </p:cNvSpPr>
            <p:nvPr userDrawn="1"/>
          </p:nvSpPr>
          <p:spPr bwMode="auto">
            <a:xfrm>
              <a:off x="280" y="2154"/>
              <a:ext cx="4559" cy="275"/>
            </a:xfrm>
            <a:custGeom>
              <a:avLst/>
              <a:gdLst>
                <a:gd name="T0" fmla="*/ 535 w 733"/>
                <a:gd name="T1" fmla="*/ 43 h 44"/>
                <a:gd name="T2" fmla="*/ 535 w 733"/>
                <a:gd name="T3" fmla="*/ 7 h 44"/>
                <a:gd name="T4" fmla="*/ 549 w 733"/>
                <a:gd name="T5" fmla="*/ 43 h 44"/>
                <a:gd name="T6" fmla="*/ 696 w 733"/>
                <a:gd name="T7" fmla="*/ 8 h 44"/>
                <a:gd name="T8" fmla="*/ 710 w 733"/>
                <a:gd name="T9" fmla="*/ 14 h 44"/>
                <a:gd name="T10" fmla="*/ 733 w 733"/>
                <a:gd name="T11" fmla="*/ 43 h 44"/>
                <a:gd name="T12" fmla="*/ 699 w 733"/>
                <a:gd name="T13" fmla="*/ 0 h 44"/>
                <a:gd name="T14" fmla="*/ 677 w 733"/>
                <a:gd name="T15" fmla="*/ 43 h 44"/>
                <a:gd name="T16" fmla="*/ 580 w 733"/>
                <a:gd name="T17" fmla="*/ 1 h 44"/>
                <a:gd name="T18" fmla="*/ 439 w 733"/>
                <a:gd name="T19" fmla="*/ 43 h 44"/>
                <a:gd name="T20" fmla="*/ 465 w 733"/>
                <a:gd name="T21" fmla="*/ 1 h 44"/>
                <a:gd name="T22" fmla="*/ 466 w 733"/>
                <a:gd name="T23" fmla="*/ 43 h 44"/>
                <a:gd name="T24" fmla="*/ 482 w 733"/>
                <a:gd name="T25" fmla="*/ 1 h 44"/>
                <a:gd name="T26" fmla="*/ 497 w 733"/>
                <a:gd name="T27" fmla="*/ 35 h 44"/>
                <a:gd name="T28" fmla="*/ 515 w 733"/>
                <a:gd name="T29" fmla="*/ 1 h 44"/>
                <a:gd name="T30" fmla="*/ 601 w 733"/>
                <a:gd name="T31" fmla="*/ 43 h 44"/>
                <a:gd name="T32" fmla="*/ 626 w 733"/>
                <a:gd name="T33" fmla="*/ 1 h 44"/>
                <a:gd name="T34" fmla="*/ 627 w 733"/>
                <a:gd name="T35" fmla="*/ 43 h 44"/>
                <a:gd name="T36" fmla="*/ 657 w 733"/>
                <a:gd name="T37" fmla="*/ 25 h 44"/>
                <a:gd name="T38" fmla="*/ 632 w 733"/>
                <a:gd name="T39" fmla="*/ 1 h 44"/>
                <a:gd name="T40" fmla="*/ 668 w 733"/>
                <a:gd name="T41" fmla="*/ 1 h 44"/>
                <a:gd name="T42" fmla="*/ 17 w 733"/>
                <a:gd name="T43" fmla="*/ 36 h 44"/>
                <a:gd name="T44" fmla="*/ 0 w 733"/>
                <a:gd name="T45" fmla="*/ 25 h 44"/>
                <a:gd name="T46" fmla="*/ 25 w 733"/>
                <a:gd name="T47" fmla="*/ 1 h 44"/>
                <a:gd name="T48" fmla="*/ 263 w 733"/>
                <a:gd name="T49" fmla="*/ 1 h 44"/>
                <a:gd name="T50" fmla="*/ 224 w 733"/>
                <a:gd name="T51" fmla="*/ 12 h 44"/>
                <a:gd name="T52" fmla="*/ 227 w 733"/>
                <a:gd name="T53" fmla="*/ 33 h 44"/>
                <a:gd name="T54" fmla="*/ 243 w 733"/>
                <a:gd name="T55" fmla="*/ 18 h 44"/>
                <a:gd name="T56" fmla="*/ 255 w 733"/>
                <a:gd name="T57" fmla="*/ 5 h 44"/>
                <a:gd name="T58" fmla="*/ 401 w 733"/>
                <a:gd name="T59" fmla="*/ 25 h 44"/>
                <a:gd name="T60" fmla="*/ 387 w 733"/>
                <a:gd name="T61" fmla="*/ 39 h 44"/>
                <a:gd name="T62" fmla="*/ 399 w 733"/>
                <a:gd name="T63" fmla="*/ 12 h 44"/>
                <a:gd name="T64" fmla="*/ 68 w 733"/>
                <a:gd name="T65" fmla="*/ 0 h 44"/>
                <a:gd name="T66" fmla="*/ 45 w 733"/>
                <a:gd name="T67" fmla="*/ 43 h 44"/>
                <a:gd name="T68" fmla="*/ 69 w 733"/>
                <a:gd name="T69" fmla="*/ 15 h 44"/>
                <a:gd name="T70" fmla="*/ 68 w 733"/>
                <a:gd name="T71" fmla="*/ 0 h 44"/>
                <a:gd name="T72" fmla="*/ 90 w 733"/>
                <a:gd name="T73" fmla="*/ 1 h 44"/>
                <a:gd name="T74" fmla="*/ 135 w 733"/>
                <a:gd name="T75" fmla="*/ 1 h 44"/>
                <a:gd name="T76" fmla="*/ 119 w 733"/>
                <a:gd name="T77" fmla="*/ 43 h 44"/>
                <a:gd name="T78" fmla="*/ 278 w 733"/>
                <a:gd name="T79" fmla="*/ 1 h 44"/>
                <a:gd name="T80" fmla="*/ 299 w 733"/>
                <a:gd name="T81" fmla="*/ 43 h 44"/>
                <a:gd name="T82" fmla="*/ 177 w 733"/>
                <a:gd name="T83" fmla="*/ 1 h 44"/>
                <a:gd name="T84" fmla="*/ 177 w 733"/>
                <a:gd name="T85" fmla="*/ 36 h 44"/>
                <a:gd name="T86" fmla="*/ 174 w 733"/>
                <a:gd name="T87" fmla="*/ 18 h 44"/>
                <a:gd name="T88" fmla="*/ 195 w 733"/>
                <a:gd name="T89" fmla="*/ 20 h 44"/>
                <a:gd name="T90" fmla="*/ 199 w 733"/>
                <a:gd name="T91" fmla="*/ 20 h 44"/>
                <a:gd name="T92" fmla="*/ 219 w 733"/>
                <a:gd name="T93" fmla="*/ 43 h 44"/>
                <a:gd name="T94" fmla="*/ 185 w 733"/>
                <a:gd name="T95" fmla="*/ 1 h 44"/>
                <a:gd name="T96" fmla="*/ 199 w 733"/>
                <a:gd name="T97" fmla="*/ 27 h 44"/>
                <a:gd name="T98" fmla="*/ 353 w 733"/>
                <a:gd name="T99" fmla="*/ 9 h 44"/>
                <a:gd name="T100" fmla="*/ 374 w 733"/>
                <a:gd name="T101" fmla="*/ 9 h 44"/>
                <a:gd name="T102" fmla="*/ 331 w 733"/>
                <a:gd name="T103" fmla="*/ 8 h 44"/>
                <a:gd name="T104" fmla="*/ 350 w 733"/>
                <a:gd name="T105" fmla="*/ 43 h 44"/>
                <a:gd name="T106" fmla="*/ 323 w 733"/>
                <a:gd name="T107" fmla="*/ 43 h 44"/>
                <a:gd name="T108" fmla="*/ 314 w 733"/>
                <a:gd name="T109" fmla="*/ 9 h 44"/>
                <a:gd name="T110" fmla="*/ 343 w 733"/>
                <a:gd name="T111" fmla="*/ 1 h 44"/>
                <a:gd name="T112" fmla="*/ 343 w 733"/>
                <a:gd name="T1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3" h="44">
                  <a:moveTo>
                    <a:pt x="549" y="14"/>
                  </a:moveTo>
                  <a:cubicBezTo>
                    <a:pt x="549" y="9"/>
                    <a:pt x="548" y="8"/>
                    <a:pt x="544" y="8"/>
                  </a:cubicBezTo>
                  <a:cubicBezTo>
                    <a:pt x="541" y="8"/>
                    <a:pt x="538" y="10"/>
                    <a:pt x="535" y="14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5" y="1"/>
                    <a:pt x="525" y="1"/>
                    <a:pt x="525" y="1"/>
                  </a:cubicBezTo>
                  <a:cubicBezTo>
                    <a:pt x="534" y="1"/>
                    <a:pt x="534" y="1"/>
                    <a:pt x="534" y="1"/>
                  </a:cubicBezTo>
                  <a:cubicBezTo>
                    <a:pt x="535" y="7"/>
                    <a:pt x="535" y="7"/>
                    <a:pt x="535" y="7"/>
                  </a:cubicBezTo>
                  <a:cubicBezTo>
                    <a:pt x="538" y="2"/>
                    <a:pt x="543" y="0"/>
                    <a:pt x="548" y="0"/>
                  </a:cubicBezTo>
                  <a:cubicBezTo>
                    <a:pt x="556" y="0"/>
                    <a:pt x="559" y="5"/>
                    <a:pt x="559" y="13"/>
                  </a:cubicBezTo>
                  <a:cubicBezTo>
                    <a:pt x="559" y="43"/>
                    <a:pt x="559" y="43"/>
                    <a:pt x="559" y="43"/>
                  </a:cubicBezTo>
                  <a:cubicBezTo>
                    <a:pt x="549" y="43"/>
                    <a:pt x="549" y="43"/>
                    <a:pt x="549" y="43"/>
                  </a:cubicBezTo>
                  <a:lnTo>
                    <a:pt x="549" y="14"/>
                  </a:lnTo>
                  <a:close/>
                  <a:moveTo>
                    <a:pt x="688" y="43"/>
                  </a:moveTo>
                  <a:cubicBezTo>
                    <a:pt x="688" y="14"/>
                    <a:pt x="688" y="14"/>
                    <a:pt x="688" y="14"/>
                  </a:cubicBezTo>
                  <a:cubicBezTo>
                    <a:pt x="690" y="10"/>
                    <a:pt x="693" y="8"/>
                    <a:pt x="696" y="8"/>
                  </a:cubicBezTo>
                  <a:cubicBezTo>
                    <a:pt x="699" y="8"/>
                    <a:pt x="700" y="9"/>
                    <a:pt x="700" y="14"/>
                  </a:cubicBezTo>
                  <a:cubicBezTo>
                    <a:pt x="700" y="43"/>
                    <a:pt x="700" y="43"/>
                    <a:pt x="700" y="43"/>
                  </a:cubicBezTo>
                  <a:cubicBezTo>
                    <a:pt x="710" y="43"/>
                    <a:pt x="710" y="43"/>
                    <a:pt x="710" y="43"/>
                  </a:cubicBezTo>
                  <a:cubicBezTo>
                    <a:pt x="710" y="14"/>
                    <a:pt x="710" y="14"/>
                    <a:pt x="710" y="14"/>
                  </a:cubicBezTo>
                  <a:cubicBezTo>
                    <a:pt x="712" y="10"/>
                    <a:pt x="715" y="8"/>
                    <a:pt x="718" y="8"/>
                  </a:cubicBezTo>
                  <a:cubicBezTo>
                    <a:pt x="722" y="8"/>
                    <a:pt x="723" y="10"/>
                    <a:pt x="723" y="14"/>
                  </a:cubicBezTo>
                  <a:cubicBezTo>
                    <a:pt x="723" y="43"/>
                    <a:pt x="723" y="43"/>
                    <a:pt x="723" y="43"/>
                  </a:cubicBezTo>
                  <a:cubicBezTo>
                    <a:pt x="733" y="43"/>
                    <a:pt x="733" y="43"/>
                    <a:pt x="733" y="43"/>
                  </a:cubicBezTo>
                  <a:cubicBezTo>
                    <a:pt x="733" y="13"/>
                    <a:pt x="733" y="13"/>
                    <a:pt x="733" y="13"/>
                  </a:cubicBezTo>
                  <a:cubicBezTo>
                    <a:pt x="733" y="5"/>
                    <a:pt x="730" y="0"/>
                    <a:pt x="722" y="0"/>
                  </a:cubicBezTo>
                  <a:cubicBezTo>
                    <a:pt x="718" y="0"/>
                    <a:pt x="713" y="2"/>
                    <a:pt x="709" y="7"/>
                  </a:cubicBezTo>
                  <a:cubicBezTo>
                    <a:pt x="708" y="2"/>
                    <a:pt x="705" y="0"/>
                    <a:pt x="699" y="0"/>
                  </a:cubicBezTo>
                  <a:cubicBezTo>
                    <a:pt x="695" y="0"/>
                    <a:pt x="691" y="2"/>
                    <a:pt x="687" y="7"/>
                  </a:cubicBezTo>
                  <a:cubicBezTo>
                    <a:pt x="686" y="1"/>
                    <a:pt x="686" y="1"/>
                    <a:pt x="686" y="1"/>
                  </a:cubicBezTo>
                  <a:cubicBezTo>
                    <a:pt x="677" y="1"/>
                    <a:pt x="677" y="1"/>
                    <a:pt x="677" y="1"/>
                  </a:cubicBezTo>
                  <a:cubicBezTo>
                    <a:pt x="677" y="43"/>
                    <a:pt x="677" y="43"/>
                    <a:pt x="677" y="43"/>
                  </a:cubicBezTo>
                  <a:lnTo>
                    <a:pt x="688" y="43"/>
                  </a:lnTo>
                  <a:close/>
                  <a:moveTo>
                    <a:pt x="570" y="43"/>
                  </a:moveTo>
                  <a:cubicBezTo>
                    <a:pt x="580" y="43"/>
                    <a:pt x="580" y="43"/>
                    <a:pt x="580" y="43"/>
                  </a:cubicBezTo>
                  <a:cubicBezTo>
                    <a:pt x="580" y="1"/>
                    <a:pt x="580" y="1"/>
                    <a:pt x="580" y="1"/>
                  </a:cubicBezTo>
                  <a:cubicBezTo>
                    <a:pt x="570" y="1"/>
                    <a:pt x="570" y="1"/>
                    <a:pt x="570" y="1"/>
                  </a:cubicBezTo>
                  <a:lnTo>
                    <a:pt x="570" y="43"/>
                  </a:lnTo>
                  <a:close/>
                  <a:moveTo>
                    <a:pt x="429" y="43"/>
                  </a:moveTo>
                  <a:cubicBezTo>
                    <a:pt x="439" y="43"/>
                    <a:pt x="439" y="43"/>
                    <a:pt x="439" y="43"/>
                  </a:cubicBezTo>
                  <a:cubicBezTo>
                    <a:pt x="439" y="1"/>
                    <a:pt x="439" y="1"/>
                    <a:pt x="439" y="1"/>
                  </a:cubicBezTo>
                  <a:cubicBezTo>
                    <a:pt x="429" y="1"/>
                    <a:pt x="429" y="1"/>
                    <a:pt x="429" y="1"/>
                  </a:cubicBezTo>
                  <a:lnTo>
                    <a:pt x="429" y="43"/>
                  </a:lnTo>
                  <a:close/>
                  <a:moveTo>
                    <a:pt x="465" y="1"/>
                  </a:moveTo>
                  <a:cubicBezTo>
                    <a:pt x="454" y="1"/>
                    <a:pt x="454" y="1"/>
                    <a:pt x="454" y="1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54" y="43"/>
                    <a:pt x="454" y="43"/>
                    <a:pt x="454" y="43"/>
                  </a:cubicBezTo>
                  <a:cubicBezTo>
                    <a:pt x="466" y="43"/>
                    <a:pt x="466" y="43"/>
                    <a:pt x="466" y="43"/>
                  </a:cubicBezTo>
                  <a:cubicBezTo>
                    <a:pt x="450" y="20"/>
                    <a:pt x="450" y="20"/>
                    <a:pt x="450" y="20"/>
                  </a:cubicBezTo>
                  <a:lnTo>
                    <a:pt x="465" y="1"/>
                  </a:lnTo>
                  <a:close/>
                  <a:moveTo>
                    <a:pt x="482" y="35"/>
                  </a:moveTo>
                  <a:cubicBezTo>
                    <a:pt x="482" y="1"/>
                    <a:pt x="482" y="1"/>
                    <a:pt x="482" y="1"/>
                  </a:cubicBezTo>
                  <a:cubicBezTo>
                    <a:pt x="472" y="1"/>
                    <a:pt x="472" y="1"/>
                    <a:pt x="472" y="1"/>
                  </a:cubicBezTo>
                  <a:cubicBezTo>
                    <a:pt x="472" y="43"/>
                    <a:pt x="472" y="43"/>
                    <a:pt x="472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7" y="35"/>
                    <a:pt x="497" y="35"/>
                    <a:pt x="497" y="35"/>
                  </a:cubicBezTo>
                  <a:lnTo>
                    <a:pt x="482" y="35"/>
                  </a:lnTo>
                  <a:close/>
                  <a:moveTo>
                    <a:pt x="504" y="43"/>
                  </a:moveTo>
                  <a:cubicBezTo>
                    <a:pt x="515" y="43"/>
                    <a:pt x="515" y="43"/>
                    <a:pt x="515" y="43"/>
                  </a:cubicBezTo>
                  <a:cubicBezTo>
                    <a:pt x="515" y="1"/>
                    <a:pt x="515" y="1"/>
                    <a:pt x="515" y="1"/>
                  </a:cubicBezTo>
                  <a:cubicBezTo>
                    <a:pt x="504" y="1"/>
                    <a:pt x="504" y="1"/>
                    <a:pt x="504" y="1"/>
                  </a:cubicBezTo>
                  <a:lnTo>
                    <a:pt x="504" y="43"/>
                  </a:lnTo>
                  <a:close/>
                  <a:moveTo>
                    <a:pt x="590" y="43"/>
                  </a:moveTo>
                  <a:cubicBezTo>
                    <a:pt x="601" y="43"/>
                    <a:pt x="601" y="43"/>
                    <a:pt x="601" y="43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590" y="1"/>
                    <a:pt x="590" y="1"/>
                    <a:pt x="590" y="1"/>
                  </a:cubicBezTo>
                  <a:lnTo>
                    <a:pt x="590" y="43"/>
                  </a:lnTo>
                  <a:close/>
                  <a:moveTo>
                    <a:pt x="626" y="1"/>
                  </a:moveTo>
                  <a:cubicBezTo>
                    <a:pt x="615" y="1"/>
                    <a:pt x="615" y="1"/>
                    <a:pt x="615" y="1"/>
                  </a:cubicBezTo>
                  <a:cubicBezTo>
                    <a:pt x="601" y="20"/>
                    <a:pt x="601" y="20"/>
                    <a:pt x="601" y="20"/>
                  </a:cubicBezTo>
                  <a:cubicBezTo>
                    <a:pt x="616" y="43"/>
                    <a:pt x="616" y="43"/>
                    <a:pt x="616" y="43"/>
                  </a:cubicBezTo>
                  <a:cubicBezTo>
                    <a:pt x="627" y="43"/>
                    <a:pt x="627" y="43"/>
                    <a:pt x="627" y="43"/>
                  </a:cubicBezTo>
                  <a:cubicBezTo>
                    <a:pt x="612" y="20"/>
                    <a:pt x="612" y="20"/>
                    <a:pt x="612" y="20"/>
                  </a:cubicBezTo>
                  <a:lnTo>
                    <a:pt x="626" y="1"/>
                  </a:lnTo>
                  <a:close/>
                  <a:moveTo>
                    <a:pt x="657" y="1"/>
                  </a:moveTo>
                  <a:cubicBezTo>
                    <a:pt x="657" y="25"/>
                    <a:pt x="657" y="25"/>
                    <a:pt x="657" y="25"/>
                  </a:cubicBezTo>
                  <a:cubicBezTo>
                    <a:pt x="657" y="32"/>
                    <a:pt x="656" y="36"/>
                    <a:pt x="650" y="36"/>
                  </a:cubicBezTo>
                  <a:cubicBezTo>
                    <a:pt x="643" y="36"/>
                    <a:pt x="642" y="32"/>
                    <a:pt x="642" y="25"/>
                  </a:cubicBezTo>
                  <a:cubicBezTo>
                    <a:pt x="642" y="1"/>
                    <a:pt x="642" y="1"/>
                    <a:pt x="64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25"/>
                    <a:pt x="632" y="25"/>
                    <a:pt x="632" y="25"/>
                  </a:cubicBezTo>
                  <a:cubicBezTo>
                    <a:pt x="632" y="37"/>
                    <a:pt x="637" y="44"/>
                    <a:pt x="650" y="44"/>
                  </a:cubicBezTo>
                  <a:cubicBezTo>
                    <a:pt x="662" y="44"/>
                    <a:pt x="668" y="36"/>
                    <a:pt x="668" y="25"/>
                  </a:cubicBezTo>
                  <a:cubicBezTo>
                    <a:pt x="668" y="1"/>
                    <a:pt x="668" y="1"/>
                    <a:pt x="668" y="1"/>
                  </a:cubicBezTo>
                  <a:lnTo>
                    <a:pt x="657" y="1"/>
                  </a:lnTo>
                  <a:close/>
                  <a:moveTo>
                    <a:pt x="25" y="1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25" y="32"/>
                    <a:pt x="24" y="36"/>
                    <a:pt x="17" y="36"/>
                  </a:cubicBezTo>
                  <a:cubicBezTo>
                    <a:pt x="11" y="36"/>
                    <a:pt x="10" y="32"/>
                    <a:pt x="10" y="2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7"/>
                    <a:pt x="4" y="44"/>
                    <a:pt x="17" y="44"/>
                  </a:cubicBezTo>
                  <a:cubicBezTo>
                    <a:pt x="30" y="44"/>
                    <a:pt x="35" y="36"/>
                    <a:pt x="35" y="25"/>
                  </a:cubicBezTo>
                  <a:cubicBezTo>
                    <a:pt x="35" y="1"/>
                    <a:pt x="35" y="1"/>
                    <a:pt x="35" y="1"/>
                  </a:cubicBezTo>
                  <a:lnTo>
                    <a:pt x="25" y="1"/>
                  </a:lnTo>
                  <a:close/>
                  <a:moveTo>
                    <a:pt x="263" y="43"/>
                  </a:moveTo>
                  <a:cubicBezTo>
                    <a:pt x="273" y="43"/>
                    <a:pt x="273" y="43"/>
                    <a:pt x="273" y="43"/>
                  </a:cubicBezTo>
                  <a:cubicBezTo>
                    <a:pt x="273" y="1"/>
                    <a:pt x="273" y="1"/>
                    <a:pt x="273" y="1"/>
                  </a:cubicBezTo>
                  <a:cubicBezTo>
                    <a:pt x="263" y="1"/>
                    <a:pt x="263" y="1"/>
                    <a:pt x="263" y="1"/>
                  </a:cubicBezTo>
                  <a:lnTo>
                    <a:pt x="263" y="43"/>
                  </a:lnTo>
                  <a:close/>
                  <a:moveTo>
                    <a:pt x="255" y="5"/>
                  </a:moveTo>
                  <a:cubicBezTo>
                    <a:pt x="251" y="2"/>
                    <a:pt x="246" y="0"/>
                    <a:pt x="240" y="0"/>
                  </a:cubicBezTo>
                  <a:cubicBezTo>
                    <a:pt x="230" y="0"/>
                    <a:pt x="224" y="5"/>
                    <a:pt x="224" y="12"/>
                  </a:cubicBezTo>
                  <a:cubicBezTo>
                    <a:pt x="224" y="19"/>
                    <a:pt x="228" y="23"/>
                    <a:pt x="236" y="25"/>
                  </a:cubicBezTo>
                  <a:cubicBezTo>
                    <a:pt x="244" y="27"/>
                    <a:pt x="246" y="28"/>
                    <a:pt x="246" y="32"/>
                  </a:cubicBezTo>
                  <a:cubicBezTo>
                    <a:pt x="246" y="35"/>
                    <a:pt x="243" y="37"/>
                    <a:pt x="238" y="37"/>
                  </a:cubicBezTo>
                  <a:cubicBezTo>
                    <a:pt x="234" y="37"/>
                    <a:pt x="230" y="35"/>
                    <a:pt x="227" y="33"/>
                  </a:cubicBezTo>
                  <a:cubicBezTo>
                    <a:pt x="222" y="39"/>
                    <a:pt x="222" y="39"/>
                    <a:pt x="222" y="39"/>
                  </a:cubicBezTo>
                  <a:cubicBezTo>
                    <a:pt x="226" y="42"/>
                    <a:pt x="231" y="44"/>
                    <a:pt x="239" y="44"/>
                  </a:cubicBezTo>
                  <a:cubicBezTo>
                    <a:pt x="248" y="44"/>
                    <a:pt x="256" y="40"/>
                    <a:pt x="256" y="31"/>
                  </a:cubicBezTo>
                  <a:cubicBezTo>
                    <a:pt x="256" y="24"/>
                    <a:pt x="251" y="20"/>
                    <a:pt x="243" y="18"/>
                  </a:cubicBezTo>
                  <a:cubicBezTo>
                    <a:pt x="236" y="16"/>
                    <a:pt x="234" y="15"/>
                    <a:pt x="234" y="12"/>
                  </a:cubicBezTo>
                  <a:cubicBezTo>
                    <a:pt x="234" y="9"/>
                    <a:pt x="236" y="8"/>
                    <a:pt x="241" y="8"/>
                  </a:cubicBezTo>
                  <a:cubicBezTo>
                    <a:pt x="244" y="8"/>
                    <a:pt x="247" y="9"/>
                    <a:pt x="251" y="11"/>
                  </a:cubicBezTo>
                  <a:cubicBezTo>
                    <a:pt x="255" y="5"/>
                    <a:pt x="255" y="5"/>
                    <a:pt x="255" y="5"/>
                  </a:cubicBezTo>
                  <a:moveTo>
                    <a:pt x="420" y="5"/>
                  </a:moveTo>
                  <a:cubicBezTo>
                    <a:pt x="416" y="2"/>
                    <a:pt x="411" y="0"/>
                    <a:pt x="405" y="0"/>
                  </a:cubicBezTo>
                  <a:cubicBezTo>
                    <a:pt x="395" y="0"/>
                    <a:pt x="389" y="5"/>
                    <a:pt x="389" y="12"/>
                  </a:cubicBezTo>
                  <a:cubicBezTo>
                    <a:pt x="389" y="19"/>
                    <a:pt x="393" y="23"/>
                    <a:pt x="401" y="25"/>
                  </a:cubicBezTo>
                  <a:cubicBezTo>
                    <a:pt x="409" y="27"/>
                    <a:pt x="411" y="28"/>
                    <a:pt x="411" y="32"/>
                  </a:cubicBezTo>
                  <a:cubicBezTo>
                    <a:pt x="411" y="35"/>
                    <a:pt x="408" y="37"/>
                    <a:pt x="403" y="37"/>
                  </a:cubicBezTo>
                  <a:cubicBezTo>
                    <a:pt x="399" y="37"/>
                    <a:pt x="395" y="35"/>
                    <a:pt x="392" y="33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91" y="42"/>
                    <a:pt x="396" y="44"/>
                    <a:pt x="404" y="44"/>
                  </a:cubicBezTo>
                  <a:cubicBezTo>
                    <a:pt x="413" y="44"/>
                    <a:pt x="421" y="40"/>
                    <a:pt x="421" y="31"/>
                  </a:cubicBezTo>
                  <a:cubicBezTo>
                    <a:pt x="421" y="24"/>
                    <a:pt x="416" y="20"/>
                    <a:pt x="408" y="18"/>
                  </a:cubicBezTo>
                  <a:cubicBezTo>
                    <a:pt x="401" y="16"/>
                    <a:pt x="399" y="15"/>
                    <a:pt x="399" y="12"/>
                  </a:cubicBezTo>
                  <a:cubicBezTo>
                    <a:pt x="399" y="9"/>
                    <a:pt x="401" y="8"/>
                    <a:pt x="406" y="8"/>
                  </a:cubicBezTo>
                  <a:cubicBezTo>
                    <a:pt x="409" y="8"/>
                    <a:pt x="412" y="9"/>
                    <a:pt x="416" y="11"/>
                  </a:cubicBezTo>
                  <a:cubicBezTo>
                    <a:pt x="420" y="5"/>
                    <a:pt x="420" y="5"/>
                    <a:pt x="420" y="5"/>
                  </a:cubicBezTo>
                  <a:moveTo>
                    <a:pt x="68" y="0"/>
                  </a:moveTo>
                  <a:cubicBezTo>
                    <a:pt x="62" y="0"/>
                    <a:pt x="58" y="3"/>
                    <a:pt x="55" y="7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8" y="10"/>
                    <a:pt x="61" y="8"/>
                    <a:pt x="64" y="8"/>
                  </a:cubicBezTo>
                  <a:cubicBezTo>
                    <a:pt x="67" y="8"/>
                    <a:pt x="69" y="9"/>
                    <a:pt x="69" y="15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5"/>
                    <a:pt x="75" y="0"/>
                    <a:pt x="68" y="0"/>
                  </a:cubicBezTo>
                  <a:moveTo>
                    <a:pt x="90" y="43"/>
                  </a:moveTo>
                  <a:cubicBezTo>
                    <a:pt x="100" y="43"/>
                    <a:pt x="100" y="43"/>
                    <a:pt x="100" y="43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0" y="1"/>
                    <a:pt x="90" y="1"/>
                    <a:pt x="90" y="1"/>
                  </a:cubicBezTo>
                  <a:lnTo>
                    <a:pt x="90" y="43"/>
                  </a:lnTo>
                  <a:close/>
                  <a:moveTo>
                    <a:pt x="132" y="43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35" y="1"/>
                    <a:pt x="135" y="1"/>
                    <a:pt x="135" y="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19" y="43"/>
                    <a:pt x="119" y="43"/>
                    <a:pt x="119" y="43"/>
                  </a:cubicBezTo>
                  <a:lnTo>
                    <a:pt x="132" y="43"/>
                  </a:lnTo>
                  <a:close/>
                  <a:moveTo>
                    <a:pt x="309" y="9"/>
                  </a:moveTo>
                  <a:cubicBezTo>
                    <a:pt x="310" y="1"/>
                    <a:pt x="310" y="1"/>
                    <a:pt x="310" y="1"/>
                  </a:cubicBezTo>
                  <a:cubicBezTo>
                    <a:pt x="278" y="1"/>
                    <a:pt x="278" y="1"/>
                    <a:pt x="278" y="1"/>
                  </a:cubicBezTo>
                  <a:cubicBezTo>
                    <a:pt x="278" y="9"/>
                    <a:pt x="278" y="9"/>
                    <a:pt x="278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89" y="43"/>
                    <a:pt x="289" y="43"/>
                    <a:pt x="289" y="43"/>
                  </a:cubicBezTo>
                  <a:cubicBezTo>
                    <a:pt x="299" y="43"/>
                    <a:pt x="299" y="43"/>
                    <a:pt x="299" y="43"/>
                  </a:cubicBezTo>
                  <a:cubicBezTo>
                    <a:pt x="299" y="9"/>
                    <a:pt x="299" y="9"/>
                    <a:pt x="299" y="9"/>
                  </a:cubicBezTo>
                  <a:lnTo>
                    <a:pt x="309" y="9"/>
                  </a:lnTo>
                  <a:close/>
                  <a:moveTo>
                    <a:pt x="176" y="8"/>
                  </a:moveTo>
                  <a:cubicBezTo>
                    <a:pt x="177" y="1"/>
                    <a:pt x="177" y="1"/>
                    <a:pt x="177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77" y="36"/>
                    <a:pt x="177" y="36"/>
                    <a:pt x="177" y="36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61" y="25"/>
                    <a:pt x="161" y="25"/>
                    <a:pt x="161" y="25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8"/>
                    <a:pt x="161" y="8"/>
                    <a:pt x="161" y="8"/>
                  </a:cubicBezTo>
                  <a:lnTo>
                    <a:pt x="176" y="8"/>
                  </a:lnTo>
                  <a:close/>
                  <a:moveTo>
                    <a:pt x="195" y="20"/>
                  </a:moveTo>
                  <a:cubicBezTo>
                    <a:pt x="195" y="8"/>
                    <a:pt x="195" y="8"/>
                    <a:pt x="195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203" y="8"/>
                    <a:pt x="206" y="10"/>
                    <a:pt x="206" y="14"/>
                  </a:cubicBezTo>
                  <a:cubicBezTo>
                    <a:pt x="206" y="18"/>
                    <a:pt x="203" y="20"/>
                    <a:pt x="199" y="20"/>
                  </a:cubicBezTo>
                  <a:lnTo>
                    <a:pt x="195" y="20"/>
                  </a:lnTo>
                  <a:close/>
                  <a:moveTo>
                    <a:pt x="199" y="27"/>
                  </a:moveTo>
                  <a:cubicBezTo>
                    <a:pt x="207" y="43"/>
                    <a:pt x="207" y="43"/>
                    <a:pt x="207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13" y="23"/>
                    <a:pt x="216" y="20"/>
                    <a:pt x="216" y="14"/>
                  </a:cubicBezTo>
                  <a:cubicBezTo>
                    <a:pt x="216" y="5"/>
                    <a:pt x="210" y="1"/>
                    <a:pt x="198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95" y="43"/>
                    <a:pt x="195" y="43"/>
                    <a:pt x="195" y="43"/>
                  </a:cubicBezTo>
                  <a:cubicBezTo>
                    <a:pt x="195" y="27"/>
                    <a:pt x="195" y="27"/>
                    <a:pt x="195" y="27"/>
                  </a:cubicBezTo>
                  <a:lnTo>
                    <a:pt x="199" y="27"/>
                  </a:lnTo>
                  <a:close/>
                  <a:moveTo>
                    <a:pt x="385" y="9"/>
                  </a:moveTo>
                  <a:cubicBezTo>
                    <a:pt x="386" y="1"/>
                    <a:pt x="386" y="1"/>
                    <a:pt x="386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9"/>
                    <a:pt x="353" y="9"/>
                    <a:pt x="353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4" y="43"/>
                    <a:pt x="364" y="43"/>
                    <a:pt x="364" y="43"/>
                  </a:cubicBezTo>
                  <a:cubicBezTo>
                    <a:pt x="374" y="43"/>
                    <a:pt x="374" y="43"/>
                    <a:pt x="374" y="43"/>
                  </a:cubicBezTo>
                  <a:cubicBezTo>
                    <a:pt x="374" y="9"/>
                    <a:pt x="374" y="9"/>
                    <a:pt x="374" y="9"/>
                  </a:cubicBezTo>
                  <a:lnTo>
                    <a:pt x="385" y="9"/>
                  </a:lnTo>
                  <a:close/>
                  <a:moveTo>
                    <a:pt x="336" y="27"/>
                  </a:moveTo>
                  <a:cubicBezTo>
                    <a:pt x="327" y="27"/>
                    <a:pt x="327" y="27"/>
                    <a:pt x="327" y="27"/>
                  </a:cubicBezTo>
                  <a:cubicBezTo>
                    <a:pt x="331" y="8"/>
                    <a:pt x="331" y="8"/>
                    <a:pt x="331" y="8"/>
                  </a:cubicBezTo>
                  <a:lnTo>
                    <a:pt x="336" y="27"/>
                  </a:lnTo>
                  <a:close/>
                  <a:moveTo>
                    <a:pt x="337" y="34"/>
                  </a:moveTo>
                  <a:cubicBezTo>
                    <a:pt x="340" y="43"/>
                    <a:pt x="340" y="43"/>
                    <a:pt x="340" y="43"/>
                  </a:cubicBezTo>
                  <a:cubicBezTo>
                    <a:pt x="350" y="43"/>
                    <a:pt x="350" y="43"/>
                    <a:pt x="350" y="43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25" y="1"/>
                    <a:pt x="325" y="1"/>
                    <a:pt x="325" y="1"/>
                  </a:cubicBezTo>
                  <a:cubicBezTo>
                    <a:pt x="313" y="43"/>
                    <a:pt x="313" y="43"/>
                    <a:pt x="313" y="43"/>
                  </a:cubicBezTo>
                  <a:cubicBezTo>
                    <a:pt x="323" y="43"/>
                    <a:pt x="323" y="43"/>
                    <a:pt x="323" y="43"/>
                  </a:cubicBezTo>
                  <a:cubicBezTo>
                    <a:pt x="325" y="34"/>
                    <a:pt x="325" y="34"/>
                    <a:pt x="325" y="34"/>
                  </a:cubicBezTo>
                  <a:lnTo>
                    <a:pt x="337" y="34"/>
                  </a:lnTo>
                  <a:close/>
                  <a:moveTo>
                    <a:pt x="314" y="1"/>
                  </a:moveTo>
                  <a:cubicBezTo>
                    <a:pt x="314" y="9"/>
                    <a:pt x="314" y="9"/>
                    <a:pt x="314" y="9"/>
                  </a:cubicBezTo>
                  <a:cubicBezTo>
                    <a:pt x="320" y="9"/>
                    <a:pt x="320" y="9"/>
                    <a:pt x="320" y="9"/>
                  </a:cubicBezTo>
                  <a:cubicBezTo>
                    <a:pt x="321" y="1"/>
                    <a:pt x="321" y="1"/>
                    <a:pt x="321" y="1"/>
                  </a:cubicBezTo>
                  <a:lnTo>
                    <a:pt x="314" y="1"/>
                  </a:lnTo>
                  <a:close/>
                  <a:moveTo>
                    <a:pt x="343" y="1"/>
                  </a:moveTo>
                  <a:cubicBezTo>
                    <a:pt x="343" y="9"/>
                    <a:pt x="343" y="9"/>
                    <a:pt x="343" y="9"/>
                  </a:cubicBezTo>
                  <a:cubicBezTo>
                    <a:pt x="349" y="9"/>
                    <a:pt x="349" y="9"/>
                    <a:pt x="349" y="9"/>
                  </a:cubicBezTo>
                  <a:cubicBezTo>
                    <a:pt x="350" y="1"/>
                    <a:pt x="350" y="1"/>
                    <a:pt x="350" y="1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41"/>
            <p:cNvSpPr>
              <a:spLocks/>
            </p:cNvSpPr>
            <p:nvPr userDrawn="1"/>
          </p:nvSpPr>
          <p:spPr bwMode="auto">
            <a:xfrm>
              <a:off x="211" y="1797"/>
              <a:ext cx="218" cy="288"/>
            </a:xfrm>
            <a:custGeom>
              <a:avLst/>
              <a:gdLst>
                <a:gd name="T0" fmla="*/ 0 w 218"/>
                <a:gd name="T1" fmla="*/ 288 h 288"/>
                <a:gd name="T2" fmla="*/ 0 w 218"/>
                <a:gd name="T3" fmla="*/ 125 h 288"/>
                <a:gd name="T4" fmla="*/ 218 w 218"/>
                <a:gd name="T5" fmla="*/ 0 h 288"/>
                <a:gd name="T6" fmla="*/ 218 w 218"/>
                <a:gd name="T7" fmla="*/ 163 h 288"/>
                <a:gd name="T8" fmla="*/ 0 w 218"/>
                <a:gd name="T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0" y="288"/>
                  </a:moveTo>
                  <a:lnTo>
                    <a:pt x="0" y="125"/>
                  </a:lnTo>
                  <a:lnTo>
                    <a:pt x="218" y="0"/>
                  </a:lnTo>
                  <a:lnTo>
                    <a:pt x="218" y="163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8AD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42"/>
            <p:cNvSpPr>
              <a:spLocks/>
            </p:cNvSpPr>
            <p:nvPr userDrawn="1"/>
          </p:nvSpPr>
          <p:spPr bwMode="auto">
            <a:xfrm>
              <a:off x="0" y="1797"/>
              <a:ext cx="211" cy="288"/>
            </a:xfrm>
            <a:custGeom>
              <a:avLst/>
              <a:gdLst>
                <a:gd name="T0" fmla="*/ 0 w 211"/>
                <a:gd name="T1" fmla="*/ 0 h 288"/>
                <a:gd name="T2" fmla="*/ 0 w 211"/>
                <a:gd name="T3" fmla="*/ 163 h 288"/>
                <a:gd name="T4" fmla="*/ 211 w 211"/>
                <a:gd name="T5" fmla="*/ 288 h 288"/>
                <a:gd name="T6" fmla="*/ 211 w 211"/>
                <a:gd name="T7" fmla="*/ 125 h 288"/>
                <a:gd name="T8" fmla="*/ 0 w 211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88">
                  <a:moveTo>
                    <a:pt x="0" y="0"/>
                  </a:moveTo>
                  <a:lnTo>
                    <a:pt x="0" y="163"/>
                  </a:lnTo>
                  <a:lnTo>
                    <a:pt x="211" y="288"/>
                  </a:lnTo>
                  <a:lnTo>
                    <a:pt x="211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43"/>
            <p:cNvSpPr>
              <a:spLocks/>
            </p:cNvSpPr>
            <p:nvPr userDrawn="1"/>
          </p:nvSpPr>
          <p:spPr bwMode="auto">
            <a:xfrm>
              <a:off x="0" y="2004"/>
              <a:ext cx="211" cy="206"/>
            </a:xfrm>
            <a:custGeom>
              <a:avLst/>
              <a:gdLst>
                <a:gd name="T0" fmla="*/ 0 w 211"/>
                <a:gd name="T1" fmla="*/ 206 h 206"/>
                <a:gd name="T2" fmla="*/ 0 w 211"/>
                <a:gd name="T3" fmla="*/ 43 h 206"/>
                <a:gd name="T4" fmla="*/ 75 w 211"/>
                <a:gd name="T5" fmla="*/ 0 h 206"/>
                <a:gd name="T6" fmla="*/ 211 w 211"/>
                <a:gd name="T7" fmla="*/ 81 h 206"/>
                <a:gd name="T8" fmla="*/ 0 w 211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06">
                  <a:moveTo>
                    <a:pt x="0" y="206"/>
                  </a:moveTo>
                  <a:lnTo>
                    <a:pt x="0" y="43"/>
                  </a:lnTo>
                  <a:lnTo>
                    <a:pt x="75" y="0"/>
                  </a:lnTo>
                  <a:lnTo>
                    <a:pt x="211" y="81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5" name="Group 46"/>
          <p:cNvGrpSpPr>
            <a:grpSpLocks noChangeAspect="1"/>
          </p:cNvGrpSpPr>
          <p:nvPr userDrawn="1"/>
        </p:nvGrpSpPr>
        <p:grpSpPr bwMode="auto">
          <a:xfrm>
            <a:off x="3275856" y="-5960"/>
            <a:ext cx="5868144" cy="639791"/>
            <a:chOff x="0" y="1846"/>
            <a:chExt cx="5760" cy="628"/>
          </a:xfrm>
        </p:grpSpPr>
        <p:sp>
          <p:nvSpPr>
            <p:cNvPr id="56" name="AutoShape 45"/>
            <p:cNvSpPr>
              <a:spLocks noChangeAspect="1" noChangeArrowheads="1" noTextEdit="1"/>
            </p:cNvSpPr>
            <p:nvPr userDrawn="1"/>
          </p:nvSpPr>
          <p:spPr bwMode="auto">
            <a:xfrm>
              <a:off x="0" y="1846"/>
              <a:ext cx="576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0" y="1846"/>
              <a:ext cx="5760" cy="628"/>
            </a:xfrm>
            <a:custGeom>
              <a:avLst/>
              <a:gdLst>
                <a:gd name="T0" fmla="*/ 0 w 5760"/>
                <a:gd name="T1" fmla="*/ 0 h 628"/>
                <a:gd name="T2" fmla="*/ 361 w 5760"/>
                <a:gd name="T3" fmla="*/ 628 h 628"/>
                <a:gd name="T4" fmla="*/ 5760 w 5760"/>
                <a:gd name="T5" fmla="*/ 628 h 628"/>
                <a:gd name="T6" fmla="*/ 5760 w 5760"/>
                <a:gd name="T7" fmla="*/ 0 h 628"/>
                <a:gd name="T8" fmla="*/ 0 w 5760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0" h="628">
                  <a:moveTo>
                    <a:pt x="0" y="0"/>
                  </a:moveTo>
                  <a:lnTo>
                    <a:pt x="361" y="628"/>
                  </a:lnTo>
                  <a:lnTo>
                    <a:pt x="5760" y="628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9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hyperlink" Target="javascript:;" TargetMode="Externa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2132856"/>
            <a:ext cx="7272808" cy="1204306"/>
          </a:xfrm>
        </p:spPr>
        <p:txBody>
          <a:bodyPr/>
          <a:lstStyle/>
          <a:p>
            <a:r>
              <a:rPr lang="de-DE" sz="2800" dirty="0" smtClean="0"/>
              <a:t>Emotional Words: </a:t>
            </a:r>
            <a:r>
              <a:rPr lang="de-DE" sz="2800" dirty="0" err="1" smtClean="0"/>
              <a:t>Faster</a:t>
            </a:r>
            <a:r>
              <a:rPr lang="de-DE" sz="2800" dirty="0" smtClean="0"/>
              <a:t> </a:t>
            </a:r>
            <a:r>
              <a:rPr lang="de-DE" sz="2800" dirty="0" err="1" smtClean="0"/>
              <a:t>than</a:t>
            </a:r>
            <a:r>
              <a:rPr lang="de-DE" sz="2800" dirty="0" smtClean="0"/>
              <a:t> </a:t>
            </a:r>
            <a:r>
              <a:rPr lang="de-DE" sz="2800" dirty="0" err="1" smtClean="0"/>
              <a:t>Thought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ENT Department, University Hospital Jena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Experimental ENT Research </a:t>
            </a:r>
            <a:endParaRPr lang="de-DE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624" y="5733256"/>
            <a:ext cx="2592288" cy="972108"/>
          </a:xfrm>
          <a:prstGeom prst="roundRect">
            <a:avLst>
              <a:gd name="adj" fmla="val 9750"/>
            </a:avLst>
          </a:prstGeom>
          <a:noFill/>
        </p:spPr>
      </p:pic>
      <p:sp>
        <p:nvSpPr>
          <p:cNvPr id="1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07504" y="6453336"/>
            <a:ext cx="5760640" cy="28803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Univ. Prof. Dr. Christian Dobel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9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And even faster and more efficient</a:t>
            </a:r>
            <a:endParaRPr lang="de-DE" dirty="0"/>
          </a:p>
        </p:txBody>
      </p:sp>
      <p:pic>
        <p:nvPicPr>
          <p:cNvPr id="4" name="Picture 4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8393"/>
            <a:ext cx="3035010" cy="22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-val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28" y="1958628"/>
            <a:ext cx="3814796" cy="19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ROI1&amp;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7353"/>
            <a:ext cx="4375010" cy="212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60232" y="6237312"/>
            <a:ext cx="212910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Steinberg, Dobel et al., 2012</a:t>
            </a:r>
          </a:p>
        </p:txBody>
      </p:sp>
    </p:spTree>
    <p:extLst>
      <p:ext uri="{BB962C8B-B14F-4D97-AF65-F5344CB8AC3E}">
        <p14:creationId xmlns:p14="http://schemas.microsoft.com/office/powerpoint/2010/main" val="6066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human </a:t>
            </a:r>
            <a:r>
              <a:rPr lang="de-DE" dirty="0" err="1" smtClean="0"/>
              <a:t>chemosignal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Picture 2" descr="http://upload.wikimedia.org/wikipedia/commons/1/15/Forever_Tel_Aviv_at_TLV_nightclub_in_Israel_2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16218" b="12226"/>
          <a:stretch/>
        </p:blipFill>
        <p:spPr bwMode="auto">
          <a:xfrm>
            <a:off x="2209265" y="3345442"/>
            <a:ext cx="1795578" cy="17739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 descr="http://pheromones.ws/images/androstadieno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42" y="3455988"/>
            <a:ext cx="233521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/>
          </p:cNvSpPr>
          <p:nvPr/>
        </p:nvSpPr>
        <p:spPr bwMode="auto">
          <a:xfrm>
            <a:off x="1259632" y="5365751"/>
            <a:ext cx="712879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/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a human sexual </a:t>
            </a: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hormone</a:t>
            </a:r>
            <a:endParaRPr lang="de-DE" alt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899592" y="2784476"/>
            <a:ext cx="551021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steroid</a:t>
            </a:r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androstadienone</a:t>
            </a:r>
            <a:r>
              <a:rPr lang="de-DE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(AND):</a:t>
            </a:r>
          </a:p>
          <a:p>
            <a:pPr eaLnBrk="1" hangingPunct="1"/>
            <a:endParaRPr lang="de-DE" altLang="de-DE" dirty="0"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Stimuli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808930" y="2328697"/>
            <a:ext cx="3340100" cy="1876425"/>
          </a:xfrm>
        </p:spPr>
        <p:txBody>
          <a:bodyPr rtlCol="0">
            <a:noAutofit/>
          </a:bodyPr>
          <a:lstStyle/>
          <a:p>
            <a:pPr marL="294985" indent="-20649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de-DE" sz="1600" b="0" u="sng" dirty="0" err="1" smtClean="0"/>
              <a:t>Conditioned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stimuli</a:t>
            </a:r>
            <a:r>
              <a:rPr lang="de-DE" sz="1600" b="0" u="sng" dirty="0" smtClean="0"/>
              <a:t> (CS):</a:t>
            </a:r>
          </a:p>
          <a:p>
            <a:pPr marL="294985" indent="-20649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de-DE" sz="1600" b="0" dirty="0" smtClean="0"/>
          </a:p>
          <a:p>
            <a:pPr marL="294985" indent="-20649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de-DE" sz="1600" b="0" dirty="0" smtClean="0"/>
              <a:t>78 </a:t>
            </a:r>
            <a:r>
              <a:rPr lang="de-DE" sz="1600" b="0" dirty="0" err="1" smtClean="0"/>
              <a:t>pictures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of</a:t>
            </a:r>
            <a:r>
              <a:rPr lang="de-DE" sz="1600" b="0" dirty="0" smtClean="0"/>
              <a:t> neutral </a:t>
            </a:r>
          </a:p>
          <a:p>
            <a:pPr marL="294985" indent="-20649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de-DE" sz="1600" b="0" dirty="0" smtClean="0"/>
              <a:t>male </a:t>
            </a:r>
            <a:r>
              <a:rPr lang="de-DE" sz="1600" b="0" dirty="0" err="1" smtClean="0"/>
              <a:t>faces</a:t>
            </a:r>
            <a:endParaRPr lang="de-DE" sz="1600" b="0" dirty="0" smtClean="0"/>
          </a:p>
          <a:p>
            <a:pPr marL="294985" indent="-20649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de-DE" sz="2600" dirty="0" smtClean="0">
              <a:solidFill>
                <a:srgbClr val="0070C0"/>
              </a:solidFill>
              <a:latin typeface="Candara" pitchFamily="34" charset="0"/>
            </a:endParaRPr>
          </a:p>
          <a:p>
            <a:pPr marL="294985" indent="-20649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de-DE" sz="2600" dirty="0" smtClean="0">
              <a:solidFill>
                <a:srgbClr val="0070C0"/>
              </a:solidFill>
              <a:latin typeface="Candara" pitchFamily="34" charset="0"/>
            </a:endParaRPr>
          </a:p>
          <a:p>
            <a:pPr marL="294985" indent="-20649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de-DE" sz="2600" dirty="0" smtClean="0">
              <a:solidFill>
                <a:srgbClr val="0070C0"/>
              </a:solidFill>
              <a:latin typeface="Candara" pitchFamily="34" charset="0"/>
            </a:endParaRPr>
          </a:p>
          <a:p>
            <a:pPr marL="294985" indent="-20649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de-DE" sz="2600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5" name="Inhaltsplatzhalter 17"/>
          <p:cNvSpPr txBox="1">
            <a:spLocks/>
          </p:cNvSpPr>
          <p:nvPr/>
        </p:nvSpPr>
        <p:spPr bwMode="auto">
          <a:xfrm>
            <a:off x="4283968" y="2328697"/>
            <a:ext cx="3448050" cy="3529013"/>
          </a:xfrm>
          <a:prstGeom prst="rect">
            <a:avLst/>
          </a:prstGeom>
          <a:noFill/>
          <a:ln>
            <a:noFill/>
          </a:ln>
          <a:extLst/>
        </p:spPr>
        <p:txBody>
          <a:bodyPr lIns="73746" tIns="36873" rIns="73746" bIns="36873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Georgia" pitchFamily="18" charset="0"/>
              <a:buNone/>
              <a:defRPr/>
            </a:pPr>
            <a:r>
              <a:rPr lang="de-DE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Unconditioned</a:t>
            </a:r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stimuli</a:t>
            </a:r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 (US):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odors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4823" indent="-414823" eaLnBrk="1" hangingPunct="1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solvent</a:t>
            </a:r>
          </a:p>
          <a:p>
            <a:pPr marL="414823" indent="-414823" eaLnBrk="1" hangingPunct="1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Vanillin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solvent</a:t>
            </a:r>
          </a:p>
          <a:p>
            <a:pPr marL="414823" indent="-414823" eaLnBrk="1" hangingPunct="1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Pure solvent 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propylenglycol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6" name="Gruppieren 11"/>
          <p:cNvGrpSpPr>
            <a:grpSpLocks/>
          </p:cNvGrpSpPr>
          <p:nvPr/>
        </p:nvGrpSpPr>
        <p:grpSpPr bwMode="auto">
          <a:xfrm>
            <a:off x="1471587" y="4217597"/>
            <a:ext cx="2243137" cy="1671638"/>
            <a:chOff x="642911" y="2928934"/>
            <a:chExt cx="2714643" cy="2144559"/>
          </a:xfrm>
        </p:grpSpPr>
        <p:pic>
          <p:nvPicPr>
            <p:cNvPr id="7" name="Picture 2" descr="G:\IBB\Stimuli_Isabelle\stimuli(26 per Set)\Set1\026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11" y="2928934"/>
              <a:ext cx="785818" cy="108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G:\IBB\Stimuli_Isabelle\stimuli(26 per Set)\Set1\027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143248"/>
              <a:ext cx="785818" cy="107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G:\IBB\Stimuli_Isabelle\stimuli(26 per Set)\Set1\031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28" y="3357562"/>
              <a:ext cx="737059" cy="107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G:\IBB\Stimuli_Isabelle\stimuli(26 per Set)\Set1\032m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18" y="3571876"/>
              <a:ext cx="785818" cy="108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G:\IBB\Stimuli_Isabelle\stimuli(26 per Set)\Set1\033m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8" y="3786190"/>
              <a:ext cx="785818" cy="108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G:\IBB\Stimuli_Isabelle\stimuli(26 per Set)\Set1\037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298" y="4000504"/>
              <a:ext cx="857256" cy="1072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33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r>
              <a:rPr lang="de-DE" dirty="0" smtClean="0"/>
              <a:t> of AND? </a:t>
            </a:r>
            <a:endParaRPr lang="de-DE" dirty="0"/>
          </a:p>
        </p:txBody>
      </p:sp>
      <p:sp>
        <p:nvSpPr>
          <p:cNvPr id="4" name="Inhaltsplatzhalter 5"/>
          <p:cNvSpPr>
            <a:spLocks noGrp="1"/>
          </p:cNvSpPr>
          <p:nvPr>
            <p:ph idx="1"/>
          </p:nvPr>
        </p:nvSpPr>
        <p:spPr>
          <a:xfrm>
            <a:off x="1691680" y="3111478"/>
            <a:ext cx="1949189" cy="304165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endParaRPr lang="en-US" altLang="de-DE" sz="800" b="1" dirty="0" smtClean="0">
              <a:solidFill>
                <a:srgbClr val="0070C0"/>
              </a:solidFill>
              <a:latin typeface="Candara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de-DE" sz="1300" b="0" dirty="0" smtClean="0"/>
              <a:t>Valence and Arousal : </a:t>
            </a:r>
          </a:p>
          <a:p>
            <a:pPr marL="0" indent="0" eaLnBrk="1" hangingPunct="1">
              <a:buFontTx/>
              <a:buNone/>
            </a:pPr>
            <a:r>
              <a:rPr lang="en-US" altLang="de-DE" sz="1300" b="0" dirty="0" smtClean="0"/>
              <a:t>AND = solvent (p = 1.0)</a:t>
            </a:r>
          </a:p>
          <a:p>
            <a:pPr marL="0" indent="0" eaLnBrk="1" hangingPunct="1">
              <a:buFontTx/>
              <a:buNone/>
            </a:pPr>
            <a:endParaRPr lang="en-US" altLang="de-DE" sz="1300" b="0" dirty="0" smtClean="0"/>
          </a:p>
          <a:p>
            <a:pPr marL="0" indent="0" eaLnBrk="1" hangingPunct="1">
              <a:buFontTx/>
              <a:buNone/>
            </a:pPr>
            <a:endParaRPr lang="en-US" altLang="de-DE" sz="1300" b="0" dirty="0" smtClean="0"/>
          </a:p>
        </p:txBody>
      </p:sp>
      <p:grpSp>
        <p:nvGrpSpPr>
          <p:cNvPr id="39" name="Group 1"/>
          <p:cNvGrpSpPr>
            <a:grpSpLocks/>
          </p:cNvGrpSpPr>
          <p:nvPr/>
        </p:nvGrpSpPr>
        <p:grpSpPr bwMode="auto">
          <a:xfrm>
            <a:off x="4209753" y="2255738"/>
            <a:ext cx="3170559" cy="2541414"/>
            <a:chOff x="6313849" y="1667371"/>
            <a:chExt cx="2763476" cy="2265353"/>
          </a:xfrm>
        </p:grpSpPr>
        <p:sp>
          <p:nvSpPr>
            <p:cNvPr id="40" name="Rectangle 69"/>
            <p:cNvSpPr>
              <a:spLocks noChangeArrowheads="1"/>
            </p:cNvSpPr>
            <p:nvPr/>
          </p:nvSpPr>
          <p:spPr bwMode="auto">
            <a:xfrm flipH="1">
              <a:off x="6331420" y="3676161"/>
              <a:ext cx="331315" cy="25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300">
                  <a:solidFill>
                    <a:srgbClr val="0070C0"/>
                  </a:solidFill>
                  <a:latin typeface="Candara" pitchFamily="34" charset="0"/>
                </a:rPr>
                <a:t>0</a:t>
              </a:r>
            </a:p>
          </p:txBody>
        </p:sp>
        <p:sp>
          <p:nvSpPr>
            <p:cNvPr id="41" name="Rectangle 71"/>
            <p:cNvSpPr>
              <a:spLocks noChangeArrowheads="1"/>
            </p:cNvSpPr>
            <p:nvPr/>
          </p:nvSpPr>
          <p:spPr bwMode="auto">
            <a:xfrm flipH="1">
              <a:off x="6320195" y="3247356"/>
              <a:ext cx="331315" cy="25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300">
                  <a:solidFill>
                    <a:srgbClr val="0070C0"/>
                  </a:solidFill>
                  <a:latin typeface="Candara" pitchFamily="34" charset="0"/>
                </a:rPr>
                <a:t>2</a:t>
              </a:r>
            </a:p>
          </p:txBody>
        </p:sp>
        <p:sp>
          <p:nvSpPr>
            <p:cNvPr id="42" name="Rectangle 73"/>
            <p:cNvSpPr>
              <a:spLocks noChangeArrowheads="1"/>
            </p:cNvSpPr>
            <p:nvPr/>
          </p:nvSpPr>
          <p:spPr bwMode="auto">
            <a:xfrm flipH="1">
              <a:off x="6331304" y="2743374"/>
              <a:ext cx="331315" cy="25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300">
                  <a:solidFill>
                    <a:srgbClr val="0070C0"/>
                  </a:solidFill>
                  <a:latin typeface="Candara" pitchFamily="34" charset="0"/>
                </a:rPr>
                <a:t>4</a:t>
              </a:r>
            </a:p>
          </p:txBody>
        </p:sp>
        <p:sp>
          <p:nvSpPr>
            <p:cNvPr id="43" name="Rectangle 75"/>
            <p:cNvSpPr>
              <a:spLocks noChangeArrowheads="1"/>
            </p:cNvSpPr>
            <p:nvPr/>
          </p:nvSpPr>
          <p:spPr bwMode="auto">
            <a:xfrm flipH="1">
              <a:off x="6313849" y="2311389"/>
              <a:ext cx="331316" cy="25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300">
                  <a:solidFill>
                    <a:srgbClr val="0070C0"/>
                  </a:solidFill>
                  <a:latin typeface="Candara" pitchFamily="34" charset="0"/>
                </a:rPr>
                <a:t>6</a:t>
              </a:r>
            </a:p>
          </p:txBody>
        </p:sp>
        <p:sp>
          <p:nvSpPr>
            <p:cNvPr id="44" name="Rectangle 77"/>
            <p:cNvSpPr>
              <a:spLocks noChangeArrowheads="1"/>
            </p:cNvSpPr>
            <p:nvPr/>
          </p:nvSpPr>
          <p:spPr bwMode="auto">
            <a:xfrm flipH="1">
              <a:off x="6313849" y="1838760"/>
              <a:ext cx="331316" cy="25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300">
                  <a:solidFill>
                    <a:srgbClr val="0070C0"/>
                  </a:solidFill>
                  <a:latin typeface="Candara" pitchFamily="34" charset="0"/>
                </a:rPr>
                <a:t>8</a:t>
              </a:r>
            </a:p>
          </p:txBody>
        </p:sp>
        <p:sp>
          <p:nvSpPr>
            <p:cNvPr id="45" name="Line 97"/>
            <p:cNvSpPr>
              <a:spLocks noChangeShapeType="1"/>
            </p:cNvSpPr>
            <p:nvPr/>
          </p:nvSpPr>
          <p:spPr bwMode="auto">
            <a:xfrm>
              <a:off x="6601759" y="3793869"/>
              <a:ext cx="247556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04"/>
            <p:cNvSpPr>
              <a:spLocks noChangeShapeType="1"/>
            </p:cNvSpPr>
            <p:nvPr/>
          </p:nvSpPr>
          <p:spPr bwMode="auto">
            <a:xfrm>
              <a:off x="6601759" y="1851727"/>
              <a:ext cx="0" cy="194214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105"/>
            <p:cNvSpPr>
              <a:spLocks noChangeShapeType="1"/>
            </p:cNvSpPr>
            <p:nvPr/>
          </p:nvSpPr>
          <p:spPr bwMode="auto">
            <a:xfrm flipH="1">
              <a:off x="6570792" y="3793869"/>
              <a:ext cx="3096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106"/>
            <p:cNvSpPr>
              <a:spLocks noChangeShapeType="1"/>
            </p:cNvSpPr>
            <p:nvPr/>
          </p:nvSpPr>
          <p:spPr bwMode="auto">
            <a:xfrm flipH="1">
              <a:off x="6570792" y="3332541"/>
              <a:ext cx="3096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107"/>
            <p:cNvSpPr>
              <a:spLocks noChangeShapeType="1"/>
            </p:cNvSpPr>
            <p:nvPr/>
          </p:nvSpPr>
          <p:spPr bwMode="auto">
            <a:xfrm flipH="1">
              <a:off x="6570792" y="2871215"/>
              <a:ext cx="3096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108"/>
            <p:cNvSpPr>
              <a:spLocks noChangeShapeType="1"/>
            </p:cNvSpPr>
            <p:nvPr/>
          </p:nvSpPr>
          <p:spPr bwMode="auto">
            <a:xfrm flipH="1">
              <a:off x="6570792" y="2409887"/>
              <a:ext cx="3096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109"/>
            <p:cNvSpPr>
              <a:spLocks noChangeShapeType="1"/>
            </p:cNvSpPr>
            <p:nvPr/>
          </p:nvSpPr>
          <p:spPr bwMode="auto">
            <a:xfrm flipH="1">
              <a:off x="6570792" y="1948560"/>
              <a:ext cx="3096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116"/>
            <p:cNvSpPr>
              <a:spLocks noChangeArrowheads="1"/>
            </p:cNvSpPr>
            <p:nvPr/>
          </p:nvSpPr>
          <p:spPr bwMode="auto">
            <a:xfrm>
              <a:off x="6818530" y="2641008"/>
              <a:ext cx="556502" cy="1152861"/>
            </a:xfrm>
            <a:prstGeom prst="rect">
              <a:avLst/>
            </a:prstGeom>
            <a:solidFill>
              <a:srgbClr val="0070C0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3" name="Rectangle 117"/>
            <p:cNvSpPr>
              <a:spLocks noChangeArrowheads="1"/>
            </p:cNvSpPr>
            <p:nvPr/>
          </p:nvSpPr>
          <p:spPr bwMode="auto">
            <a:xfrm>
              <a:off x="6818529" y="2641008"/>
              <a:ext cx="556502" cy="1152861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4" name="Rectangle 118"/>
            <p:cNvSpPr>
              <a:spLocks noChangeArrowheads="1"/>
            </p:cNvSpPr>
            <p:nvPr/>
          </p:nvSpPr>
          <p:spPr bwMode="auto">
            <a:xfrm>
              <a:off x="7560835" y="2237232"/>
              <a:ext cx="557413" cy="1556638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5" name="Rectangle 119"/>
            <p:cNvSpPr>
              <a:spLocks noChangeArrowheads="1"/>
            </p:cNvSpPr>
            <p:nvPr/>
          </p:nvSpPr>
          <p:spPr bwMode="auto">
            <a:xfrm>
              <a:off x="7560835" y="2237232"/>
              <a:ext cx="557413" cy="1556638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6" name="Rectangle 120"/>
            <p:cNvSpPr>
              <a:spLocks noChangeArrowheads="1"/>
            </p:cNvSpPr>
            <p:nvPr/>
          </p:nvSpPr>
          <p:spPr bwMode="auto">
            <a:xfrm>
              <a:off x="8304050" y="2641008"/>
              <a:ext cx="556502" cy="1152861"/>
            </a:xfrm>
            <a:prstGeom prst="rect">
              <a:avLst/>
            </a:prstGeom>
            <a:solidFill>
              <a:srgbClr val="BFBFB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7" name="Rectangle 121"/>
            <p:cNvSpPr>
              <a:spLocks noChangeArrowheads="1"/>
            </p:cNvSpPr>
            <p:nvPr/>
          </p:nvSpPr>
          <p:spPr bwMode="auto">
            <a:xfrm>
              <a:off x="8304050" y="2641008"/>
              <a:ext cx="556502" cy="1152861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de-DE"/>
            </a:p>
          </p:txBody>
        </p:sp>
        <p:sp>
          <p:nvSpPr>
            <p:cNvPr id="58" name="Freeform 122"/>
            <p:cNvSpPr>
              <a:spLocks noEditPoints="1"/>
            </p:cNvSpPr>
            <p:nvPr/>
          </p:nvSpPr>
          <p:spPr bwMode="auto">
            <a:xfrm>
              <a:off x="7014352" y="2406232"/>
              <a:ext cx="164856" cy="468635"/>
            </a:xfrm>
            <a:custGeom>
              <a:avLst/>
              <a:gdLst>
                <a:gd name="T0" fmla="*/ 0 w 181"/>
                <a:gd name="T1" fmla="*/ 2147483647 h 513"/>
                <a:gd name="T2" fmla="*/ 2147483647 w 181"/>
                <a:gd name="T3" fmla="*/ 2147483647 h 513"/>
                <a:gd name="T4" fmla="*/ 0 w 181"/>
                <a:gd name="T5" fmla="*/ 2147483647 h 513"/>
                <a:gd name="T6" fmla="*/ 2147483647 w 181"/>
                <a:gd name="T7" fmla="*/ 2147483647 h 513"/>
                <a:gd name="T8" fmla="*/ 2147483647 w 181"/>
                <a:gd name="T9" fmla="*/ 0 h 513"/>
                <a:gd name="T10" fmla="*/ 2147483647 w 181"/>
                <a:gd name="T11" fmla="*/ 2147483647 h 513"/>
                <a:gd name="T12" fmla="*/ 0 w 181"/>
                <a:gd name="T13" fmla="*/ 0 h 513"/>
                <a:gd name="T14" fmla="*/ 2147483647 w 181"/>
                <a:gd name="T15" fmla="*/ 0 h 513"/>
                <a:gd name="T16" fmla="*/ 0 w 181"/>
                <a:gd name="T17" fmla="*/ 0 h 5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1"/>
                <a:gd name="T28" fmla="*/ 0 h 513"/>
                <a:gd name="T29" fmla="*/ 181 w 181"/>
                <a:gd name="T30" fmla="*/ 513 h 5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1" h="513">
                  <a:moveTo>
                    <a:pt x="0" y="513"/>
                  </a:moveTo>
                  <a:lnTo>
                    <a:pt x="181" y="513"/>
                  </a:lnTo>
                  <a:lnTo>
                    <a:pt x="0" y="513"/>
                  </a:lnTo>
                  <a:close/>
                  <a:moveTo>
                    <a:pt x="90" y="513"/>
                  </a:moveTo>
                  <a:lnTo>
                    <a:pt x="90" y="0"/>
                  </a:lnTo>
                  <a:lnTo>
                    <a:pt x="90" y="513"/>
                  </a:lnTo>
                  <a:close/>
                  <a:moveTo>
                    <a:pt x="0" y="0"/>
                  </a:move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123"/>
            <p:cNvSpPr>
              <a:spLocks noEditPoints="1"/>
            </p:cNvSpPr>
            <p:nvPr/>
          </p:nvSpPr>
          <p:spPr bwMode="auto">
            <a:xfrm>
              <a:off x="7014351" y="2406232"/>
              <a:ext cx="164856" cy="468635"/>
            </a:xfrm>
            <a:custGeom>
              <a:avLst/>
              <a:gdLst>
                <a:gd name="T0" fmla="*/ 0 w 181"/>
                <a:gd name="T1" fmla="*/ 2147483647 h 513"/>
                <a:gd name="T2" fmla="*/ 2147483647 w 181"/>
                <a:gd name="T3" fmla="*/ 2147483647 h 513"/>
                <a:gd name="T4" fmla="*/ 2147483647 w 181"/>
                <a:gd name="T5" fmla="*/ 2147483647 h 513"/>
                <a:gd name="T6" fmla="*/ 2147483647 w 181"/>
                <a:gd name="T7" fmla="*/ 0 h 513"/>
                <a:gd name="T8" fmla="*/ 0 w 181"/>
                <a:gd name="T9" fmla="*/ 0 h 513"/>
                <a:gd name="T10" fmla="*/ 2147483647 w 181"/>
                <a:gd name="T11" fmla="*/ 0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513"/>
                <a:gd name="T20" fmla="*/ 181 w 181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513">
                  <a:moveTo>
                    <a:pt x="0" y="513"/>
                  </a:moveTo>
                  <a:lnTo>
                    <a:pt x="181" y="513"/>
                  </a:lnTo>
                  <a:moveTo>
                    <a:pt x="90" y="513"/>
                  </a:moveTo>
                  <a:lnTo>
                    <a:pt x="90" y="0"/>
                  </a:lnTo>
                  <a:moveTo>
                    <a:pt x="0" y="0"/>
                  </a:moveTo>
                  <a:lnTo>
                    <a:pt x="181" y="0"/>
                  </a:ln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124"/>
            <p:cNvSpPr>
              <a:spLocks noEditPoints="1"/>
            </p:cNvSpPr>
            <p:nvPr/>
          </p:nvSpPr>
          <p:spPr bwMode="auto">
            <a:xfrm>
              <a:off x="7756657" y="2054529"/>
              <a:ext cx="164856" cy="365408"/>
            </a:xfrm>
            <a:custGeom>
              <a:avLst/>
              <a:gdLst>
                <a:gd name="T0" fmla="*/ 0 w 181"/>
                <a:gd name="T1" fmla="*/ 2147483647 h 400"/>
                <a:gd name="T2" fmla="*/ 2147483647 w 181"/>
                <a:gd name="T3" fmla="*/ 2147483647 h 400"/>
                <a:gd name="T4" fmla="*/ 0 w 181"/>
                <a:gd name="T5" fmla="*/ 2147483647 h 400"/>
                <a:gd name="T6" fmla="*/ 2147483647 w 181"/>
                <a:gd name="T7" fmla="*/ 2147483647 h 400"/>
                <a:gd name="T8" fmla="*/ 2147483647 w 181"/>
                <a:gd name="T9" fmla="*/ 0 h 400"/>
                <a:gd name="T10" fmla="*/ 2147483647 w 181"/>
                <a:gd name="T11" fmla="*/ 2147483647 h 400"/>
                <a:gd name="T12" fmla="*/ 0 w 181"/>
                <a:gd name="T13" fmla="*/ 0 h 400"/>
                <a:gd name="T14" fmla="*/ 2147483647 w 181"/>
                <a:gd name="T15" fmla="*/ 0 h 400"/>
                <a:gd name="T16" fmla="*/ 0 w 181"/>
                <a:gd name="T17" fmla="*/ 0 h 4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1"/>
                <a:gd name="T28" fmla="*/ 0 h 400"/>
                <a:gd name="T29" fmla="*/ 181 w 181"/>
                <a:gd name="T30" fmla="*/ 400 h 4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1" h="400">
                  <a:moveTo>
                    <a:pt x="0" y="400"/>
                  </a:moveTo>
                  <a:lnTo>
                    <a:pt x="181" y="400"/>
                  </a:lnTo>
                  <a:lnTo>
                    <a:pt x="0" y="400"/>
                  </a:lnTo>
                  <a:close/>
                  <a:moveTo>
                    <a:pt x="91" y="400"/>
                  </a:moveTo>
                  <a:lnTo>
                    <a:pt x="91" y="0"/>
                  </a:lnTo>
                  <a:lnTo>
                    <a:pt x="91" y="400"/>
                  </a:lnTo>
                  <a:close/>
                  <a:moveTo>
                    <a:pt x="0" y="0"/>
                  </a:move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125"/>
            <p:cNvSpPr>
              <a:spLocks noEditPoints="1"/>
            </p:cNvSpPr>
            <p:nvPr/>
          </p:nvSpPr>
          <p:spPr bwMode="auto">
            <a:xfrm>
              <a:off x="7756657" y="2054529"/>
              <a:ext cx="164856" cy="365408"/>
            </a:xfrm>
            <a:custGeom>
              <a:avLst/>
              <a:gdLst>
                <a:gd name="T0" fmla="*/ 0 w 181"/>
                <a:gd name="T1" fmla="*/ 2147483647 h 400"/>
                <a:gd name="T2" fmla="*/ 2147483647 w 181"/>
                <a:gd name="T3" fmla="*/ 2147483647 h 400"/>
                <a:gd name="T4" fmla="*/ 2147483647 w 181"/>
                <a:gd name="T5" fmla="*/ 2147483647 h 400"/>
                <a:gd name="T6" fmla="*/ 2147483647 w 181"/>
                <a:gd name="T7" fmla="*/ 0 h 400"/>
                <a:gd name="T8" fmla="*/ 0 w 181"/>
                <a:gd name="T9" fmla="*/ 0 h 400"/>
                <a:gd name="T10" fmla="*/ 2147483647 w 181"/>
                <a:gd name="T11" fmla="*/ 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400"/>
                <a:gd name="T20" fmla="*/ 181 w 181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400">
                  <a:moveTo>
                    <a:pt x="0" y="400"/>
                  </a:moveTo>
                  <a:lnTo>
                    <a:pt x="181" y="400"/>
                  </a:lnTo>
                  <a:moveTo>
                    <a:pt x="91" y="400"/>
                  </a:moveTo>
                  <a:lnTo>
                    <a:pt x="91" y="0"/>
                  </a:lnTo>
                  <a:moveTo>
                    <a:pt x="0" y="0"/>
                  </a:moveTo>
                  <a:lnTo>
                    <a:pt x="181" y="0"/>
                  </a:ln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126"/>
            <p:cNvSpPr>
              <a:spLocks noEditPoints="1"/>
            </p:cNvSpPr>
            <p:nvPr/>
          </p:nvSpPr>
          <p:spPr bwMode="auto">
            <a:xfrm>
              <a:off x="8499872" y="2494844"/>
              <a:ext cx="164856" cy="291411"/>
            </a:xfrm>
            <a:custGeom>
              <a:avLst/>
              <a:gdLst>
                <a:gd name="T0" fmla="*/ 0 w 181"/>
                <a:gd name="T1" fmla="*/ 2147483647 h 319"/>
                <a:gd name="T2" fmla="*/ 2147483647 w 181"/>
                <a:gd name="T3" fmla="*/ 2147483647 h 319"/>
                <a:gd name="T4" fmla="*/ 0 w 181"/>
                <a:gd name="T5" fmla="*/ 2147483647 h 319"/>
                <a:gd name="T6" fmla="*/ 2147483647 w 181"/>
                <a:gd name="T7" fmla="*/ 2147483647 h 319"/>
                <a:gd name="T8" fmla="*/ 2147483647 w 181"/>
                <a:gd name="T9" fmla="*/ 0 h 319"/>
                <a:gd name="T10" fmla="*/ 2147483647 w 181"/>
                <a:gd name="T11" fmla="*/ 2147483647 h 319"/>
                <a:gd name="T12" fmla="*/ 0 w 181"/>
                <a:gd name="T13" fmla="*/ 0 h 319"/>
                <a:gd name="T14" fmla="*/ 2147483647 w 181"/>
                <a:gd name="T15" fmla="*/ 0 h 319"/>
                <a:gd name="T16" fmla="*/ 0 w 181"/>
                <a:gd name="T17" fmla="*/ 0 h 3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1"/>
                <a:gd name="T28" fmla="*/ 0 h 319"/>
                <a:gd name="T29" fmla="*/ 181 w 181"/>
                <a:gd name="T30" fmla="*/ 319 h 3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1" h="319">
                  <a:moveTo>
                    <a:pt x="0" y="319"/>
                  </a:moveTo>
                  <a:lnTo>
                    <a:pt x="181" y="319"/>
                  </a:lnTo>
                  <a:lnTo>
                    <a:pt x="0" y="319"/>
                  </a:lnTo>
                  <a:close/>
                  <a:moveTo>
                    <a:pt x="90" y="319"/>
                  </a:moveTo>
                  <a:lnTo>
                    <a:pt x="90" y="0"/>
                  </a:lnTo>
                  <a:lnTo>
                    <a:pt x="90" y="319"/>
                  </a:lnTo>
                  <a:close/>
                  <a:moveTo>
                    <a:pt x="0" y="0"/>
                  </a:move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127"/>
            <p:cNvSpPr>
              <a:spLocks noEditPoints="1"/>
            </p:cNvSpPr>
            <p:nvPr/>
          </p:nvSpPr>
          <p:spPr bwMode="auto">
            <a:xfrm>
              <a:off x="8499872" y="2494844"/>
              <a:ext cx="164856" cy="291411"/>
            </a:xfrm>
            <a:custGeom>
              <a:avLst/>
              <a:gdLst>
                <a:gd name="T0" fmla="*/ 0 w 181"/>
                <a:gd name="T1" fmla="*/ 2147483647 h 319"/>
                <a:gd name="T2" fmla="*/ 2147483647 w 181"/>
                <a:gd name="T3" fmla="*/ 2147483647 h 319"/>
                <a:gd name="T4" fmla="*/ 2147483647 w 181"/>
                <a:gd name="T5" fmla="*/ 2147483647 h 319"/>
                <a:gd name="T6" fmla="*/ 2147483647 w 181"/>
                <a:gd name="T7" fmla="*/ 0 h 319"/>
                <a:gd name="T8" fmla="*/ 0 w 181"/>
                <a:gd name="T9" fmla="*/ 0 h 319"/>
                <a:gd name="T10" fmla="*/ 2147483647 w 181"/>
                <a:gd name="T11" fmla="*/ 0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319"/>
                <a:gd name="T20" fmla="*/ 181 w 181"/>
                <a:gd name="T21" fmla="*/ 319 h 3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319">
                  <a:moveTo>
                    <a:pt x="0" y="319"/>
                  </a:moveTo>
                  <a:lnTo>
                    <a:pt x="181" y="319"/>
                  </a:lnTo>
                  <a:moveTo>
                    <a:pt x="90" y="319"/>
                  </a:moveTo>
                  <a:lnTo>
                    <a:pt x="90" y="0"/>
                  </a:lnTo>
                  <a:moveTo>
                    <a:pt x="0" y="0"/>
                  </a:moveTo>
                  <a:lnTo>
                    <a:pt x="181" y="0"/>
                  </a:ln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6817621" y="3470013"/>
              <a:ext cx="557410" cy="315769"/>
            </a:xfrm>
            <a:prstGeom prst="rect">
              <a:avLst/>
            </a:prstGeom>
            <a:solidFill>
              <a:srgbClr val="0070C0"/>
            </a:solidFill>
            <a:ln w="22225">
              <a:noFill/>
            </a:ln>
            <a:effectLst>
              <a:softEdge rad="31750"/>
            </a:effec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chemeClr val="bg1"/>
                  </a:solidFill>
                  <a:latin typeface="Candara" pitchFamily="34" charset="0"/>
                </a:rPr>
                <a:t>AND</a:t>
              </a:r>
            </a:p>
          </p:txBody>
        </p:sp>
        <p:sp>
          <p:nvSpPr>
            <p:cNvPr id="65" name="Rectangle 16"/>
            <p:cNvSpPr>
              <a:spLocks noChangeArrowheads="1"/>
            </p:cNvSpPr>
            <p:nvPr/>
          </p:nvSpPr>
          <p:spPr bwMode="auto">
            <a:xfrm>
              <a:off x="8334430" y="3461902"/>
              <a:ext cx="524996" cy="315769"/>
            </a:xfrm>
            <a:prstGeom prst="rect">
              <a:avLst/>
            </a:prstGeom>
            <a:solidFill>
              <a:srgbClr val="BFBFBF"/>
            </a:solidFill>
            <a:ln w="22225">
              <a:noFill/>
              <a:miter lim="800000"/>
              <a:headEnd/>
              <a:tailEnd/>
            </a:ln>
            <a:effectLst>
              <a:softEdge rad="31750"/>
            </a:effectLst>
            <a:ex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 err="1">
                  <a:solidFill>
                    <a:srgbClr val="0070C0"/>
                  </a:solidFill>
                  <a:latin typeface="Candara" pitchFamily="34" charset="0"/>
                </a:rPr>
                <a:t>solv</a:t>
              </a:r>
              <a:endParaRPr lang="de-DE" sz="1600" b="1" dirty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66" name="Rectangle 13"/>
            <p:cNvSpPr>
              <a:spLocks noChangeArrowheads="1"/>
            </p:cNvSpPr>
            <p:nvPr/>
          </p:nvSpPr>
          <p:spPr bwMode="auto">
            <a:xfrm>
              <a:off x="7645018" y="3462049"/>
              <a:ext cx="420388" cy="315769"/>
            </a:xfrm>
            <a:prstGeom prst="rect">
              <a:avLst/>
            </a:prstGeom>
            <a:noFill/>
            <a:ln w="22225">
              <a:noFill/>
            </a:ln>
            <a:effectLst>
              <a:softEdge rad="31750"/>
            </a:effec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rgbClr val="0070C0"/>
                  </a:solidFill>
                  <a:latin typeface="Candara" pitchFamily="34" charset="0"/>
                </a:rPr>
                <a:t>Van</a:t>
              </a:r>
            </a:p>
          </p:txBody>
        </p:sp>
        <p:sp>
          <p:nvSpPr>
            <p:cNvPr id="67" name="Textfeld 8"/>
            <p:cNvSpPr txBox="1">
              <a:spLocks noChangeArrowheads="1"/>
            </p:cNvSpPr>
            <p:nvPr/>
          </p:nvSpPr>
          <p:spPr bwMode="auto">
            <a:xfrm>
              <a:off x="7096325" y="1679580"/>
              <a:ext cx="784127" cy="59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**</a:t>
              </a:r>
            </a:p>
          </p:txBody>
        </p:sp>
        <p:sp>
          <p:nvSpPr>
            <p:cNvPr id="68" name="Geschweifte Klammer links 67"/>
            <p:cNvSpPr/>
            <p:nvPr/>
          </p:nvSpPr>
          <p:spPr bwMode="auto">
            <a:xfrm rot="5400000">
              <a:off x="7327865" y="1878259"/>
              <a:ext cx="270702" cy="585727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69" name="Textfeld 8"/>
            <p:cNvSpPr txBox="1">
              <a:spLocks noChangeArrowheads="1"/>
            </p:cNvSpPr>
            <p:nvPr/>
          </p:nvSpPr>
          <p:spPr bwMode="auto">
            <a:xfrm>
              <a:off x="7850243" y="1667371"/>
              <a:ext cx="784127" cy="59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**</a:t>
              </a:r>
            </a:p>
          </p:txBody>
        </p:sp>
        <p:sp>
          <p:nvSpPr>
            <p:cNvPr id="70" name="Geschweifte Klammer links 69"/>
            <p:cNvSpPr/>
            <p:nvPr/>
          </p:nvSpPr>
          <p:spPr bwMode="auto">
            <a:xfrm rot="5400000">
              <a:off x="8081571" y="1865029"/>
              <a:ext cx="272738" cy="585726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70C0"/>
                </a:solidFill>
                <a:latin typeface="Candar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4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Evoked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EPN </a:t>
            </a:r>
            <a:r>
              <a:rPr lang="de-DE" dirty="0" err="1" smtClean="0"/>
              <a:t>interval</a:t>
            </a:r>
            <a:endParaRPr lang="de-DE" dirty="0"/>
          </a:p>
        </p:txBody>
      </p:sp>
      <p:pic>
        <p:nvPicPr>
          <p:cNvPr id="4" name="Picture 4" descr="D:\klinkenberg\CondAND-Auswertung-MEG\03AND-Van-SolvAnalyse\BrainFigures\Sensorkunfiguration\Left_-142_26_ANOVA_TEST4_IntervalMean130-290ms-20Sub-FrontalLinks&amp;PP-x-Va-(AND_Van_Solv)-rightTPJ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8072" r="42419" b="13747"/>
          <a:stretch>
            <a:fillRect/>
          </a:stretch>
        </p:blipFill>
        <p:spPr bwMode="auto">
          <a:xfrm>
            <a:off x="7195393" y="4405659"/>
            <a:ext cx="6889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klinkenberg\CondAND-Auswertung-MEG\03AND-Van-SolvAnalyse\BrainFigures\Sensorkunfiguration\Right_67_14_ANOVA_TEST4_IntervalMean130-290ms-20Sub-FrontalLinks&amp;PP-x-Va-(AND_Van_Solv)-rightTPJ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15024" r="41464" b="12280"/>
          <a:stretch>
            <a:fillRect/>
          </a:stretch>
        </p:blipFill>
        <p:spPr bwMode="auto">
          <a:xfrm>
            <a:off x="7196981" y="2589559"/>
            <a:ext cx="6731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2"/>
          <p:cNvGrpSpPr>
            <a:grpSpLocks/>
          </p:cNvGrpSpPr>
          <p:nvPr/>
        </p:nvGrpSpPr>
        <p:grpSpPr bwMode="auto">
          <a:xfrm>
            <a:off x="4669681" y="1972022"/>
            <a:ext cx="2630487" cy="2162176"/>
            <a:chOff x="4788024" y="1264374"/>
            <a:chExt cx="3180837" cy="2773419"/>
          </a:xfrm>
        </p:grpSpPr>
        <p:sp>
          <p:nvSpPr>
            <p:cNvPr id="7" name="Textfeld 6"/>
            <p:cNvSpPr txBox="1"/>
            <p:nvPr/>
          </p:nvSpPr>
          <p:spPr bwMode="auto">
            <a:xfrm>
              <a:off x="6193198" y="1264374"/>
              <a:ext cx="610444" cy="592558"/>
            </a:xfrm>
            <a:prstGeom prst="rect">
              <a:avLst/>
            </a:prstGeom>
            <a:noFill/>
            <a:ln w="22225"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>
                  <a:solidFill>
                    <a:srgbClr val="0070C0"/>
                  </a:solidFill>
                  <a:latin typeface="Candara" pitchFamily="34" charset="0"/>
                </a:rPr>
                <a:t>**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221862" y="2115541"/>
              <a:ext cx="727542" cy="1280822"/>
            </a:xfrm>
            <a:prstGeom prst="rect">
              <a:avLst/>
            </a:prstGeom>
            <a:solidFill>
              <a:srgbClr val="0070C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221862" y="2115541"/>
              <a:ext cx="727542" cy="1280822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131770" y="2115541"/>
              <a:ext cx="729462" cy="352276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131770" y="2115541"/>
              <a:ext cx="729462" cy="352276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7043596" y="2115541"/>
              <a:ext cx="729462" cy="99777"/>
            </a:xfrm>
            <a:prstGeom prst="rect">
              <a:avLst/>
            </a:prstGeom>
            <a:solidFill>
              <a:srgbClr val="BFBFBF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043596" y="2115541"/>
              <a:ext cx="729462" cy="99777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5131638" y="2115541"/>
              <a:ext cx="2733562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5586593" y="3023723"/>
              <a:ext cx="0" cy="747315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5567396" y="3023723"/>
              <a:ext cx="36472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5567396" y="3771038"/>
              <a:ext cx="36472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6498419" y="2060560"/>
              <a:ext cx="0" cy="81655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6479223" y="2060560"/>
              <a:ext cx="36474" cy="2037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6479223" y="2877111"/>
              <a:ext cx="36474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7408327" y="2027980"/>
              <a:ext cx="0" cy="370604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7389131" y="2027980"/>
              <a:ext cx="36474" cy="2037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7389131" y="2398583"/>
              <a:ext cx="36474" cy="2037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5573155" y="3384145"/>
              <a:ext cx="24956" cy="26472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H="1">
              <a:off x="5573155" y="3384145"/>
              <a:ext cx="24956" cy="26472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6484983" y="2455599"/>
              <a:ext cx="23036" cy="26472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H="1">
              <a:off x="6484983" y="2455599"/>
              <a:ext cx="23036" cy="26472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7396809" y="2201064"/>
              <a:ext cx="23036" cy="26471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7396809" y="2201064"/>
              <a:ext cx="23036" cy="26471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5131638" y="4037792"/>
              <a:ext cx="2733562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5131638" y="1767335"/>
              <a:ext cx="0" cy="2270457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5131638" y="4005212"/>
              <a:ext cx="0" cy="32581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5131638" y="4037792"/>
              <a:ext cx="2687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>
              <a:off x="5131638" y="3864707"/>
              <a:ext cx="2687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5" name="Rectangle 46"/>
            <p:cNvSpPr>
              <a:spLocks noChangeArrowheads="1"/>
            </p:cNvSpPr>
            <p:nvPr/>
          </p:nvSpPr>
          <p:spPr bwMode="auto">
            <a:xfrm>
              <a:off x="4791863" y="3748640"/>
              <a:ext cx="253392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36" name="Line 49"/>
            <p:cNvSpPr>
              <a:spLocks noChangeShapeType="1"/>
            </p:cNvSpPr>
            <p:nvPr/>
          </p:nvSpPr>
          <p:spPr bwMode="auto">
            <a:xfrm>
              <a:off x="5131638" y="3512431"/>
              <a:ext cx="26875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7" name="Rectangle 50"/>
            <p:cNvSpPr>
              <a:spLocks noChangeArrowheads="1"/>
            </p:cNvSpPr>
            <p:nvPr/>
          </p:nvSpPr>
          <p:spPr bwMode="auto">
            <a:xfrm>
              <a:off x="4797622" y="3398399"/>
              <a:ext cx="241874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-16</a:t>
              </a:r>
            </a:p>
          </p:txBody>
        </p:sp>
        <p:sp>
          <p:nvSpPr>
            <p:cNvPr id="38" name="Line 53"/>
            <p:cNvSpPr>
              <a:spLocks noChangeShapeType="1"/>
            </p:cNvSpPr>
            <p:nvPr/>
          </p:nvSpPr>
          <p:spPr bwMode="auto">
            <a:xfrm>
              <a:off x="5131638" y="3166263"/>
              <a:ext cx="2687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39" name="Rectangle 54"/>
            <p:cNvSpPr>
              <a:spLocks noChangeArrowheads="1"/>
            </p:cNvSpPr>
            <p:nvPr/>
          </p:nvSpPr>
          <p:spPr bwMode="auto">
            <a:xfrm>
              <a:off x="4797622" y="3050194"/>
              <a:ext cx="241874" cy="25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-12</a:t>
              </a:r>
            </a:p>
          </p:txBody>
        </p:sp>
        <p:sp>
          <p:nvSpPr>
            <p:cNvPr id="40" name="Line 57"/>
            <p:cNvSpPr>
              <a:spLocks noChangeShapeType="1"/>
            </p:cNvSpPr>
            <p:nvPr/>
          </p:nvSpPr>
          <p:spPr bwMode="auto">
            <a:xfrm>
              <a:off x="5131638" y="2816022"/>
              <a:ext cx="2687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41" name="Rectangle 58"/>
            <p:cNvSpPr>
              <a:spLocks noChangeArrowheads="1"/>
            </p:cNvSpPr>
            <p:nvPr/>
          </p:nvSpPr>
          <p:spPr bwMode="auto">
            <a:xfrm>
              <a:off x="4789943" y="2699953"/>
              <a:ext cx="245713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-8</a:t>
              </a: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>
              <a:off x="5131638" y="2465781"/>
              <a:ext cx="26875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4788024" y="2351749"/>
              <a:ext cx="253392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-4</a:t>
              </a:r>
            </a:p>
          </p:txBody>
        </p:sp>
        <p:sp>
          <p:nvSpPr>
            <p:cNvPr id="44" name="Line 65"/>
            <p:cNvSpPr>
              <a:spLocks noChangeShapeType="1"/>
            </p:cNvSpPr>
            <p:nvPr/>
          </p:nvSpPr>
          <p:spPr bwMode="auto">
            <a:xfrm>
              <a:off x="5131638" y="2115541"/>
              <a:ext cx="26875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45" name="Rectangle 66"/>
            <p:cNvSpPr>
              <a:spLocks noChangeArrowheads="1"/>
            </p:cNvSpPr>
            <p:nvPr/>
          </p:nvSpPr>
          <p:spPr bwMode="auto">
            <a:xfrm>
              <a:off x="4788024" y="2001509"/>
              <a:ext cx="253392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6" name="Line 69"/>
            <p:cNvSpPr>
              <a:spLocks noChangeShapeType="1"/>
            </p:cNvSpPr>
            <p:nvPr/>
          </p:nvSpPr>
          <p:spPr bwMode="auto">
            <a:xfrm>
              <a:off x="5131638" y="1769372"/>
              <a:ext cx="2687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47" name="Rectangle 70"/>
            <p:cNvSpPr>
              <a:spLocks noChangeArrowheads="1"/>
            </p:cNvSpPr>
            <p:nvPr/>
          </p:nvSpPr>
          <p:spPr bwMode="auto">
            <a:xfrm>
              <a:off x="4788024" y="1653304"/>
              <a:ext cx="253392" cy="25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8" name="Geschweifte Klammer links 47"/>
            <p:cNvSpPr/>
            <p:nvPr/>
          </p:nvSpPr>
          <p:spPr bwMode="auto">
            <a:xfrm rot="5400000">
              <a:off x="5977806" y="1461296"/>
              <a:ext cx="181229" cy="952140"/>
            </a:xfrm>
            <a:prstGeom prst="leftBrac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Geschweifte Klammer links 48"/>
            <p:cNvSpPr/>
            <p:nvPr/>
          </p:nvSpPr>
          <p:spPr bwMode="auto">
            <a:xfrm rot="5400000">
              <a:off x="6409725" y="740225"/>
              <a:ext cx="181229" cy="1815976"/>
            </a:xfrm>
            <a:prstGeom prst="leftBrac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Textfeld 49"/>
            <p:cNvSpPr txBox="1"/>
            <p:nvPr/>
          </p:nvSpPr>
          <p:spPr bwMode="auto">
            <a:xfrm>
              <a:off x="5767039" y="1543344"/>
              <a:ext cx="648837" cy="592559"/>
            </a:xfrm>
            <a:prstGeom prst="rect">
              <a:avLst/>
            </a:prstGeom>
            <a:noFill/>
            <a:ln w="22225"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>
                  <a:solidFill>
                    <a:srgbClr val="0070C0"/>
                  </a:solidFill>
                  <a:latin typeface="Candara" pitchFamily="34" charset="0"/>
                </a:rPr>
                <a:t>**</a:t>
              </a:r>
            </a:p>
          </p:txBody>
        </p:sp>
        <p:sp>
          <p:nvSpPr>
            <p:cNvPr id="51" name="Textfeld 23"/>
            <p:cNvSpPr txBox="1">
              <a:spLocks noChangeArrowheads="1"/>
            </p:cNvSpPr>
            <p:nvPr/>
          </p:nvSpPr>
          <p:spPr bwMode="auto">
            <a:xfrm>
              <a:off x="5772150" y="3613723"/>
              <a:ext cx="2196711" cy="35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(2,38)</a:t>
              </a:r>
              <a:r>
                <a:rPr lang="en-US" alt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= 4.9, p = .013</a:t>
              </a:r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5320669" y="2188544"/>
              <a:ext cx="531582" cy="315818"/>
            </a:xfrm>
            <a:prstGeom prst="rect">
              <a:avLst/>
            </a:prstGeom>
            <a:noFill/>
            <a:ln w="22225">
              <a:noFill/>
            </a:ln>
            <a:effectLst>
              <a:softEdge rad="31750"/>
            </a:effectLst>
            <a:ex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chemeClr val="bg1"/>
                  </a:solidFill>
                  <a:latin typeface="Candara" pitchFamily="34" charset="0"/>
                </a:rPr>
                <a:t>AND</a:t>
              </a:r>
            </a:p>
          </p:txBody>
        </p:sp>
        <p:sp>
          <p:nvSpPr>
            <p:cNvPr id="53" name="Rectangle 16"/>
            <p:cNvSpPr>
              <a:spLocks noChangeArrowheads="1"/>
            </p:cNvSpPr>
            <p:nvPr/>
          </p:nvSpPr>
          <p:spPr bwMode="auto">
            <a:xfrm>
              <a:off x="7171038" y="2385987"/>
              <a:ext cx="467019" cy="315818"/>
            </a:xfrm>
            <a:prstGeom prst="rect">
              <a:avLst/>
            </a:prstGeom>
            <a:noFill/>
            <a:ln w="22225">
              <a:noFill/>
            </a:ln>
            <a:effectLst>
              <a:softEdge rad="31750"/>
            </a:effectLst>
            <a:ex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 err="1">
                  <a:solidFill>
                    <a:srgbClr val="0070C0"/>
                  </a:solidFill>
                  <a:latin typeface="Candara" pitchFamily="34" charset="0"/>
                </a:rPr>
                <a:t>solv</a:t>
              </a:r>
              <a:endParaRPr lang="de-DE" sz="1600" b="1" dirty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6240754" y="2135934"/>
              <a:ext cx="520355" cy="315818"/>
            </a:xfrm>
            <a:prstGeom prst="rect">
              <a:avLst/>
            </a:prstGeom>
            <a:solidFill>
              <a:srgbClr val="FFFF99"/>
            </a:solidFill>
            <a:ln w="22225">
              <a:noFill/>
            </a:ln>
            <a:effectLst>
              <a:softEdge rad="31750"/>
            </a:effec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rgbClr val="0070C0"/>
                  </a:solidFill>
                  <a:latin typeface="Candara" pitchFamily="34" charset="0"/>
                </a:rPr>
                <a:t>Van</a:t>
              </a:r>
            </a:p>
          </p:txBody>
        </p:sp>
      </p:grpSp>
      <p:grpSp>
        <p:nvGrpSpPr>
          <p:cNvPr id="55" name="Gruppieren 1"/>
          <p:cNvGrpSpPr>
            <a:grpSpLocks/>
          </p:cNvGrpSpPr>
          <p:nvPr/>
        </p:nvGrpSpPr>
        <p:grpSpPr bwMode="auto">
          <a:xfrm>
            <a:off x="4669681" y="4231034"/>
            <a:ext cx="2560637" cy="1635125"/>
            <a:chOff x="4788024" y="4161258"/>
            <a:chExt cx="3097089" cy="2097561"/>
          </a:xfrm>
        </p:grpSpPr>
        <p:sp>
          <p:nvSpPr>
            <p:cNvPr id="56" name="Geschweifte Klammer links 55"/>
            <p:cNvSpPr/>
            <p:nvPr/>
          </p:nvSpPr>
          <p:spPr bwMode="auto">
            <a:xfrm rot="5400000">
              <a:off x="6428353" y="3650231"/>
              <a:ext cx="181245" cy="1818315"/>
            </a:xfrm>
            <a:prstGeom prst="leftBrac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7" name="Textfeld 56"/>
            <p:cNvSpPr txBox="1"/>
            <p:nvPr/>
          </p:nvSpPr>
          <p:spPr bwMode="auto">
            <a:xfrm>
              <a:off x="6216564" y="4161258"/>
              <a:ext cx="648987" cy="592613"/>
            </a:xfrm>
            <a:prstGeom prst="rect">
              <a:avLst/>
            </a:prstGeom>
            <a:noFill/>
            <a:ln w="22225"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>
                  <a:solidFill>
                    <a:srgbClr val="0070C0"/>
                  </a:solidFill>
                  <a:latin typeface="Candara" pitchFamily="34" charset="0"/>
                </a:rPr>
                <a:t>**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5212361" y="4755906"/>
              <a:ext cx="737311" cy="977504"/>
            </a:xfrm>
            <a:prstGeom prst="rect">
              <a:avLst/>
            </a:prstGeom>
            <a:solidFill>
              <a:srgbClr val="0070C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5212361" y="4755906"/>
              <a:ext cx="737311" cy="977504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6134000" y="5242623"/>
              <a:ext cx="737311" cy="490788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12"/>
            <p:cNvSpPr>
              <a:spLocks noChangeArrowheads="1"/>
            </p:cNvSpPr>
            <p:nvPr/>
          </p:nvSpPr>
          <p:spPr bwMode="auto">
            <a:xfrm>
              <a:off x="6134000" y="5242623"/>
              <a:ext cx="737311" cy="490788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7055638" y="5733411"/>
              <a:ext cx="737311" cy="79423"/>
            </a:xfrm>
            <a:prstGeom prst="rect">
              <a:avLst/>
            </a:prstGeom>
            <a:solidFill>
              <a:srgbClr val="BFBFBF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14"/>
            <p:cNvSpPr>
              <a:spLocks noChangeArrowheads="1"/>
            </p:cNvSpPr>
            <p:nvPr/>
          </p:nvSpPr>
          <p:spPr bwMode="auto">
            <a:xfrm>
              <a:off x="7055638" y="5733411"/>
              <a:ext cx="737311" cy="79423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Line 15"/>
            <p:cNvSpPr>
              <a:spLocks noChangeShapeType="1"/>
            </p:cNvSpPr>
            <p:nvPr/>
          </p:nvSpPr>
          <p:spPr bwMode="auto">
            <a:xfrm>
              <a:off x="5122118" y="5733411"/>
              <a:ext cx="276299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Line 19"/>
            <p:cNvSpPr>
              <a:spLocks noChangeShapeType="1"/>
            </p:cNvSpPr>
            <p:nvPr/>
          </p:nvSpPr>
          <p:spPr bwMode="auto">
            <a:xfrm>
              <a:off x="5581017" y="4423963"/>
              <a:ext cx="0" cy="663888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Line 20"/>
            <p:cNvSpPr>
              <a:spLocks noChangeShapeType="1"/>
            </p:cNvSpPr>
            <p:nvPr/>
          </p:nvSpPr>
          <p:spPr bwMode="auto">
            <a:xfrm>
              <a:off x="5561816" y="4423963"/>
              <a:ext cx="36482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Line 21"/>
            <p:cNvSpPr>
              <a:spLocks noChangeShapeType="1"/>
            </p:cNvSpPr>
            <p:nvPr/>
          </p:nvSpPr>
          <p:spPr bwMode="auto">
            <a:xfrm>
              <a:off x="5561816" y="5087851"/>
              <a:ext cx="36482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Line 22"/>
            <p:cNvSpPr>
              <a:spLocks noChangeShapeType="1"/>
            </p:cNvSpPr>
            <p:nvPr/>
          </p:nvSpPr>
          <p:spPr bwMode="auto">
            <a:xfrm>
              <a:off x="6502655" y="4888277"/>
              <a:ext cx="0" cy="706653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Line 23"/>
            <p:cNvSpPr>
              <a:spLocks noChangeShapeType="1"/>
            </p:cNvSpPr>
            <p:nvPr/>
          </p:nvSpPr>
          <p:spPr bwMode="auto">
            <a:xfrm>
              <a:off x="6483454" y="4888277"/>
              <a:ext cx="38402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Line 24"/>
            <p:cNvSpPr>
              <a:spLocks noChangeShapeType="1"/>
            </p:cNvSpPr>
            <p:nvPr/>
          </p:nvSpPr>
          <p:spPr bwMode="auto">
            <a:xfrm>
              <a:off x="6483454" y="5594931"/>
              <a:ext cx="38402" cy="2037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Line 25"/>
            <p:cNvSpPr>
              <a:spLocks noChangeShapeType="1"/>
            </p:cNvSpPr>
            <p:nvPr/>
          </p:nvSpPr>
          <p:spPr bwMode="auto">
            <a:xfrm>
              <a:off x="7424294" y="5486999"/>
              <a:ext cx="0" cy="649632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7405093" y="5486999"/>
              <a:ext cx="36482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Line 27"/>
            <p:cNvSpPr>
              <a:spLocks noChangeShapeType="1"/>
            </p:cNvSpPr>
            <p:nvPr/>
          </p:nvSpPr>
          <p:spPr bwMode="auto">
            <a:xfrm>
              <a:off x="7405093" y="6136631"/>
              <a:ext cx="36482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Line 28"/>
            <p:cNvSpPr>
              <a:spLocks noChangeShapeType="1"/>
            </p:cNvSpPr>
            <p:nvPr/>
          </p:nvSpPr>
          <p:spPr bwMode="auto">
            <a:xfrm>
              <a:off x="5563736" y="4741652"/>
              <a:ext cx="32641" cy="26473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Line 29"/>
            <p:cNvSpPr>
              <a:spLocks noChangeShapeType="1"/>
            </p:cNvSpPr>
            <p:nvPr/>
          </p:nvSpPr>
          <p:spPr bwMode="auto">
            <a:xfrm flipH="1">
              <a:off x="5563736" y="4741652"/>
              <a:ext cx="32641" cy="26473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Line 30"/>
            <p:cNvSpPr>
              <a:spLocks noChangeShapeType="1"/>
            </p:cNvSpPr>
            <p:nvPr/>
          </p:nvSpPr>
          <p:spPr bwMode="auto">
            <a:xfrm>
              <a:off x="6487295" y="5228367"/>
              <a:ext cx="30721" cy="26475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Line 31"/>
            <p:cNvSpPr>
              <a:spLocks noChangeShapeType="1"/>
            </p:cNvSpPr>
            <p:nvPr/>
          </p:nvSpPr>
          <p:spPr bwMode="auto">
            <a:xfrm flipH="1">
              <a:off x="6487295" y="5228367"/>
              <a:ext cx="30721" cy="26475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Line 32"/>
            <p:cNvSpPr>
              <a:spLocks noChangeShapeType="1"/>
            </p:cNvSpPr>
            <p:nvPr/>
          </p:nvSpPr>
          <p:spPr bwMode="auto">
            <a:xfrm>
              <a:off x="7408933" y="5798578"/>
              <a:ext cx="30721" cy="28511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Line 33"/>
            <p:cNvSpPr>
              <a:spLocks noChangeShapeType="1"/>
            </p:cNvSpPr>
            <p:nvPr/>
          </p:nvSpPr>
          <p:spPr bwMode="auto">
            <a:xfrm flipH="1">
              <a:off x="7408933" y="5798578"/>
              <a:ext cx="30721" cy="28511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Line 34"/>
            <p:cNvSpPr>
              <a:spLocks noChangeShapeType="1"/>
            </p:cNvSpPr>
            <p:nvPr/>
          </p:nvSpPr>
          <p:spPr bwMode="auto">
            <a:xfrm>
              <a:off x="5122118" y="6258819"/>
              <a:ext cx="276299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Line 35"/>
            <p:cNvSpPr>
              <a:spLocks noChangeShapeType="1"/>
            </p:cNvSpPr>
            <p:nvPr/>
          </p:nvSpPr>
          <p:spPr bwMode="auto">
            <a:xfrm flipV="1">
              <a:off x="5122118" y="4330285"/>
              <a:ext cx="0" cy="1928534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2" name="Line 36"/>
            <p:cNvSpPr>
              <a:spLocks noChangeShapeType="1"/>
            </p:cNvSpPr>
            <p:nvPr/>
          </p:nvSpPr>
          <p:spPr bwMode="auto">
            <a:xfrm flipV="1">
              <a:off x="5122118" y="6234381"/>
              <a:ext cx="0" cy="24438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3" name="Line 46"/>
            <p:cNvSpPr>
              <a:spLocks noChangeShapeType="1"/>
            </p:cNvSpPr>
            <p:nvPr/>
          </p:nvSpPr>
          <p:spPr bwMode="auto">
            <a:xfrm>
              <a:off x="5122118" y="6258819"/>
              <a:ext cx="26881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4" name="Line 48"/>
            <p:cNvSpPr>
              <a:spLocks noChangeShapeType="1"/>
            </p:cNvSpPr>
            <p:nvPr/>
          </p:nvSpPr>
          <p:spPr bwMode="auto">
            <a:xfrm>
              <a:off x="5122118" y="6083683"/>
              <a:ext cx="26881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5" name="Rectangle 49"/>
            <p:cNvSpPr>
              <a:spLocks noChangeArrowheads="1"/>
            </p:cNvSpPr>
            <p:nvPr/>
          </p:nvSpPr>
          <p:spPr bwMode="auto">
            <a:xfrm>
              <a:off x="4788024" y="5969641"/>
              <a:ext cx="245770" cy="256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-4</a:t>
              </a:r>
            </a:p>
          </p:txBody>
        </p:sp>
        <p:sp>
          <p:nvSpPr>
            <p:cNvPr id="86" name="Line 52"/>
            <p:cNvSpPr>
              <a:spLocks noChangeShapeType="1"/>
            </p:cNvSpPr>
            <p:nvPr/>
          </p:nvSpPr>
          <p:spPr bwMode="auto">
            <a:xfrm>
              <a:off x="5122118" y="5733411"/>
              <a:ext cx="26881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7" name="Rectangle 53"/>
            <p:cNvSpPr>
              <a:spLocks noChangeArrowheads="1"/>
            </p:cNvSpPr>
            <p:nvPr/>
          </p:nvSpPr>
          <p:spPr bwMode="auto">
            <a:xfrm>
              <a:off x="4788024" y="5619368"/>
              <a:ext cx="245770" cy="256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8" name="Line 56"/>
            <p:cNvSpPr>
              <a:spLocks noChangeShapeType="1"/>
            </p:cNvSpPr>
            <p:nvPr/>
          </p:nvSpPr>
          <p:spPr bwMode="auto">
            <a:xfrm>
              <a:off x="5122118" y="5381102"/>
              <a:ext cx="26881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89" name="Rectangle 57"/>
            <p:cNvSpPr>
              <a:spLocks noChangeArrowheads="1"/>
            </p:cNvSpPr>
            <p:nvPr/>
          </p:nvSpPr>
          <p:spPr bwMode="auto">
            <a:xfrm>
              <a:off x="4788024" y="5269096"/>
              <a:ext cx="247690" cy="25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90" name="Line 60"/>
            <p:cNvSpPr>
              <a:spLocks noChangeShapeType="1"/>
            </p:cNvSpPr>
            <p:nvPr/>
          </p:nvSpPr>
          <p:spPr bwMode="auto">
            <a:xfrm>
              <a:off x="5122118" y="5030830"/>
              <a:ext cx="26881" cy="2036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91" name="Rectangle 61"/>
            <p:cNvSpPr>
              <a:spLocks noChangeArrowheads="1"/>
            </p:cNvSpPr>
            <p:nvPr/>
          </p:nvSpPr>
          <p:spPr bwMode="auto">
            <a:xfrm>
              <a:off x="4788024" y="4918824"/>
              <a:ext cx="245770" cy="25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92" name="Line 64"/>
            <p:cNvSpPr>
              <a:spLocks noChangeShapeType="1"/>
            </p:cNvSpPr>
            <p:nvPr/>
          </p:nvSpPr>
          <p:spPr bwMode="auto">
            <a:xfrm>
              <a:off x="5122118" y="4680558"/>
              <a:ext cx="26881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93" name="Rectangle 65"/>
            <p:cNvSpPr>
              <a:spLocks noChangeArrowheads="1"/>
            </p:cNvSpPr>
            <p:nvPr/>
          </p:nvSpPr>
          <p:spPr bwMode="auto">
            <a:xfrm>
              <a:off x="4789943" y="4566516"/>
              <a:ext cx="251531" cy="256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12</a:t>
              </a:r>
            </a:p>
          </p:txBody>
        </p:sp>
        <p:sp>
          <p:nvSpPr>
            <p:cNvPr id="94" name="Line 68"/>
            <p:cNvSpPr>
              <a:spLocks noChangeShapeType="1"/>
            </p:cNvSpPr>
            <p:nvPr/>
          </p:nvSpPr>
          <p:spPr bwMode="auto">
            <a:xfrm>
              <a:off x="5122118" y="4330285"/>
              <a:ext cx="26881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 kern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95" name="Rectangle 69"/>
            <p:cNvSpPr>
              <a:spLocks noChangeArrowheads="1"/>
            </p:cNvSpPr>
            <p:nvPr/>
          </p:nvSpPr>
          <p:spPr bwMode="auto">
            <a:xfrm>
              <a:off x="4789943" y="4216243"/>
              <a:ext cx="243851" cy="256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300" kern="0" dirty="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16</a:t>
              </a:r>
            </a:p>
          </p:txBody>
        </p:sp>
        <p:sp>
          <p:nvSpPr>
            <p:cNvPr id="96" name="Textfeld 23"/>
            <p:cNvSpPr txBox="1">
              <a:spLocks noChangeArrowheads="1"/>
            </p:cNvSpPr>
            <p:nvPr/>
          </p:nvSpPr>
          <p:spPr bwMode="auto">
            <a:xfrm>
              <a:off x="5038839" y="5838825"/>
              <a:ext cx="2632075" cy="35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(2,38)</a:t>
              </a:r>
              <a:r>
                <a:rPr lang="en-US" alt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= 3.447, p = .042</a:t>
              </a:r>
            </a:p>
          </p:txBody>
        </p:sp>
        <p:sp>
          <p:nvSpPr>
            <p:cNvPr id="97" name="Rectangle 13"/>
            <p:cNvSpPr>
              <a:spLocks noChangeArrowheads="1"/>
            </p:cNvSpPr>
            <p:nvPr/>
          </p:nvSpPr>
          <p:spPr bwMode="auto">
            <a:xfrm>
              <a:off x="5328418" y="5315892"/>
              <a:ext cx="531816" cy="315818"/>
            </a:xfrm>
            <a:prstGeom prst="rect">
              <a:avLst/>
            </a:prstGeom>
            <a:noFill/>
            <a:ln w="22225">
              <a:noFill/>
            </a:ln>
            <a:effectLst>
              <a:softEdge rad="31750"/>
            </a:effectLst>
            <a:ex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chemeClr val="bg1"/>
                  </a:solidFill>
                  <a:latin typeface="Candara" pitchFamily="34" charset="0"/>
                </a:rPr>
                <a:t>AND</a:t>
              </a:r>
            </a:p>
          </p:txBody>
        </p:sp>
        <p:sp>
          <p:nvSpPr>
            <p:cNvPr id="98" name="Rectangle 16"/>
            <p:cNvSpPr>
              <a:spLocks noChangeArrowheads="1"/>
            </p:cNvSpPr>
            <p:nvPr/>
          </p:nvSpPr>
          <p:spPr bwMode="auto">
            <a:xfrm>
              <a:off x="7179603" y="5145213"/>
              <a:ext cx="467225" cy="315818"/>
            </a:xfrm>
            <a:prstGeom prst="rect">
              <a:avLst/>
            </a:prstGeom>
            <a:noFill/>
            <a:ln w="22225">
              <a:noFill/>
            </a:ln>
            <a:effectLst>
              <a:softEdge rad="31750"/>
            </a:effectLst>
            <a:ex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 err="1">
                  <a:solidFill>
                    <a:srgbClr val="0070C0"/>
                  </a:solidFill>
                  <a:latin typeface="Candara" pitchFamily="34" charset="0"/>
                </a:rPr>
                <a:t>solv</a:t>
              </a:r>
              <a:endParaRPr lang="de-DE" sz="1600" b="1" dirty="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99" name="Rectangle 13"/>
            <p:cNvSpPr>
              <a:spLocks noChangeArrowheads="1"/>
            </p:cNvSpPr>
            <p:nvPr/>
          </p:nvSpPr>
          <p:spPr bwMode="auto">
            <a:xfrm>
              <a:off x="6248908" y="5316104"/>
              <a:ext cx="520587" cy="315818"/>
            </a:xfrm>
            <a:prstGeom prst="rect">
              <a:avLst/>
            </a:prstGeom>
            <a:solidFill>
              <a:srgbClr val="FFFF99"/>
            </a:solidFill>
            <a:ln w="22225">
              <a:noFill/>
            </a:ln>
            <a:effectLst>
              <a:softEdge rad="31750"/>
            </a:effec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rgbClr val="0070C0"/>
                  </a:solidFill>
                  <a:latin typeface="Candara" pitchFamily="34" charset="0"/>
                </a:rPr>
                <a:t>Van</a:t>
              </a:r>
            </a:p>
          </p:txBody>
        </p:sp>
      </p:grpSp>
      <p:sp>
        <p:nvSpPr>
          <p:cNvPr id="100" name="Rectangle 137"/>
          <p:cNvSpPr>
            <a:spLocks noChangeArrowheads="1"/>
          </p:cNvSpPr>
          <p:nvPr/>
        </p:nvSpPr>
        <p:spPr bwMode="auto">
          <a:xfrm rot="16200000">
            <a:off x="2585293" y="3738909"/>
            <a:ext cx="35607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pSp>
        <p:nvGrpSpPr>
          <p:cNvPr id="101" name="Gruppieren 108"/>
          <p:cNvGrpSpPr>
            <a:grpSpLocks/>
          </p:cNvGrpSpPr>
          <p:nvPr/>
        </p:nvGrpSpPr>
        <p:grpSpPr bwMode="auto">
          <a:xfrm>
            <a:off x="905718" y="2200622"/>
            <a:ext cx="3154363" cy="3667125"/>
            <a:chOff x="234276" y="1557338"/>
            <a:chExt cx="3814524" cy="4704565"/>
          </a:xfrm>
        </p:grpSpPr>
        <p:sp>
          <p:nvSpPr>
            <p:cNvPr id="102" name="Textfeld 17"/>
            <p:cNvSpPr txBox="1">
              <a:spLocks noChangeArrowheads="1"/>
            </p:cNvSpPr>
            <p:nvPr/>
          </p:nvSpPr>
          <p:spPr bwMode="auto">
            <a:xfrm>
              <a:off x="367141" y="1557338"/>
              <a:ext cx="3507517" cy="47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en-US" altLang="de-DE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(post-pre)</a:t>
              </a:r>
              <a:r>
                <a:rPr lang="en-US" alt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alt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solv</a:t>
              </a:r>
              <a:r>
                <a:rPr lang="en-US" altLang="de-DE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(post-pre)</a:t>
              </a:r>
            </a:p>
          </p:txBody>
        </p:sp>
        <p:sp>
          <p:nvSpPr>
            <p:cNvPr id="103" name="Textfeld 23"/>
            <p:cNvSpPr txBox="1">
              <a:spLocks noChangeArrowheads="1"/>
            </p:cNvSpPr>
            <p:nvPr/>
          </p:nvSpPr>
          <p:spPr bwMode="auto">
            <a:xfrm>
              <a:off x="234276" y="5511800"/>
              <a:ext cx="3814524" cy="75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Session x Odor x Hemisphere: </a:t>
              </a:r>
            </a:p>
            <a:p>
              <a:pPr algn="ctr" eaLnBrk="1" hangingPunct="1"/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(2,38)</a:t>
              </a: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= 7.434, p = .002</a:t>
              </a:r>
            </a:p>
          </p:txBody>
        </p:sp>
        <p:pic>
          <p:nvPicPr>
            <p:cNvPr id="104" name="Picture 13" descr="D:\broeckelmann\CondAND-Isabelle\04-KolloquVortrag-03-02-2011\Kolloquium AND 3.2.11\CondAND-Abbildungen\SensorSpace-EPN-RightHemi-CAV.DiffDif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" t="7996" r="23988" b="10040"/>
            <a:stretch>
              <a:fillRect/>
            </a:stretch>
          </p:blipFill>
          <p:spPr bwMode="auto">
            <a:xfrm>
              <a:off x="1524000" y="2205038"/>
              <a:ext cx="1200150" cy="13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4" descr="D:\broeckelmann\CondAND-Isabelle\04-KolloquVortrag-03-02-2011\Kolloquium AND 3.2.11\CondAND-Abbildungen\SensorSpace-EPN-LeftHemi-CAV.DiffDif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t="9995" r="24036" b="10040"/>
            <a:stretch>
              <a:fillRect/>
            </a:stretch>
          </p:blipFill>
          <p:spPr bwMode="auto">
            <a:xfrm>
              <a:off x="1524000" y="4076700"/>
              <a:ext cx="120015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30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Estimation of neural generators (L2MN) during </a:t>
            </a:r>
            <a:r>
              <a:rPr lang="en-US" dirty="0" err="1"/>
              <a:t>EPNm</a:t>
            </a: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4" name="Textfeld 10"/>
          <p:cNvSpPr txBox="1">
            <a:spLocks noChangeArrowheads="1"/>
          </p:cNvSpPr>
          <p:nvPr/>
        </p:nvSpPr>
        <p:spPr bwMode="auto">
          <a:xfrm>
            <a:off x="1076721" y="2600226"/>
            <a:ext cx="1666875" cy="4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/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right </a:t>
            </a:r>
            <a:r>
              <a:rPr lang="en-US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temporo</a:t>
            </a:r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-parietal junction:</a:t>
            </a:r>
          </a:p>
        </p:txBody>
      </p:sp>
      <p:sp>
        <p:nvSpPr>
          <p:cNvPr id="5" name="Textfeld 11"/>
          <p:cNvSpPr txBox="1">
            <a:spLocks noChangeArrowheads="1"/>
          </p:cNvSpPr>
          <p:nvPr/>
        </p:nvSpPr>
        <p:spPr bwMode="auto">
          <a:xfrm>
            <a:off x="5193109" y="2600226"/>
            <a:ext cx="1427162" cy="4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/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left </a:t>
            </a:r>
            <a:r>
              <a:rPr lang="en-US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orbito</a:t>
            </a:r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-frontal cortex:</a:t>
            </a: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 rot="16200000">
            <a:off x="-730648" y="4012049"/>
            <a:ext cx="34813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/mm</a:t>
            </a:r>
            <a:r>
              <a:rPr lang="de-DE" alt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7" name="Picture 2" descr="D:\klinkenberg_CondAND raw &amp; ana\CondAND-Auswertung-MEG\CondAND-Abbildungen\SourceSpace-EPN-RightHemi-PP-x-Val(AND-Solv)-grauesHirn-tilt -1.5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21613" r="19810" b="22414"/>
          <a:stretch>
            <a:fillRect/>
          </a:stretch>
        </p:blipFill>
        <p:spPr bwMode="auto">
          <a:xfrm>
            <a:off x="2684859" y="2392263"/>
            <a:ext cx="14684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klinkenberg_CondAND raw &amp; ana\CondAND-Auswertung-MEG\CondAND-Abbildungen\SensorGroupRight-IntervalMean130-290ms-20Sub-rightTPJ_tilt-1.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22797" r="22035" b="23228"/>
          <a:stretch>
            <a:fillRect/>
          </a:stretch>
        </p:blipFill>
        <p:spPr bwMode="auto">
          <a:xfrm>
            <a:off x="3386534" y="3681313"/>
            <a:ext cx="6397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3"/>
          <p:cNvSpPr>
            <a:spLocks noChangeArrowheads="1"/>
          </p:cNvSpPr>
          <p:nvPr/>
        </p:nvSpPr>
        <p:spPr bwMode="auto">
          <a:xfrm rot="16200000">
            <a:off x="3178571" y="4014430"/>
            <a:ext cx="34925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/mm</a:t>
            </a:r>
            <a:r>
              <a:rPr lang="de-DE" alt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10" name="Picture 3" descr="D:\klinkenberg_CondAND raw &amp; ana\CondAND-Auswertung-MEG\CondAND-Abbildungen\SensorGroupFront-IntervalMean130-290ms-20Sub-FrontalLinks&amp;PP-x-Va-(ANDSOlv)-rightTPJ_tilt-1.5_rotiert(-180,-16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8019" r="23984" b="20009"/>
          <a:stretch>
            <a:fillRect/>
          </a:stretch>
        </p:blipFill>
        <p:spPr bwMode="auto">
          <a:xfrm>
            <a:off x="7328296" y="3711476"/>
            <a:ext cx="639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klinkenberg_CondAND raw &amp; ana\CondAND-Auswertung-MEG\CondAND-Abbildungen\SourceSpace-EPN-Front-PP-x-Val(AND-Solv)-grauesHirn-tilt -1.5_rotiert(-180,-16)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17690" r="24271" b="20338"/>
          <a:stretch>
            <a:fillRect/>
          </a:stretch>
        </p:blipFill>
        <p:spPr bwMode="auto">
          <a:xfrm>
            <a:off x="6620271" y="2319238"/>
            <a:ext cx="1314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2784" y="5748238"/>
            <a:ext cx="2419350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1322784" y="3565426"/>
            <a:ext cx="1587" cy="218281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1322784" y="5716488"/>
            <a:ext cx="1587" cy="317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3742134" y="5716488"/>
            <a:ext cx="1587" cy="317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1322784" y="5748238"/>
            <a:ext cx="2381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146571" y="5662513"/>
            <a:ext cx="1190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-2</a:t>
            </a: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322784" y="5202138"/>
            <a:ext cx="2381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146571" y="5116413"/>
            <a:ext cx="1000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-1</a:t>
            </a: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1322784" y="4656038"/>
            <a:ext cx="2381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165621" y="4571901"/>
            <a:ext cx="92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0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1322784" y="4111526"/>
            <a:ext cx="23812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165621" y="4025801"/>
            <a:ext cx="58738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1</a:t>
            </a: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1322784" y="3565426"/>
            <a:ext cx="23812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165621" y="3479701"/>
            <a:ext cx="777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2</a:t>
            </a: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443434" y="4182963"/>
            <a:ext cx="969962" cy="473075"/>
          </a:xfrm>
          <a:prstGeom prst="rect">
            <a:avLst/>
          </a:prstGeom>
          <a:solidFill>
            <a:srgbClr val="0070C0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 b="1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443434" y="4182963"/>
            <a:ext cx="969962" cy="473075"/>
          </a:xfrm>
          <a:prstGeom prst="rect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2654696" y="4656038"/>
            <a:ext cx="966788" cy="293688"/>
          </a:xfrm>
          <a:prstGeom prst="rect">
            <a:avLst/>
          </a:prstGeom>
          <a:solidFill>
            <a:srgbClr val="BFBFB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2654696" y="4656038"/>
            <a:ext cx="966788" cy="293688"/>
          </a:xfrm>
          <a:prstGeom prst="rect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1322784" y="4652863"/>
            <a:ext cx="2420937" cy="3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1927621" y="3870226"/>
            <a:ext cx="1588" cy="622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>
            <a:off x="1914921" y="3870226"/>
            <a:ext cx="23813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>
            <a:off x="1914921" y="4492526"/>
            <a:ext cx="23813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>
            <a:off x="3138884" y="4656038"/>
            <a:ext cx="1587" cy="5889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>
            <a:off x="3126184" y="4656038"/>
            <a:ext cx="2381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6" name="Line 41"/>
          <p:cNvSpPr>
            <a:spLocks noChangeShapeType="1"/>
          </p:cNvSpPr>
          <p:nvPr/>
        </p:nvSpPr>
        <p:spPr bwMode="auto">
          <a:xfrm>
            <a:off x="3126184" y="5245001"/>
            <a:ext cx="23812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7" name="Line 42"/>
          <p:cNvSpPr>
            <a:spLocks noChangeShapeType="1"/>
          </p:cNvSpPr>
          <p:nvPr/>
        </p:nvSpPr>
        <p:spPr bwMode="auto">
          <a:xfrm>
            <a:off x="1914921" y="4163913"/>
            <a:ext cx="25400" cy="365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8" name="Line 43"/>
          <p:cNvSpPr>
            <a:spLocks noChangeShapeType="1"/>
          </p:cNvSpPr>
          <p:nvPr/>
        </p:nvSpPr>
        <p:spPr bwMode="auto">
          <a:xfrm flipH="1">
            <a:off x="1914921" y="4163913"/>
            <a:ext cx="25400" cy="365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>
            <a:off x="3127771" y="4935438"/>
            <a:ext cx="26988" cy="365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 flipH="1">
            <a:off x="3127771" y="4935438"/>
            <a:ext cx="26988" cy="365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grpSp>
        <p:nvGrpSpPr>
          <p:cNvPr id="41" name="Gruppieren 14"/>
          <p:cNvGrpSpPr>
            <a:grpSpLocks/>
          </p:cNvGrpSpPr>
          <p:nvPr/>
        </p:nvGrpSpPr>
        <p:grpSpPr bwMode="auto">
          <a:xfrm>
            <a:off x="1975246" y="3386038"/>
            <a:ext cx="1163638" cy="715963"/>
            <a:chOff x="1619672" y="2825463"/>
            <a:chExt cx="1584176" cy="738634"/>
          </a:xfrm>
        </p:grpSpPr>
        <p:sp>
          <p:nvSpPr>
            <p:cNvPr id="42" name="Geschweifte Klammer links 12"/>
            <p:cNvSpPr>
              <a:spLocks/>
            </p:cNvSpPr>
            <p:nvPr/>
          </p:nvSpPr>
          <p:spPr bwMode="auto">
            <a:xfrm rot="5400000">
              <a:off x="2231470" y="2591720"/>
              <a:ext cx="360579" cy="1584176"/>
            </a:xfrm>
            <a:prstGeom prst="leftBrace">
              <a:avLst>
                <a:gd name="adj1" fmla="val 8339"/>
                <a:gd name="adj2" fmla="val 50000"/>
              </a:avLst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endParaRPr lang="en-US" altLang="de-DE" sz="1900">
                <a:solidFill>
                  <a:srgbClr val="0070C0"/>
                </a:solidFill>
                <a:latin typeface="Candara" pitchFamily="34" charset="0"/>
              </a:endParaRPr>
            </a:p>
          </p:txBody>
        </p:sp>
        <p:sp>
          <p:nvSpPr>
            <p:cNvPr id="43" name="Textfeld 13"/>
            <p:cNvSpPr txBox="1">
              <a:spLocks noChangeArrowheads="1"/>
            </p:cNvSpPr>
            <p:nvPr/>
          </p:nvSpPr>
          <p:spPr bwMode="auto">
            <a:xfrm>
              <a:off x="2255679" y="2825463"/>
              <a:ext cx="358902" cy="39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 sz="1900">
                  <a:solidFill>
                    <a:srgbClr val="0070C0"/>
                  </a:solidFill>
                  <a:latin typeface="Candara" pitchFamily="34" charset="0"/>
                  <a:cs typeface="Arial" pitchFamily="34" charset="0"/>
                </a:rPr>
                <a:t>*</a:t>
              </a:r>
            </a:p>
          </p:txBody>
        </p:sp>
      </p:grp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1700609" y="4225826"/>
            <a:ext cx="449262" cy="2762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bg1"/>
                </a:solidFill>
                <a:latin typeface="Candara" pitchFamily="34" charset="0"/>
              </a:rPr>
              <a:t>AND</a:t>
            </a:r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929334" y="4281388"/>
            <a:ext cx="3952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800" b="1">
                <a:solidFill>
                  <a:srgbClr val="0070C0"/>
                </a:solidFill>
                <a:latin typeface="Candara" pitchFamily="34" charset="0"/>
              </a:rPr>
              <a:t>solv</a:t>
            </a:r>
          </a:p>
        </p:txBody>
      </p:sp>
      <p:sp>
        <p:nvSpPr>
          <p:cNvPr id="46" name="Textfeld 23"/>
          <p:cNvSpPr txBox="1">
            <a:spLocks noChangeArrowheads="1"/>
          </p:cNvSpPr>
          <p:nvPr/>
        </p:nvSpPr>
        <p:spPr bwMode="auto">
          <a:xfrm>
            <a:off x="1362471" y="5432326"/>
            <a:ext cx="2257425" cy="2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de-DE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(1,19)</a:t>
            </a:r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= 7.3, p &lt;.05</a:t>
            </a:r>
          </a:p>
        </p:txBody>
      </p:sp>
      <p:sp>
        <p:nvSpPr>
          <p:cNvPr id="47" name="Line 59"/>
          <p:cNvSpPr>
            <a:spLocks noChangeShapeType="1"/>
          </p:cNvSpPr>
          <p:nvPr/>
        </p:nvSpPr>
        <p:spPr bwMode="auto">
          <a:xfrm>
            <a:off x="5218509" y="5746651"/>
            <a:ext cx="241617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48" name="Line 60"/>
          <p:cNvSpPr>
            <a:spLocks noChangeShapeType="1"/>
          </p:cNvSpPr>
          <p:nvPr/>
        </p:nvSpPr>
        <p:spPr bwMode="auto">
          <a:xfrm flipV="1">
            <a:off x="5218509" y="3565426"/>
            <a:ext cx="1587" cy="218122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49" name="Line 61"/>
          <p:cNvSpPr>
            <a:spLocks noChangeShapeType="1"/>
          </p:cNvSpPr>
          <p:nvPr/>
        </p:nvSpPr>
        <p:spPr bwMode="auto">
          <a:xfrm flipV="1">
            <a:off x="5218509" y="5714901"/>
            <a:ext cx="1587" cy="317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0" name="Line 67"/>
          <p:cNvSpPr>
            <a:spLocks noChangeShapeType="1"/>
          </p:cNvSpPr>
          <p:nvPr/>
        </p:nvSpPr>
        <p:spPr bwMode="auto">
          <a:xfrm flipV="1">
            <a:off x="7634684" y="5714901"/>
            <a:ext cx="1587" cy="317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1" name="Line 68"/>
          <p:cNvSpPr>
            <a:spLocks noChangeShapeType="1"/>
          </p:cNvSpPr>
          <p:nvPr/>
        </p:nvSpPr>
        <p:spPr bwMode="auto">
          <a:xfrm>
            <a:off x="5218509" y="5746651"/>
            <a:ext cx="222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2" name="Rectangle 69"/>
          <p:cNvSpPr>
            <a:spLocks noChangeArrowheads="1"/>
          </p:cNvSpPr>
          <p:nvPr/>
        </p:nvSpPr>
        <p:spPr bwMode="auto">
          <a:xfrm>
            <a:off x="5051821" y="5664101"/>
            <a:ext cx="117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-2</a:t>
            </a:r>
          </a:p>
        </p:txBody>
      </p:sp>
      <p:sp>
        <p:nvSpPr>
          <p:cNvPr id="53" name="Line 70"/>
          <p:cNvSpPr>
            <a:spLocks noChangeShapeType="1"/>
          </p:cNvSpPr>
          <p:nvPr/>
        </p:nvSpPr>
        <p:spPr bwMode="auto">
          <a:xfrm>
            <a:off x="5218509" y="5200551"/>
            <a:ext cx="222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4" name="Rectangle 71"/>
          <p:cNvSpPr>
            <a:spLocks noChangeArrowheads="1"/>
          </p:cNvSpPr>
          <p:nvPr/>
        </p:nvSpPr>
        <p:spPr bwMode="auto">
          <a:xfrm>
            <a:off x="5051821" y="5118001"/>
            <a:ext cx="984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-1</a:t>
            </a:r>
          </a:p>
        </p:txBody>
      </p:sp>
      <p:sp>
        <p:nvSpPr>
          <p:cNvPr id="55" name="Line 72"/>
          <p:cNvSpPr>
            <a:spLocks noChangeShapeType="1"/>
          </p:cNvSpPr>
          <p:nvPr/>
        </p:nvSpPr>
        <p:spPr bwMode="auto">
          <a:xfrm>
            <a:off x="5218509" y="4656038"/>
            <a:ext cx="2222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6" name="Rectangle 73"/>
          <p:cNvSpPr>
            <a:spLocks noChangeArrowheads="1"/>
          </p:cNvSpPr>
          <p:nvPr/>
        </p:nvSpPr>
        <p:spPr bwMode="auto">
          <a:xfrm>
            <a:off x="5069284" y="4571901"/>
            <a:ext cx="92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0</a:t>
            </a:r>
          </a:p>
        </p:txBody>
      </p:sp>
      <p:sp>
        <p:nvSpPr>
          <p:cNvPr id="57" name="Line 74"/>
          <p:cNvSpPr>
            <a:spLocks noChangeShapeType="1"/>
          </p:cNvSpPr>
          <p:nvPr/>
        </p:nvSpPr>
        <p:spPr bwMode="auto">
          <a:xfrm>
            <a:off x="5218509" y="4111526"/>
            <a:ext cx="222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58" name="Rectangle 75"/>
          <p:cNvSpPr>
            <a:spLocks noChangeArrowheads="1"/>
          </p:cNvSpPr>
          <p:nvPr/>
        </p:nvSpPr>
        <p:spPr bwMode="auto">
          <a:xfrm>
            <a:off x="5069284" y="4027388"/>
            <a:ext cx="571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1</a:t>
            </a:r>
          </a:p>
        </p:txBody>
      </p:sp>
      <p:sp>
        <p:nvSpPr>
          <p:cNvPr id="59" name="Line 76"/>
          <p:cNvSpPr>
            <a:spLocks noChangeShapeType="1"/>
          </p:cNvSpPr>
          <p:nvPr/>
        </p:nvSpPr>
        <p:spPr bwMode="auto">
          <a:xfrm>
            <a:off x="5218509" y="3565426"/>
            <a:ext cx="222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60" name="Rectangle 77"/>
          <p:cNvSpPr>
            <a:spLocks noChangeArrowheads="1"/>
          </p:cNvSpPr>
          <p:nvPr/>
        </p:nvSpPr>
        <p:spPr bwMode="auto">
          <a:xfrm>
            <a:off x="5069284" y="3481288"/>
            <a:ext cx="777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300">
                <a:solidFill>
                  <a:srgbClr val="0070C0"/>
                </a:solidFill>
                <a:latin typeface="Candara" pitchFamily="34" charset="0"/>
              </a:rPr>
              <a:t>2</a:t>
            </a:r>
          </a:p>
        </p:txBody>
      </p:sp>
      <p:sp>
        <p:nvSpPr>
          <p:cNvPr id="61" name="Rectangle 78"/>
          <p:cNvSpPr>
            <a:spLocks noChangeArrowheads="1"/>
          </p:cNvSpPr>
          <p:nvPr/>
        </p:nvSpPr>
        <p:spPr bwMode="auto">
          <a:xfrm>
            <a:off x="5339159" y="4633813"/>
            <a:ext cx="968375" cy="22225"/>
          </a:xfrm>
          <a:prstGeom prst="rect">
            <a:avLst/>
          </a:prstGeom>
          <a:solidFill>
            <a:srgbClr val="404040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62" name="Rectangle 79"/>
          <p:cNvSpPr>
            <a:spLocks noChangeArrowheads="1"/>
          </p:cNvSpPr>
          <p:nvPr/>
        </p:nvSpPr>
        <p:spPr bwMode="auto">
          <a:xfrm>
            <a:off x="5339159" y="4633813"/>
            <a:ext cx="968375" cy="22225"/>
          </a:xfrm>
          <a:prstGeom prst="rect">
            <a:avLst/>
          </a:prstGeom>
          <a:solidFill>
            <a:srgbClr val="0070C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63" name="Rectangle 80"/>
          <p:cNvSpPr>
            <a:spLocks noChangeArrowheads="1"/>
          </p:cNvSpPr>
          <p:nvPr/>
        </p:nvSpPr>
        <p:spPr bwMode="auto">
          <a:xfrm>
            <a:off x="6547246" y="4656038"/>
            <a:ext cx="966788" cy="603250"/>
          </a:xfrm>
          <a:prstGeom prst="rect">
            <a:avLst/>
          </a:prstGeom>
          <a:solidFill>
            <a:srgbClr val="BFBFB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6547246" y="4656038"/>
            <a:ext cx="966788" cy="603250"/>
          </a:xfrm>
          <a:prstGeom prst="rect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3746" tIns="36873" rIns="73746" bIns="36873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65" name="Line 82"/>
          <p:cNvSpPr>
            <a:spLocks noChangeShapeType="1"/>
          </p:cNvSpPr>
          <p:nvPr/>
        </p:nvSpPr>
        <p:spPr bwMode="auto">
          <a:xfrm>
            <a:off x="5218509" y="4656038"/>
            <a:ext cx="241617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66" name="Line 86"/>
          <p:cNvSpPr>
            <a:spLocks noChangeShapeType="1"/>
          </p:cNvSpPr>
          <p:nvPr/>
        </p:nvSpPr>
        <p:spPr bwMode="auto">
          <a:xfrm>
            <a:off x="5823346" y="4349651"/>
            <a:ext cx="0" cy="56832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67" name="Line 87"/>
          <p:cNvSpPr>
            <a:spLocks noChangeShapeType="1"/>
          </p:cNvSpPr>
          <p:nvPr/>
        </p:nvSpPr>
        <p:spPr bwMode="auto">
          <a:xfrm>
            <a:off x="5810646" y="4349651"/>
            <a:ext cx="23813" cy="3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68" name="Line 88"/>
          <p:cNvSpPr>
            <a:spLocks noChangeShapeType="1"/>
          </p:cNvSpPr>
          <p:nvPr/>
        </p:nvSpPr>
        <p:spPr bwMode="auto">
          <a:xfrm>
            <a:off x="5810646" y="4917976"/>
            <a:ext cx="23813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69" name="Line 89"/>
          <p:cNvSpPr>
            <a:spLocks noChangeShapeType="1"/>
          </p:cNvSpPr>
          <p:nvPr/>
        </p:nvSpPr>
        <p:spPr bwMode="auto">
          <a:xfrm>
            <a:off x="7031434" y="4992588"/>
            <a:ext cx="1587" cy="5349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0" name="Line 90"/>
          <p:cNvSpPr>
            <a:spLocks noChangeShapeType="1"/>
          </p:cNvSpPr>
          <p:nvPr/>
        </p:nvSpPr>
        <p:spPr bwMode="auto">
          <a:xfrm>
            <a:off x="7020321" y="4992588"/>
            <a:ext cx="23813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1" name="Line 91"/>
          <p:cNvSpPr>
            <a:spLocks noChangeShapeType="1"/>
          </p:cNvSpPr>
          <p:nvPr/>
        </p:nvSpPr>
        <p:spPr bwMode="auto">
          <a:xfrm>
            <a:off x="7020321" y="5527576"/>
            <a:ext cx="23813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2" name="Line 92"/>
          <p:cNvSpPr>
            <a:spLocks noChangeShapeType="1"/>
          </p:cNvSpPr>
          <p:nvPr/>
        </p:nvSpPr>
        <p:spPr bwMode="auto">
          <a:xfrm>
            <a:off x="7018734" y="5240238"/>
            <a:ext cx="25400" cy="38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3" name="Line 93"/>
          <p:cNvSpPr>
            <a:spLocks noChangeShapeType="1"/>
          </p:cNvSpPr>
          <p:nvPr/>
        </p:nvSpPr>
        <p:spPr bwMode="auto">
          <a:xfrm flipH="1">
            <a:off x="7018734" y="5240238"/>
            <a:ext cx="25400" cy="38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4" name="Line 92"/>
          <p:cNvSpPr>
            <a:spLocks noChangeShapeType="1"/>
          </p:cNvSpPr>
          <p:nvPr/>
        </p:nvSpPr>
        <p:spPr bwMode="auto">
          <a:xfrm>
            <a:off x="5809059" y="4616351"/>
            <a:ext cx="26987" cy="3651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5" name="Line 93"/>
          <p:cNvSpPr>
            <a:spLocks noChangeShapeType="1"/>
          </p:cNvSpPr>
          <p:nvPr/>
        </p:nvSpPr>
        <p:spPr bwMode="auto">
          <a:xfrm flipH="1">
            <a:off x="5809059" y="4616351"/>
            <a:ext cx="26987" cy="3651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746" tIns="36873" rIns="73746" bIns="36873"/>
          <a:lstStyle/>
          <a:p>
            <a:endParaRPr lang="de-DE"/>
          </a:p>
        </p:txBody>
      </p:sp>
      <p:sp>
        <p:nvSpPr>
          <p:cNvPr id="76" name="Geschweifte Klammer links 30"/>
          <p:cNvSpPr>
            <a:spLocks/>
          </p:cNvSpPr>
          <p:nvPr/>
        </p:nvSpPr>
        <p:spPr bwMode="auto">
          <a:xfrm rot="5400000">
            <a:off x="6276577" y="3378895"/>
            <a:ext cx="352425" cy="1163638"/>
          </a:xfrm>
          <a:prstGeom prst="leftBrace">
            <a:avLst>
              <a:gd name="adj1" fmla="val 5916"/>
              <a:gd name="adj2" fmla="val 50000"/>
            </a:avLst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lIns="73746" tIns="36873" rIns="73746" bIns="36873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endParaRPr lang="en-US" altLang="de-DE" sz="29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77" name="Textfeld 17"/>
          <p:cNvSpPr txBox="1">
            <a:spLocks noChangeArrowheads="1"/>
          </p:cNvSpPr>
          <p:nvPr/>
        </p:nvSpPr>
        <p:spPr bwMode="auto">
          <a:xfrm>
            <a:off x="6294834" y="3447951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/>
            <a:r>
              <a:rPr lang="en-US" altLang="de-DE" sz="1900">
                <a:solidFill>
                  <a:srgbClr val="0070C0"/>
                </a:solidFill>
                <a:latin typeface="Candara" pitchFamily="34" charset="0"/>
                <a:cs typeface="Arial" pitchFamily="34" charset="0"/>
              </a:rPr>
              <a:t>*</a:t>
            </a:r>
          </a:p>
        </p:txBody>
      </p:sp>
      <p:sp>
        <p:nvSpPr>
          <p:cNvPr id="78" name="Textfeld 23"/>
          <p:cNvSpPr txBox="1">
            <a:spLocks noChangeArrowheads="1"/>
          </p:cNvSpPr>
          <p:nvPr/>
        </p:nvSpPr>
        <p:spPr bwMode="auto">
          <a:xfrm>
            <a:off x="5264546" y="5432326"/>
            <a:ext cx="2257425" cy="2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de-DE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(1,19)</a:t>
            </a:r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= 5.8, p &lt;.05</a:t>
            </a:r>
          </a:p>
        </p:txBody>
      </p:sp>
      <p:cxnSp>
        <p:nvCxnSpPr>
          <p:cNvPr id="79" name="Gerade Verbindung 78"/>
          <p:cNvCxnSpPr/>
          <p:nvPr/>
        </p:nvCxnSpPr>
        <p:spPr>
          <a:xfrm>
            <a:off x="794146" y="6021288"/>
            <a:ext cx="72342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593159" y="4684613"/>
            <a:ext cx="449262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de-DE" altLang="de-DE" sz="1800" b="1">
                <a:solidFill>
                  <a:srgbClr val="0070C0"/>
                </a:solidFill>
                <a:latin typeface="Candara" pitchFamily="34" charset="0"/>
              </a:rPr>
              <a:t>AND</a:t>
            </a:r>
          </a:p>
        </p:txBody>
      </p:sp>
      <p:sp>
        <p:nvSpPr>
          <p:cNvPr id="81" name="Rectangle 16"/>
          <p:cNvSpPr>
            <a:spLocks noChangeArrowheads="1"/>
          </p:cNvSpPr>
          <p:nvPr/>
        </p:nvSpPr>
        <p:spPr bwMode="auto">
          <a:xfrm>
            <a:off x="6832996" y="4675088"/>
            <a:ext cx="395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800" b="1">
                <a:solidFill>
                  <a:srgbClr val="0070C0"/>
                </a:solidFill>
                <a:latin typeface="Candara" pitchFamily="34" charset="0"/>
              </a:rPr>
              <a:t>solv</a:t>
            </a:r>
          </a:p>
        </p:txBody>
      </p:sp>
    </p:spTree>
    <p:extLst>
      <p:ext uri="{BB962C8B-B14F-4D97-AF65-F5344CB8AC3E}">
        <p14:creationId xmlns:p14="http://schemas.microsoft.com/office/powerpoint/2010/main" val="23652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enhances emotional processing of socially relevant stimuli</a:t>
            </a:r>
            <a:br>
              <a:rPr lang="en-US" dirty="0"/>
            </a:b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4294967295"/>
          </p:nvPr>
        </p:nvSpPr>
        <p:spPr>
          <a:xfrm>
            <a:off x="931688" y="2060848"/>
            <a:ext cx="7024688" cy="56038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238"/>
              </a:spcAft>
              <a:buFont typeface="Wingdings" pitchFamily="2" charset="2"/>
              <a:buChar char="ü"/>
            </a:pPr>
            <a:r>
              <a:rPr lang="en-US" altLang="de-DE" sz="1900" b="0" dirty="0" smtClean="0"/>
              <a:t>Modulation of the arousal-sensitive Early Posterior Negativity (</a:t>
            </a:r>
            <a:r>
              <a:rPr lang="en-US" altLang="de-DE" sz="1900" b="0" dirty="0" err="1" smtClean="0"/>
              <a:t>EPNm</a:t>
            </a:r>
            <a:r>
              <a:rPr lang="en-US" altLang="de-DE" sz="1900" b="0" dirty="0" smtClean="0"/>
              <a:t>) </a:t>
            </a:r>
          </a:p>
        </p:txBody>
      </p: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1169813" y="4521473"/>
            <a:ext cx="5988050" cy="1076325"/>
            <a:chOff x="755576" y="5097958"/>
            <a:chExt cx="7243725" cy="1379714"/>
          </a:xfrm>
        </p:grpSpPr>
        <p:pic>
          <p:nvPicPr>
            <p:cNvPr id="6" name="Picture 2" descr="D:\klinkenberg_CondAND raw &amp; ana\CondAND-Auswertung-MEG\CondAND-Abbildungen\SourceSpace-EPN-RightHemi-PP-x-Val(AND-Solv)-grauesHirn-tilt -1.5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" t="21613" r="19810" b="22414"/>
            <a:stretch>
              <a:fillRect/>
            </a:stretch>
          </p:blipFill>
          <p:spPr bwMode="auto">
            <a:xfrm>
              <a:off x="3261689" y="5113917"/>
              <a:ext cx="1354546" cy="97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D:\klinkenberg_CondAND raw &amp; ana\CondAND-Auswertung-MEG\CondAND-Abbildungen\SourceSpace-EPN-Front-PP-x-Val(AND-Solv)-grauesHirn-tilt -1.5_rotiert(-180,-16)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1" t="17690" r="24271" b="20338"/>
            <a:stretch>
              <a:fillRect/>
            </a:stretch>
          </p:blipFill>
          <p:spPr bwMode="auto">
            <a:xfrm>
              <a:off x="6853189" y="5097958"/>
              <a:ext cx="1146112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3"/>
            <p:cNvSpPr txBox="1">
              <a:spLocks noChangeArrowheads="1"/>
            </p:cNvSpPr>
            <p:nvPr/>
          </p:nvSpPr>
          <p:spPr bwMode="auto">
            <a:xfrm>
              <a:off x="755576" y="5097958"/>
              <a:ext cx="2664296" cy="137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right TPJ </a:t>
              </a:r>
              <a:endParaRPr lang="en-US" alt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multisensory association area, vision &amp; olfaction</a:t>
              </a:r>
              <a:endParaRPr lang="de-DE" altLang="de-DE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feld 9"/>
            <p:cNvSpPr txBox="1">
              <a:spLocks noChangeArrowheads="1"/>
            </p:cNvSpPr>
            <p:nvPr/>
          </p:nvSpPr>
          <p:spPr bwMode="auto">
            <a:xfrm>
              <a:off x="5056198" y="5097958"/>
              <a:ext cx="1872208" cy="137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left OFC</a:t>
              </a:r>
            </a:p>
            <a:p>
              <a:pPr algn="ctr" eaLnBrk="1" hangingPunct="1"/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preference for appetitive stimuli</a:t>
              </a:r>
              <a:endParaRPr lang="de-DE" altLang="de-DE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931688" y="3856310"/>
            <a:ext cx="68040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/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ts val="238"/>
              </a:spcAft>
              <a:buFont typeface="Wingdings" pitchFamily="2" charset="2"/>
              <a:buChar char="ü"/>
            </a:pPr>
            <a:r>
              <a:rPr lang="en-US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Estimated </a:t>
            </a:r>
            <a:r>
              <a:rPr lang="en-US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neural generators </a:t>
            </a:r>
            <a:r>
              <a:rPr lang="en-US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brain regions crucially involved in processing of visual social stimuli and emotion</a:t>
            </a:r>
          </a:p>
        </p:txBody>
      </p:sp>
      <p:grpSp>
        <p:nvGrpSpPr>
          <p:cNvPr id="11" name="Gruppieren 5"/>
          <p:cNvGrpSpPr>
            <a:grpSpLocks/>
          </p:cNvGrpSpPr>
          <p:nvPr/>
        </p:nvGrpSpPr>
        <p:grpSpPr bwMode="auto">
          <a:xfrm>
            <a:off x="5514801" y="2799035"/>
            <a:ext cx="1552575" cy="803275"/>
            <a:chOff x="6012160" y="2936344"/>
            <a:chExt cx="1877211" cy="1028998"/>
          </a:xfrm>
        </p:grpSpPr>
        <p:pic>
          <p:nvPicPr>
            <p:cNvPr id="12" name="Picture 13" descr="D:\broeckelmann\CondAND-Isabelle\04-KolloquVortrag-03-02-2011\Kolloquium AND 3.2.11\CondAND-Abbildungen\SensorSpace-EPN-RightHemi-CAV.DiffDiff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" t="7996" r="23988" b="10040"/>
            <a:stretch>
              <a:fillRect/>
            </a:stretch>
          </p:blipFill>
          <p:spPr bwMode="auto">
            <a:xfrm>
              <a:off x="6012160" y="2936344"/>
              <a:ext cx="904562" cy="1028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D:\broeckelmann\CondAND-Isabelle\04-KolloquVortrag-03-02-2011\Kolloquium AND 3.2.11\CondAND-Abbildungen\SensorSpace-EPN-LeftHemi-CAV.DiffDiff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t="9995" r="24036" b="10040"/>
            <a:stretch>
              <a:fillRect/>
            </a:stretch>
          </p:blipFill>
          <p:spPr bwMode="auto">
            <a:xfrm>
              <a:off x="6971357" y="2945327"/>
              <a:ext cx="918014" cy="1020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931688" y="2799035"/>
            <a:ext cx="470217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46" tIns="36873" rIns="73746" bIns="36873"/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lvl="1">
              <a:spcBef>
                <a:spcPct val="20000"/>
              </a:spcBef>
              <a:spcAft>
                <a:spcPts val="238"/>
              </a:spcAft>
              <a:buFont typeface="Wingdings" pitchFamily="2" charset="2"/>
              <a:buChar char="Ø"/>
            </a:pPr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processing of AND-conditioned relative to solvent-conditioned male faces between </a:t>
            </a:r>
            <a:r>
              <a:rPr lang="en-US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130 and 290ms </a:t>
            </a:r>
            <a:r>
              <a:rPr lang="en-US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after stimulus onset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436096" y="6381328"/>
            <a:ext cx="365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Klinkenberg, Dobel et al.,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rev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86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brain</a:t>
            </a:r>
            <a:r>
              <a:rPr lang="de-DE" dirty="0" smtClean="0"/>
              <a:t> </a:t>
            </a:r>
            <a:r>
              <a:rPr lang="de-DE" dirty="0" err="1" smtClean="0"/>
              <a:t>knows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yourself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720320" cy="214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60847"/>
            <a:ext cx="5136507" cy="35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5" y="4221088"/>
            <a:ext cx="339893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199907" y="6381328"/>
            <a:ext cx="2764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400" dirty="0" err="1" smtClean="0">
                <a:latin typeface="Arial" charset="0"/>
              </a:rPr>
              <a:t>Junghöfer</a:t>
            </a:r>
            <a:r>
              <a:rPr lang="de-DE" altLang="de-DE" sz="1400" dirty="0" smtClean="0">
                <a:latin typeface="Arial" charset="0"/>
              </a:rPr>
              <a:t>, Kissler &amp; Dobel 2010</a:t>
            </a:r>
            <a:endParaRPr lang="de-DE" altLang="de-D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DTI in </a:t>
            </a:r>
            <a:r>
              <a:rPr lang="de-DE" dirty="0" err="1" smtClean="0"/>
              <a:t>anxious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0" dirty="0" smtClean="0"/>
              <a:t>Diffusion Tensor Imaging </a:t>
            </a:r>
            <a:r>
              <a:rPr lang="de-DE" sz="2400" b="0" dirty="0" err="1" smtClean="0"/>
              <a:t>as</a:t>
            </a:r>
            <a:r>
              <a:rPr lang="de-DE" sz="2400" b="0" dirty="0" smtClean="0"/>
              <a:t> a </a:t>
            </a:r>
            <a:r>
              <a:rPr lang="de-DE" sz="2400" b="0" dirty="0" err="1" smtClean="0"/>
              <a:t>method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study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structural</a:t>
            </a:r>
            <a:r>
              <a:rPr lang="de-DE" sz="2400" b="0" dirty="0" smtClean="0"/>
              <a:t> / </a:t>
            </a:r>
            <a:r>
              <a:rPr lang="de-DE" sz="2400" b="0" dirty="0" err="1" smtClean="0"/>
              <a:t>functional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connections</a:t>
            </a:r>
            <a:r>
              <a:rPr lang="de-DE" sz="2400" b="0" dirty="0" smtClean="0"/>
              <a:t>: </a:t>
            </a:r>
            <a:r>
              <a:rPr lang="de-DE" sz="2400" b="0" dirty="0" err="1" smtClean="0"/>
              <a:t>mapping</a:t>
            </a:r>
            <a:r>
              <a:rPr lang="de-DE" sz="2400" b="0" dirty="0" smtClean="0"/>
              <a:t> the </a:t>
            </a:r>
            <a:r>
              <a:rPr lang="de-DE" sz="2400" b="0" dirty="0" err="1" smtClean="0"/>
              <a:t>fibre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architecture</a:t>
            </a:r>
            <a:endParaRPr lang="de-DE" sz="24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5256584" cy="28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660232" y="6453336"/>
            <a:ext cx="240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200" dirty="0" smtClean="0">
                <a:latin typeface="+mn-lt"/>
              </a:rPr>
              <a:t>Eden et al., (2015b)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15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DTI: </a:t>
            </a:r>
            <a:r>
              <a:rPr lang="de-DE" dirty="0" err="1" smtClean="0"/>
              <a:t>display</a:t>
            </a:r>
            <a:r>
              <a:rPr lang="de-DE" dirty="0" smtClean="0"/>
              <a:t> of </a:t>
            </a:r>
            <a:r>
              <a:rPr lang="de-DE" dirty="0" err="1" smtClean="0"/>
              <a:t>connections</a:t>
            </a:r>
            <a:endParaRPr lang="de-DE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672408" cy="48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499992" y="1908115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amygdala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A: </a:t>
            </a:r>
            <a:r>
              <a:rPr lang="de-DE" sz="1400" dirty="0" err="1" smtClean="0"/>
              <a:t>orbitofrontal</a:t>
            </a:r>
            <a:r>
              <a:rPr lang="de-DE" sz="1400" dirty="0" smtClean="0"/>
              <a:t> </a:t>
            </a:r>
            <a:r>
              <a:rPr lang="de-DE" sz="1400" dirty="0" err="1" smtClean="0"/>
              <a:t>cortex</a:t>
            </a:r>
            <a:endParaRPr lang="de-DE" sz="1400" dirty="0" smtClean="0"/>
          </a:p>
          <a:p>
            <a:r>
              <a:rPr lang="de-DE" sz="1400" dirty="0" smtClean="0"/>
              <a:t>B: </a:t>
            </a:r>
            <a:r>
              <a:rPr lang="de-DE" sz="1400" dirty="0" err="1" smtClean="0"/>
              <a:t>ventromedial</a:t>
            </a:r>
            <a:r>
              <a:rPr lang="de-DE" sz="1400" dirty="0" smtClean="0"/>
              <a:t> PFC</a:t>
            </a:r>
          </a:p>
          <a:p>
            <a:r>
              <a:rPr lang="de-DE" sz="1400" dirty="0" smtClean="0"/>
              <a:t>C: </a:t>
            </a:r>
            <a:r>
              <a:rPr lang="de-DE" sz="1400" dirty="0" err="1" smtClean="0"/>
              <a:t>dorsomedial</a:t>
            </a:r>
            <a:r>
              <a:rPr lang="de-DE" sz="1400" dirty="0" smtClean="0"/>
              <a:t> PFC</a:t>
            </a:r>
          </a:p>
          <a:p>
            <a:r>
              <a:rPr lang="de-DE" sz="1400" dirty="0" smtClean="0"/>
              <a:t>D: </a:t>
            </a:r>
            <a:r>
              <a:rPr lang="de-DE" sz="1400" dirty="0" err="1" smtClean="0"/>
              <a:t>dorsolateral</a:t>
            </a:r>
            <a:r>
              <a:rPr lang="de-DE" sz="1400" dirty="0" smtClean="0"/>
              <a:t> PFC</a:t>
            </a:r>
          </a:p>
          <a:p>
            <a:endParaRPr lang="de-DE" sz="1400" dirty="0"/>
          </a:p>
          <a:p>
            <a:r>
              <a:rPr lang="de-DE" sz="1400" dirty="0" smtClean="0"/>
              <a:t>E: </a:t>
            </a:r>
            <a:r>
              <a:rPr lang="de-DE" sz="1400" dirty="0" err="1" smtClean="0"/>
              <a:t>tracts</a:t>
            </a:r>
            <a:r>
              <a:rPr lang="de-DE" sz="1400" dirty="0" smtClean="0"/>
              <a:t> </a:t>
            </a:r>
            <a:r>
              <a:rPr lang="de-DE" sz="1400" dirty="0" err="1" smtClean="0"/>
              <a:t>localization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medial </a:t>
            </a:r>
            <a:r>
              <a:rPr lang="de-DE" sz="1400" dirty="0" err="1" smtClean="0"/>
              <a:t>to</a:t>
            </a:r>
            <a:r>
              <a:rPr lang="de-DE" sz="1400" dirty="0" smtClean="0"/>
              <a:t> lateral</a:t>
            </a:r>
          </a:p>
          <a:p>
            <a:endParaRPr lang="de-DE" sz="1400" dirty="0"/>
          </a:p>
          <a:p>
            <a:r>
              <a:rPr lang="de-DE" sz="1400" b="1" dirty="0" smtClean="0"/>
              <a:t>Message:</a:t>
            </a:r>
          </a:p>
          <a:p>
            <a:r>
              <a:rPr lang="de-DE" sz="1400" dirty="0" err="1" smtClean="0"/>
              <a:t>Stronger</a:t>
            </a:r>
            <a:r>
              <a:rPr lang="de-DE" sz="1400" dirty="0" smtClean="0"/>
              <a:t> </a:t>
            </a:r>
            <a:r>
              <a:rPr lang="de-DE" sz="1400" dirty="0" err="1" smtClean="0"/>
              <a:t>connectivity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</a:t>
            </a:r>
            <a:r>
              <a:rPr lang="de-DE" sz="1400" dirty="0" err="1" smtClean="0"/>
              <a:t>amygdala</a:t>
            </a:r>
            <a:r>
              <a:rPr lang="de-DE" sz="1400" dirty="0" smtClean="0"/>
              <a:t> and </a:t>
            </a:r>
            <a:r>
              <a:rPr lang="de-DE" sz="1400" dirty="0" err="1" smtClean="0"/>
              <a:t>vmPFC</a:t>
            </a:r>
            <a:r>
              <a:rPr lang="de-DE" sz="1400" dirty="0" smtClean="0"/>
              <a:t> and OFC of the </a:t>
            </a:r>
            <a:r>
              <a:rPr lang="de-DE" sz="1400" dirty="0" err="1" smtClean="0"/>
              <a:t>right</a:t>
            </a:r>
            <a:r>
              <a:rPr lang="de-DE" sz="1400" dirty="0" smtClean="0"/>
              <a:t> </a:t>
            </a:r>
            <a:r>
              <a:rPr lang="de-DE" sz="1400" dirty="0" err="1" smtClean="0"/>
              <a:t>hemisphere</a:t>
            </a:r>
            <a:r>
              <a:rPr lang="de-DE" sz="1400" dirty="0" smtClean="0"/>
              <a:t> in </a:t>
            </a:r>
            <a:r>
              <a:rPr lang="de-DE" sz="1400" dirty="0" err="1" smtClean="0"/>
              <a:t>persons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low</a:t>
            </a:r>
            <a:r>
              <a:rPr lang="de-DE" sz="1400" dirty="0" smtClean="0"/>
              <a:t> </a:t>
            </a:r>
            <a:r>
              <a:rPr lang="de-DE" sz="1400" dirty="0" err="1" smtClean="0"/>
              <a:t>anxiety</a:t>
            </a:r>
            <a:endParaRPr lang="de-DE" sz="1400" dirty="0" smtClean="0"/>
          </a:p>
          <a:p>
            <a:endParaRPr lang="de-DE" sz="1400" dirty="0"/>
          </a:p>
          <a:p>
            <a:r>
              <a:rPr lang="de-DE" sz="1400" dirty="0" err="1" smtClean="0"/>
              <a:t>Stronger</a:t>
            </a:r>
            <a:r>
              <a:rPr lang="de-DE" sz="1400" dirty="0" smtClean="0"/>
              <a:t> </a:t>
            </a:r>
            <a:r>
              <a:rPr lang="de-DE" sz="1400" dirty="0" err="1" smtClean="0"/>
              <a:t>connectivity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</a:t>
            </a:r>
            <a:r>
              <a:rPr lang="de-DE" sz="1400" dirty="0" err="1" smtClean="0"/>
              <a:t>amygdala</a:t>
            </a:r>
            <a:r>
              <a:rPr lang="de-DE" sz="1400" dirty="0" smtClean="0"/>
              <a:t> and </a:t>
            </a:r>
            <a:r>
              <a:rPr lang="de-DE" sz="1400" dirty="0" err="1" smtClean="0"/>
              <a:t>vmPFC</a:t>
            </a:r>
            <a:r>
              <a:rPr lang="de-DE" sz="1400" dirty="0" smtClean="0"/>
              <a:t>, OFC, </a:t>
            </a:r>
            <a:r>
              <a:rPr lang="de-DE" sz="1400" dirty="0" err="1" smtClean="0"/>
              <a:t>dmPFC</a:t>
            </a:r>
            <a:r>
              <a:rPr lang="de-DE" sz="1400" dirty="0" smtClean="0"/>
              <a:t> and </a:t>
            </a:r>
            <a:r>
              <a:rPr lang="de-DE" sz="1400" dirty="0" err="1" smtClean="0"/>
              <a:t>dlPFC</a:t>
            </a:r>
            <a:r>
              <a:rPr lang="de-DE" sz="1400" dirty="0" smtClean="0"/>
              <a:t> of the </a:t>
            </a:r>
            <a:r>
              <a:rPr lang="de-DE" sz="1400" dirty="0" err="1" smtClean="0"/>
              <a:t>left</a:t>
            </a:r>
            <a:r>
              <a:rPr lang="de-DE" sz="1400" dirty="0" smtClean="0"/>
              <a:t> </a:t>
            </a:r>
            <a:r>
              <a:rPr lang="de-DE" sz="1400" dirty="0" err="1" smtClean="0"/>
              <a:t>hemisphere</a:t>
            </a:r>
            <a:r>
              <a:rPr lang="de-DE" sz="1400" dirty="0" smtClean="0"/>
              <a:t> in </a:t>
            </a:r>
            <a:r>
              <a:rPr lang="de-DE" sz="1400" dirty="0" err="1" smtClean="0"/>
              <a:t>persons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high </a:t>
            </a:r>
            <a:r>
              <a:rPr lang="de-DE" sz="1400" dirty="0" err="1" smtClean="0"/>
              <a:t>abilities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regulate</a:t>
            </a:r>
            <a:r>
              <a:rPr lang="de-DE" sz="1400" dirty="0" smtClean="0"/>
              <a:t> </a:t>
            </a:r>
            <a:r>
              <a:rPr lang="de-DE" sz="1400" dirty="0" err="1" smtClean="0"/>
              <a:t>anxiety</a:t>
            </a:r>
            <a:r>
              <a:rPr lang="de-DE" sz="1400" dirty="0" smtClean="0"/>
              <a:t> (</a:t>
            </a:r>
            <a:r>
              <a:rPr lang="de-DE" sz="1400" dirty="0" err="1" smtClean="0"/>
              <a:t>reappraisal</a:t>
            </a:r>
            <a:r>
              <a:rPr lang="de-DE" sz="1400" dirty="0" smtClean="0"/>
              <a:t> </a:t>
            </a:r>
            <a:r>
              <a:rPr lang="de-DE" sz="1400" dirty="0" err="1" smtClean="0"/>
              <a:t>use</a:t>
            </a:r>
            <a:r>
              <a:rPr lang="de-DE" sz="1400" dirty="0" smtClean="0"/>
              <a:t>)</a:t>
            </a:r>
          </a:p>
          <a:p>
            <a:endParaRPr lang="de-DE" sz="1400" dirty="0"/>
          </a:p>
          <a:p>
            <a:r>
              <a:rPr lang="de-DE" sz="1400" dirty="0" smtClean="0"/>
              <a:t>Different </a:t>
            </a:r>
            <a:r>
              <a:rPr lang="de-DE" sz="1400" dirty="0" err="1" smtClean="0"/>
              <a:t>involvement</a:t>
            </a:r>
            <a:r>
              <a:rPr lang="de-DE" sz="1400" dirty="0" smtClean="0"/>
              <a:t> of the </a:t>
            </a:r>
            <a:r>
              <a:rPr lang="de-DE" sz="1400" dirty="0" err="1" smtClean="0"/>
              <a:t>hemispheres</a:t>
            </a:r>
            <a:r>
              <a:rPr lang="de-DE" sz="1400" dirty="0" smtClean="0"/>
              <a:t> in </a:t>
            </a:r>
            <a:r>
              <a:rPr lang="de-DE" sz="1400" dirty="0" err="1" smtClean="0"/>
              <a:t>anxiety</a:t>
            </a:r>
            <a:r>
              <a:rPr lang="de-DE" sz="1400" dirty="0" smtClean="0"/>
              <a:t> and </a:t>
            </a:r>
            <a:r>
              <a:rPr lang="de-DE" sz="1400" dirty="0" err="1" smtClean="0"/>
              <a:t>anxiety</a:t>
            </a:r>
            <a:r>
              <a:rPr lang="de-DE" sz="1400" dirty="0" smtClean="0"/>
              <a:t> </a:t>
            </a:r>
            <a:r>
              <a:rPr lang="de-DE" sz="1400" dirty="0" err="1" smtClean="0"/>
              <a:t>regulation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934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Conflict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: </a:t>
            </a:r>
            <a:r>
              <a:rPr lang="de-DE" dirty="0" err="1" smtClean="0"/>
              <a:t>none</a:t>
            </a:r>
            <a:endParaRPr lang="de-DE" dirty="0"/>
          </a:p>
        </p:txBody>
      </p:sp>
      <p:pic>
        <p:nvPicPr>
          <p:cNvPr id="4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r="69208"/>
          <a:stretch>
            <a:fillRect/>
          </a:stretch>
        </p:blipFill>
        <p:spPr>
          <a:xfrm>
            <a:off x="2915816" y="1889408"/>
            <a:ext cx="2513927" cy="17145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image10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29743" y="2230715"/>
            <a:ext cx="1281430" cy="1134745"/>
          </a:xfrm>
          <a:prstGeom prst="rect">
            <a:avLst/>
          </a:prstGeom>
          <a:ln/>
        </p:spPr>
      </p:pic>
      <p:pic>
        <p:nvPicPr>
          <p:cNvPr id="6" name="Gruppieren" descr="Gruppier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950280" y="6000750"/>
            <a:ext cx="3695398" cy="17145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950280" y="3546944"/>
            <a:ext cx="3465096" cy="17145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Bild" descr="Bild"/>
          <p:cNvPicPr>
            <a:picLocks noChangeAspect="1"/>
          </p:cNvPicPr>
          <p:nvPr/>
        </p:nvPicPr>
        <p:blipFill>
          <a:blip r:embed="rId6">
            <a:extLst/>
          </a:blip>
          <a:srcRect t="17550" b="23640"/>
          <a:stretch>
            <a:fillRect/>
          </a:stretch>
        </p:blipFill>
        <p:spPr>
          <a:xfrm>
            <a:off x="-15560304" y="8454556"/>
            <a:ext cx="2915360" cy="17145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Grafik 3" descr="Grafik 3"/>
          <p:cNvPicPr>
            <a:picLocks noChangeAspect="1"/>
          </p:cNvPicPr>
          <p:nvPr/>
        </p:nvPicPr>
        <p:blipFill>
          <a:blip r:embed="rId7">
            <a:extLst/>
          </a:blip>
          <a:srcRect l="1848" t="71182" r="62624" b="2776"/>
          <a:stretch>
            <a:fillRect/>
          </a:stretch>
        </p:blipFill>
        <p:spPr>
          <a:xfrm>
            <a:off x="4690576" y="4495313"/>
            <a:ext cx="3121784" cy="12063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Gruppieren" descr="Gruppier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2326" y="4562484"/>
            <a:ext cx="2330132" cy="10810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Bild" descr="Bild"/>
          <p:cNvPicPr>
            <a:picLocks noChangeAspect="1"/>
          </p:cNvPicPr>
          <p:nvPr/>
        </p:nvPicPr>
        <p:blipFill>
          <a:blip r:embed="rId6">
            <a:extLst/>
          </a:blip>
          <a:srcRect t="17550" b="23640"/>
          <a:stretch>
            <a:fillRect/>
          </a:stretch>
        </p:blipFill>
        <p:spPr>
          <a:xfrm>
            <a:off x="395536" y="2115913"/>
            <a:ext cx="2066178" cy="12151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54" name="Picture 6" descr="Cochlear Limited Logo new branding from 202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70520"/>
            <a:ext cx="1608113" cy="13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r="69208"/>
          <a:stretch>
            <a:fillRect/>
          </a:stretch>
        </p:blipFill>
        <p:spPr>
          <a:xfrm>
            <a:off x="2987824" y="1906560"/>
            <a:ext cx="2513927" cy="17145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Bild" descr="Bild"/>
          <p:cNvPicPr>
            <a:picLocks noChangeAspect="1"/>
          </p:cNvPicPr>
          <p:nvPr/>
        </p:nvPicPr>
        <p:blipFill>
          <a:blip r:embed="rId6">
            <a:extLst/>
          </a:blip>
          <a:srcRect t="17550" b="23640"/>
          <a:stretch>
            <a:fillRect/>
          </a:stretch>
        </p:blipFill>
        <p:spPr>
          <a:xfrm>
            <a:off x="467544" y="2133065"/>
            <a:ext cx="2066178" cy="12151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AutoShape 2" descr="BGN - Ihre gesetzliche Unfallversiche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4" descr="BGN - Ihre gesetzliche Unfallversicher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6" descr="BGN - Ihre gesetzliche Unfallversicher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7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Why in all earth words as stimulus material?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300" b="0" dirty="0"/>
              <a:t>Do mechanisms of motivated or emotional attention apply to culturally learned stimuli?</a:t>
            </a:r>
          </a:p>
          <a:p>
            <a:r>
              <a:rPr lang="en-US" sz="2300" b="0" dirty="0"/>
              <a:t>Emotional words are experimentally very important, because their appearance on the surface is so homogeneous and similar, i.e. arbitrary mapping</a:t>
            </a:r>
          </a:p>
          <a:p>
            <a:r>
              <a:rPr lang="en-US" sz="2300" b="0" dirty="0"/>
              <a:t>Their emotional valence and arousal can be tailored to specific clinical groups</a:t>
            </a:r>
          </a:p>
          <a:p>
            <a:r>
              <a:rPr lang="en-US" sz="2300" b="0" dirty="0"/>
              <a:t>Words are less stressful than visual or auditory emotional scenes</a:t>
            </a:r>
          </a:p>
          <a:p>
            <a:r>
              <a:rPr lang="en-US" sz="2300" b="0" dirty="0"/>
              <a:t>Mapping </a:t>
            </a:r>
            <a:r>
              <a:rPr lang="en-US" sz="2300" b="0" dirty="0" err="1"/>
              <a:t>pseudowords</a:t>
            </a:r>
            <a:r>
              <a:rPr lang="en-US" sz="2300" b="0" dirty="0"/>
              <a:t> with meaning allows to track the emotional significance of a stimulus from neutral to emotional, e.g. in combination with implicit and explicit measures (a very large topic in itself…)</a:t>
            </a:r>
          </a:p>
          <a:p>
            <a:r>
              <a:rPr lang="en-US" sz="2300" b="0" dirty="0"/>
              <a:t>…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97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 </a:t>
            </a:r>
            <a:r>
              <a:rPr lang="de-DE" dirty="0" err="1" smtClean="0"/>
              <a:t>overarching</a:t>
            </a:r>
            <a:r>
              <a:rPr lang="de-DE" dirty="0" smtClean="0"/>
              <a:t> </a:t>
            </a:r>
            <a:r>
              <a:rPr lang="de-DE" dirty="0" err="1" smtClean="0"/>
              <a:t>proposal</a:t>
            </a:r>
            <a:r>
              <a:rPr lang="de-DE" dirty="0" smtClean="0"/>
              <a:t>…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717714"/>
              </p:ext>
            </p:extLst>
          </p:nvPr>
        </p:nvGraphicFramePr>
        <p:xfrm>
          <a:off x="1259632" y="2492896"/>
          <a:ext cx="5998509" cy="407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Photo Editor Photo" r:id="rId3" imgW="13990476" imgH="9514286" progId="MSPhotoEd.3">
                  <p:embed/>
                </p:oleObj>
              </mc:Choice>
              <mc:Fallback>
                <p:oleObj name="Photo Editor Photo" r:id="rId3" imgW="13990476" imgH="9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492896"/>
                        <a:ext cx="5998509" cy="4078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452320" y="6021288"/>
            <a:ext cx="118173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Kempen, 2002</a:t>
            </a:r>
          </a:p>
        </p:txBody>
      </p:sp>
    </p:spTree>
    <p:extLst>
      <p:ext uri="{BB962C8B-B14F-4D97-AF65-F5344CB8AC3E}">
        <p14:creationId xmlns:p14="http://schemas.microsoft.com/office/powerpoint/2010/main" val="10848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Learning Words, e.g. </a:t>
            </a:r>
            <a:r>
              <a:rPr lang="de-DE" dirty="0" err="1" smtClean="0"/>
              <a:t>for</a:t>
            </a:r>
            <a:r>
              <a:rPr lang="de-DE" dirty="0" smtClean="0"/>
              <a:t> emotional </a:t>
            </a:r>
            <a:r>
              <a:rPr lang="de-DE" dirty="0" err="1" smtClean="0"/>
              <a:t>concepts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115616" y="2276872"/>
            <a:ext cx="7225978" cy="4104456"/>
            <a:chOff x="539750" y="1443038"/>
            <a:chExt cx="6865938" cy="3876675"/>
          </a:xfrm>
        </p:grpSpPr>
        <p:sp>
          <p:nvSpPr>
            <p:cNvPr id="5" name="Text Box 61"/>
            <p:cNvSpPr txBox="1">
              <a:spLocks noChangeArrowheads="1"/>
            </p:cNvSpPr>
            <p:nvPr/>
          </p:nvSpPr>
          <p:spPr bwMode="auto">
            <a:xfrm>
              <a:off x="1751013" y="1443038"/>
              <a:ext cx="16351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de-DE" sz="1800" b="1" dirty="0">
                  <a:solidFill>
                    <a:schemeClr val="tx2"/>
                  </a:solidFill>
                  <a:latin typeface="Arial" pitchFamily="34" charset="0"/>
                </a:rPr>
                <a:t>correct</a:t>
              </a:r>
            </a:p>
          </p:txBody>
        </p:sp>
        <p:sp>
          <p:nvSpPr>
            <p:cNvPr id="6" name="Text Box 62"/>
            <p:cNvSpPr txBox="1">
              <a:spLocks noChangeArrowheads="1"/>
            </p:cNvSpPr>
            <p:nvPr/>
          </p:nvSpPr>
          <p:spPr bwMode="auto">
            <a:xfrm>
              <a:off x="3119438" y="1443038"/>
              <a:ext cx="20462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de-DE" sz="1800" b="1" dirty="0">
                  <a:solidFill>
                    <a:schemeClr val="tx2"/>
                  </a:solidFill>
                  <a:latin typeface="Arial" pitchFamily="34" charset="0"/>
                </a:rPr>
                <a:t>incorrect</a:t>
              </a: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773113" y="4238625"/>
              <a:ext cx="757237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1200" b="1">
                  <a:latin typeface="Arial" pitchFamily="34" charset="0"/>
                </a:rPr>
                <a:t>bane</a:t>
              </a:r>
            </a:p>
            <a:p>
              <a:pPr algn="ctr" eaLnBrk="1" hangingPunct="1"/>
              <a:endParaRPr lang="de-DE" altLang="de-DE" sz="1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" y="4148138"/>
              <a:ext cx="254000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750888" y="2063750"/>
              <a:ext cx="763587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1200" b="1">
                  <a:latin typeface="Arial" pitchFamily="34" charset="0"/>
                </a:rPr>
                <a:t>binu</a:t>
              </a:r>
            </a:p>
          </p:txBody>
        </p:sp>
        <p:pic>
          <p:nvPicPr>
            <p:cNvPr id="10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971675"/>
              <a:ext cx="25241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750888" y="2713038"/>
              <a:ext cx="763587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1200" b="1">
                  <a:latin typeface="Arial" pitchFamily="34" charset="0"/>
                </a:rPr>
                <a:t>bane</a:t>
              </a:r>
            </a:p>
            <a:p>
              <a:pPr algn="ctr" eaLnBrk="1" hangingPunct="1"/>
              <a:endParaRPr lang="de-DE" altLang="de-DE" sz="1200" b="1">
                <a:latin typeface="Arial" pitchFamily="34" charset="0"/>
              </a:endParaRPr>
            </a:p>
          </p:txBody>
        </p:sp>
        <p:pic>
          <p:nvPicPr>
            <p:cNvPr id="1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2622550"/>
              <a:ext cx="252413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41"/>
            <p:cNvSpPr>
              <a:spLocks noChangeArrowheads="1"/>
            </p:cNvSpPr>
            <p:nvPr/>
          </p:nvSpPr>
          <p:spPr bwMode="auto">
            <a:xfrm>
              <a:off x="750888" y="3638550"/>
              <a:ext cx="763587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1200" b="1">
                  <a:latin typeface="Arial" pitchFamily="34" charset="0"/>
                </a:rPr>
                <a:t>binu</a:t>
              </a:r>
            </a:p>
            <a:p>
              <a:pPr algn="ctr" eaLnBrk="1" hangingPunct="1"/>
              <a:endParaRPr lang="de-DE" altLang="de-DE" sz="1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4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3546475"/>
              <a:ext cx="252413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44"/>
            <p:cNvSpPr>
              <a:spLocks noChangeShapeType="1"/>
            </p:cNvSpPr>
            <p:nvPr/>
          </p:nvSpPr>
          <p:spPr bwMode="auto">
            <a:xfrm flipV="1">
              <a:off x="555625" y="3459163"/>
              <a:ext cx="4506913" cy="254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45"/>
            <p:cNvSpPr>
              <a:spLocks noChangeShapeType="1"/>
            </p:cNvSpPr>
            <p:nvPr/>
          </p:nvSpPr>
          <p:spPr bwMode="auto">
            <a:xfrm>
              <a:off x="555625" y="4970463"/>
              <a:ext cx="4506913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>
              <a:off x="539750" y="1925638"/>
              <a:ext cx="4522788" cy="206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8" name="Group 67"/>
            <p:cNvGrpSpPr>
              <a:grpSpLocks/>
            </p:cNvGrpSpPr>
            <p:nvPr/>
          </p:nvGrpSpPr>
          <p:grpSpPr bwMode="auto">
            <a:xfrm>
              <a:off x="2432050" y="2019300"/>
              <a:ext cx="374650" cy="330200"/>
              <a:chOff x="1323" y="2441"/>
              <a:chExt cx="188" cy="168"/>
            </a:xfrm>
          </p:grpSpPr>
          <p:sp>
            <p:nvSpPr>
              <p:cNvPr id="44" name="Rectangle 68"/>
              <p:cNvSpPr>
                <a:spLocks noChangeArrowheads="1"/>
              </p:cNvSpPr>
              <p:nvPr/>
            </p:nvSpPr>
            <p:spPr bwMode="auto">
              <a:xfrm>
                <a:off x="1323" y="2441"/>
                <a:ext cx="188" cy="168"/>
              </a:xfrm>
              <a:prstGeom prst="rect">
                <a:avLst/>
              </a:prstGeom>
              <a:solidFill>
                <a:srgbClr val="FFFFFF"/>
              </a:solidFill>
              <a:ln w="38100" cap="rnd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de-DE"/>
              </a:p>
            </p:txBody>
          </p:sp>
          <p:graphicFrame>
            <p:nvGraphicFramePr>
              <p:cNvPr id="45" name="Object 69"/>
              <p:cNvGraphicFramePr>
                <a:graphicFrameLocks noChangeAspect="1"/>
              </p:cNvGraphicFramePr>
              <p:nvPr/>
            </p:nvGraphicFramePr>
            <p:xfrm>
              <a:off x="1335" y="2469"/>
              <a:ext cx="168" cy="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2" name="Image" r:id="rId4" imgW="6849276" imgH="4968585" progId="Photoshop.Image.4">
                      <p:embed/>
                    </p:oleObj>
                  </mc:Choice>
                  <mc:Fallback>
                    <p:oleObj name="Image" r:id="rId4" imgW="6849276" imgH="4968585" progId="Photoshop.Image.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5" y="2469"/>
                            <a:ext cx="168" cy="1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9" name="Group 76"/>
            <p:cNvGrpSpPr>
              <a:grpSpLocks/>
            </p:cNvGrpSpPr>
            <p:nvPr/>
          </p:nvGrpSpPr>
          <p:grpSpPr bwMode="auto">
            <a:xfrm>
              <a:off x="2432050" y="3571875"/>
              <a:ext cx="374650" cy="330200"/>
              <a:chOff x="1323" y="2441"/>
              <a:chExt cx="188" cy="168"/>
            </a:xfrm>
          </p:grpSpPr>
          <p:sp>
            <p:nvSpPr>
              <p:cNvPr id="42" name="Rectangle 77"/>
              <p:cNvSpPr>
                <a:spLocks noChangeArrowheads="1"/>
              </p:cNvSpPr>
              <p:nvPr/>
            </p:nvSpPr>
            <p:spPr bwMode="auto">
              <a:xfrm>
                <a:off x="1323" y="2441"/>
                <a:ext cx="188" cy="168"/>
              </a:xfrm>
              <a:prstGeom prst="rect">
                <a:avLst/>
              </a:prstGeom>
              <a:solidFill>
                <a:srgbClr val="FFFFFF"/>
              </a:solidFill>
              <a:ln w="38100" cap="rnd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de-DE"/>
              </a:p>
            </p:txBody>
          </p:sp>
          <p:graphicFrame>
            <p:nvGraphicFramePr>
              <p:cNvPr id="43" name="Object 78"/>
              <p:cNvGraphicFramePr>
                <a:graphicFrameLocks noChangeAspect="1"/>
              </p:cNvGraphicFramePr>
              <p:nvPr/>
            </p:nvGraphicFramePr>
            <p:xfrm>
              <a:off x="1335" y="2469"/>
              <a:ext cx="168" cy="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3" name="Image" r:id="rId6" imgW="6849276" imgH="4968585" progId="Photoshop.Image.4">
                      <p:embed/>
                    </p:oleObj>
                  </mc:Choice>
                  <mc:Fallback>
                    <p:oleObj name="Image" r:id="rId6" imgW="6849276" imgH="4968585" progId="Photoshop.Image.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5" y="2469"/>
                            <a:ext cx="168" cy="1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0" name="Picture 94" descr="explosion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8" y="1946275"/>
              <a:ext cx="468312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9" descr="explos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638" y="3494088"/>
              <a:ext cx="523875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1" descr="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75" y="2690813"/>
              <a:ext cx="503238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2" descr="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75" y="4186238"/>
              <a:ext cx="503238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4" descr="Snak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1963738"/>
              <a:ext cx="712788" cy="5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" descr="Schran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613" y="2667000"/>
              <a:ext cx="49212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6" descr="01_weisser_hai_popu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3565525"/>
              <a:ext cx="7191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7" descr="Teekann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75" y="4178300"/>
              <a:ext cx="50323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08"/>
            <p:cNvSpPr txBox="1">
              <a:spLocks noChangeArrowheads="1"/>
            </p:cNvSpPr>
            <p:nvPr/>
          </p:nvSpPr>
          <p:spPr bwMode="auto">
            <a:xfrm>
              <a:off x="3275013" y="3160713"/>
              <a:ext cx="4365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etc.</a:t>
              </a:r>
            </a:p>
          </p:txBody>
        </p:sp>
        <p:sp>
          <p:nvSpPr>
            <p:cNvPr id="29" name="Text Box 109"/>
            <p:cNvSpPr txBox="1">
              <a:spLocks noChangeArrowheads="1"/>
            </p:cNvSpPr>
            <p:nvPr/>
          </p:nvSpPr>
          <p:spPr bwMode="auto">
            <a:xfrm>
              <a:off x="3348038" y="4600575"/>
              <a:ext cx="4365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etc.</a:t>
              </a:r>
            </a:p>
          </p:txBody>
        </p:sp>
        <p:sp>
          <p:nvSpPr>
            <p:cNvPr id="30" name="Rectangle 111"/>
            <p:cNvSpPr>
              <a:spLocks noChangeArrowheads="1"/>
            </p:cNvSpPr>
            <p:nvPr/>
          </p:nvSpPr>
          <p:spPr bwMode="auto">
            <a:xfrm>
              <a:off x="6862763" y="4754563"/>
              <a:ext cx="504825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31" name="Line 112"/>
            <p:cNvSpPr>
              <a:spLocks noChangeShapeType="1"/>
            </p:cNvSpPr>
            <p:nvPr/>
          </p:nvSpPr>
          <p:spPr bwMode="auto">
            <a:xfrm flipV="1">
              <a:off x="5854700" y="2017713"/>
              <a:ext cx="433388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 Box 113"/>
            <p:cNvSpPr txBox="1">
              <a:spLocks noChangeArrowheads="1"/>
            </p:cNvSpPr>
            <p:nvPr/>
          </p:nvSpPr>
          <p:spPr bwMode="auto">
            <a:xfrm>
              <a:off x="6338888" y="1800225"/>
              <a:ext cx="6778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correct</a:t>
              </a:r>
            </a:p>
          </p:txBody>
        </p:sp>
        <p:sp>
          <p:nvSpPr>
            <p:cNvPr id="33" name="Text Box 114"/>
            <p:cNvSpPr txBox="1">
              <a:spLocks noChangeArrowheads="1"/>
            </p:cNvSpPr>
            <p:nvPr/>
          </p:nvSpPr>
          <p:spPr bwMode="auto">
            <a:xfrm>
              <a:off x="6359525" y="2505075"/>
              <a:ext cx="8159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incorrect</a:t>
              </a:r>
            </a:p>
          </p:txBody>
        </p:sp>
        <p:sp>
          <p:nvSpPr>
            <p:cNvPr id="34" name="Line 115"/>
            <p:cNvSpPr>
              <a:spLocks noChangeShapeType="1"/>
            </p:cNvSpPr>
            <p:nvPr/>
          </p:nvSpPr>
          <p:spPr bwMode="auto">
            <a:xfrm>
              <a:off x="5854700" y="2451100"/>
              <a:ext cx="433388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116"/>
            <p:cNvSpPr>
              <a:spLocks noChangeShapeType="1"/>
            </p:cNvSpPr>
            <p:nvPr/>
          </p:nvSpPr>
          <p:spPr bwMode="auto">
            <a:xfrm flipV="1">
              <a:off x="5927725" y="3675063"/>
              <a:ext cx="433388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117"/>
            <p:cNvSpPr txBox="1">
              <a:spLocks noChangeArrowheads="1"/>
            </p:cNvSpPr>
            <p:nvPr/>
          </p:nvSpPr>
          <p:spPr bwMode="auto">
            <a:xfrm>
              <a:off x="6411913" y="3457575"/>
              <a:ext cx="6778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correct</a:t>
              </a:r>
            </a:p>
          </p:txBody>
        </p:sp>
        <p:sp>
          <p:nvSpPr>
            <p:cNvPr id="37" name="Text Box 118"/>
            <p:cNvSpPr txBox="1">
              <a:spLocks noChangeArrowheads="1"/>
            </p:cNvSpPr>
            <p:nvPr/>
          </p:nvSpPr>
          <p:spPr bwMode="auto">
            <a:xfrm>
              <a:off x="6432550" y="4162425"/>
              <a:ext cx="8159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400"/>
                <a:t>incorrect</a:t>
              </a:r>
            </a:p>
          </p:txBody>
        </p:sp>
        <p:sp>
          <p:nvSpPr>
            <p:cNvPr id="38" name="Line 119"/>
            <p:cNvSpPr>
              <a:spLocks noChangeShapeType="1"/>
            </p:cNvSpPr>
            <p:nvPr/>
          </p:nvSpPr>
          <p:spPr bwMode="auto">
            <a:xfrm>
              <a:off x="5927725" y="4108450"/>
              <a:ext cx="433388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Text Box 120"/>
            <p:cNvSpPr txBox="1">
              <a:spLocks noChangeArrowheads="1"/>
            </p:cNvSpPr>
            <p:nvPr/>
          </p:nvSpPr>
          <p:spPr bwMode="auto">
            <a:xfrm>
              <a:off x="5292725" y="5043488"/>
              <a:ext cx="2112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de-DE" sz="1200">
                  <a:latin typeface="Arial" pitchFamily="34" charset="0"/>
                </a:rPr>
                <a:t>e.g. Dobel et al., 2009; 2010</a:t>
              </a:r>
            </a:p>
          </p:txBody>
        </p:sp>
        <p:sp>
          <p:nvSpPr>
            <p:cNvPr id="40" name="Textfeld 46"/>
            <p:cNvSpPr txBox="1">
              <a:spLocks noChangeArrowheads="1"/>
            </p:cNvSpPr>
            <p:nvPr/>
          </p:nvSpPr>
          <p:spPr bwMode="auto">
            <a:xfrm>
              <a:off x="4572000" y="2241550"/>
              <a:ext cx="12636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400"/>
                <a:t>learning pass 1</a:t>
              </a:r>
            </a:p>
          </p:txBody>
        </p:sp>
        <p:sp>
          <p:nvSpPr>
            <p:cNvPr id="41" name="Textfeld 47"/>
            <p:cNvSpPr txBox="1">
              <a:spLocks noChangeArrowheads="1"/>
            </p:cNvSpPr>
            <p:nvPr/>
          </p:nvSpPr>
          <p:spPr bwMode="auto">
            <a:xfrm>
              <a:off x="4572000" y="3897313"/>
              <a:ext cx="12636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400"/>
                <a:t>learning pass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2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Learning emotional </a:t>
            </a:r>
            <a:r>
              <a:rPr lang="de-DE" dirty="0" err="1" smtClean="0"/>
              <a:t>words</a:t>
            </a:r>
            <a:r>
              <a:rPr lang="de-DE" dirty="0" smtClean="0"/>
              <a:t> in </a:t>
            </a:r>
            <a:r>
              <a:rPr lang="de-DE" dirty="0" err="1" smtClean="0"/>
              <a:t>anxious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488381"/>
              </p:ext>
            </p:extLst>
          </p:nvPr>
        </p:nvGraphicFramePr>
        <p:xfrm>
          <a:off x="2095176" y="2232690"/>
          <a:ext cx="5622232" cy="421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Acrobat Document" r:id="rId3" imgW="6857923" imgH="5143346" progId="AcroExch.Document.7">
                  <p:embed/>
                </p:oleObj>
              </mc:Choice>
              <mc:Fallback>
                <p:oleObj name="Acrobat Document" r:id="rId3" imgW="6857923" imgH="514334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176" y="2232690"/>
                        <a:ext cx="5622232" cy="4215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948264" y="6086813"/>
            <a:ext cx="15382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latin typeface="+mn-lt"/>
              </a:rPr>
              <a:t>Eden et al., 2014</a:t>
            </a:r>
          </a:p>
        </p:txBody>
      </p:sp>
      <p:pic>
        <p:nvPicPr>
          <p:cNvPr id="6" name="Grafik 17" descr="angs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43" y="3140968"/>
            <a:ext cx="923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8" descr="36_1_13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43" y="5013176"/>
            <a:ext cx="887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Learning emotional </a:t>
            </a:r>
            <a:r>
              <a:rPr lang="de-DE" dirty="0" err="1" smtClean="0"/>
              <a:t>words</a:t>
            </a:r>
            <a:r>
              <a:rPr lang="de-DE" dirty="0" smtClean="0"/>
              <a:t> in </a:t>
            </a:r>
            <a:r>
              <a:rPr lang="de-DE" dirty="0" err="1" smtClean="0"/>
              <a:t>anxious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524850" y="5534025"/>
            <a:ext cx="503237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5" name="Grafik 3" descr="behavtests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87" y="1844824"/>
            <a:ext cx="7191870" cy="345638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17" descr="ang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4508"/>
            <a:ext cx="92392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8" descr="36_1_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9800"/>
            <a:ext cx="88741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95536" y="5445224"/>
            <a:ext cx="8368827" cy="1223962"/>
          </a:xfrm>
        </p:spPr>
        <p:txBody>
          <a:bodyPr>
            <a:normAutofit fontScale="55000" lnSpcReduction="20000"/>
          </a:bodyPr>
          <a:lstStyle/>
          <a:p>
            <a:r>
              <a:rPr lang="de-DE" altLang="de-DE" b="0" dirty="0" err="1" smtClean="0"/>
              <a:t>During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learning</a:t>
            </a:r>
            <a:r>
              <a:rPr lang="de-DE" altLang="de-DE" b="0" dirty="0" smtClean="0"/>
              <a:t> a </a:t>
            </a:r>
            <a:r>
              <a:rPr lang="de-DE" altLang="de-DE" b="0" dirty="0" err="1" smtClean="0"/>
              <a:t>bias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for</a:t>
            </a:r>
            <a:r>
              <a:rPr lang="de-DE" altLang="de-DE" b="0" dirty="0" smtClean="0"/>
              <a:t> emotional </a:t>
            </a:r>
            <a:r>
              <a:rPr lang="de-DE" altLang="de-DE" b="0" dirty="0" err="1" smtClean="0"/>
              <a:t>words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is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only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briefly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visible</a:t>
            </a:r>
            <a:endParaRPr lang="de-DE" altLang="de-DE" b="0" dirty="0" smtClean="0"/>
          </a:p>
          <a:p>
            <a:r>
              <a:rPr lang="de-DE" altLang="de-DE" b="0" dirty="0" smtClean="0"/>
              <a:t>A </a:t>
            </a:r>
            <a:r>
              <a:rPr lang="de-DE" altLang="de-DE" b="0" dirty="0" err="1" smtClean="0"/>
              <a:t>memory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bias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for</a:t>
            </a:r>
            <a:r>
              <a:rPr lang="de-DE" altLang="de-DE" b="0" dirty="0" smtClean="0"/>
              <a:t> emotional </a:t>
            </a:r>
            <a:r>
              <a:rPr lang="de-DE" altLang="de-DE" b="0" dirty="0" err="1" smtClean="0"/>
              <a:t>words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becomes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visible</a:t>
            </a:r>
            <a:r>
              <a:rPr lang="de-DE" altLang="de-DE" b="0" dirty="0" smtClean="0"/>
              <a:t> after </a:t>
            </a:r>
            <a:r>
              <a:rPr lang="de-DE" altLang="de-DE" b="0" dirty="0" err="1" smtClean="0"/>
              <a:t>only</a:t>
            </a:r>
            <a:r>
              <a:rPr lang="de-DE" altLang="de-DE" b="0" dirty="0" smtClean="0"/>
              <a:t> 5 </a:t>
            </a:r>
            <a:r>
              <a:rPr lang="de-DE" altLang="de-DE" b="0" dirty="0" err="1" smtClean="0"/>
              <a:t>learning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instances</a:t>
            </a:r>
            <a:r>
              <a:rPr lang="de-DE" altLang="de-DE" b="0" dirty="0" smtClean="0"/>
              <a:t> and </a:t>
            </a:r>
            <a:r>
              <a:rPr lang="de-DE" altLang="de-DE" b="0" dirty="0" err="1" smtClean="0"/>
              <a:t>remains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present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up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to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two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weeks</a:t>
            </a:r>
            <a:r>
              <a:rPr lang="de-DE" altLang="de-DE" b="0" dirty="0" smtClean="0"/>
              <a:t> after </a:t>
            </a:r>
            <a:r>
              <a:rPr lang="de-DE" altLang="de-DE" b="0" dirty="0" err="1" smtClean="0"/>
              <a:t>learning</a:t>
            </a:r>
            <a:r>
              <a:rPr lang="de-DE" altLang="de-DE" b="0" dirty="0" smtClean="0"/>
              <a:t> (</a:t>
            </a:r>
            <a:r>
              <a:rPr lang="de-DE" altLang="de-DE" b="0" dirty="0" err="1" smtClean="0"/>
              <a:t>even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for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explicitly</a:t>
            </a:r>
            <a:r>
              <a:rPr lang="de-DE" altLang="de-DE" b="0" dirty="0" smtClean="0"/>
              <a:t> not </a:t>
            </a:r>
            <a:r>
              <a:rPr lang="de-DE" altLang="de-DE" b="0" dirty="0" err="1" smtClean="0"/>
              <a:t>remembered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words</a:t>
            </a:r>
            <a:r>
              <a:rPr lang="de-DE" altLang="de-DE" b="0" dirty="0" smtClean="0"/>
              <a:t>)</a:t>
            </a:r>
          </a:p>
          <a:p>
            <a:r>
              <a:rPr lang="de-DE" altLang="de-DE" b="0" dirty="0" err="1" smtClean="0"/>
              <a:t>Persons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with</a:t>
            </a:r>
            <a:r>
              <a:rPr lang="de-DE" altLang="de-DE" b="0" dirty="0" smtClean="0"/>
              <a:t> high </a:t>
            </a:r>
            <a:r>
              <a:rPr lang="de-DE" altLang="de-DE" b="0" dirty="0" err="1" smtClean="0"/>
              <a:t>trait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anxiety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show</a:t>
            </a:r>
            <a:r>
              <a:rPr lang="de-DE" altLang="de-DE" b="0" dirty="0" smtClean="0"/>
              <a:t> a </a:t>
            </a:r>
            <a:r>
              <a:rPr lang="de-DE" altLang="de-DE" b="0" dirty="0" err="1" smtClean="0"/>
              <a:t>general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trend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to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evaluate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items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negatively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even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completely</a:t>
            </a:r>
            <a:r>
              <a:rPr lang="de-DE" altLang="de-DE" b="0" dirty="0" smtClean="0"/>
              <a:t> neutral </a:t>
            </a:r>
            <a:r>
              <a:rPr lang="de-DE" altLang="de-DE" b="0" dirty="0" err="1" smtClean="0"/>
              <a:t>ones</a:t>
            </a:r>
            <a:r>
              <a:rPr lang="de-DE" altLang="de-DE" b="0" dirty="0" smtClean="0"/>
              <a:t> (Eden et al., 2014)</a:t>
            </a:r>
          </a:p>
        </p:txBody>
      </p:sp>
    </p:spTree>
    <p:extLst>
      <p:ext uri="{BB962C8B-B14F-4D97-AF65-F5344CB8AC3E}">
        <p14:creationId xmlns:p14="http://schemas.microsoft.com/office/powerpoint/2010/main" val="15083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/>
              <a:t>A</a:t>
            </a:r>
            <a:r>
              <a:rPr lang="de-DE" dirty="0" err="1" smtClean="0"/>
              <a:t>nxiety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etwork: </a:t>
            </a:r>
            <a:r>
              <a:rPr lang="de-DE" dirty="0"/>
              <a:t>A</a:t>
            </a:r>
            <a:r>
              <a:rPr lang="de-DE" dirty="0" smtClean="0"/>
              <a:t>mygdala and </a:t>
            </a:r>
            <a:r>
              <a:rPr lang="de-DE" dirty="0" err="1"/>
              <a:t>P</a:t>
            </a:r>
            <a:r>
              <a:rPr lang="de-DE" dirty="0" err="1" smtClean="0"/>
              <a:t>fc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1520" y="2420888"/>
            <a:ext cx="4104456" cy="4104456"/>
          </a:xfrm>
        </p:spPr>
        <p:txBody>
          <a:bodyPr>
            <a:normAutofit fontScale="92500"/>
          </a:bodyPr>
          <a:lstStyle/>
          <a:p>
            <a:r>
              <a:rPr lang="de-DE" altLang="de-DE" sz="1400" b="0" dirty="0" err="1" smtClean="0"/>
              <a:t>For</a:t>
            </a:r>
            <a:r>
              <a:rPr lang="de-DE" altLang="de-DE" sz="1400" b="0" dirty="0" smtClean="0"/>
              <a:t> negative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: </a:t>
            </a:r>
            <a:r>
              <a:rPr lang="de-DE" altLang="de-DE" sz="1400" b="0" dirty="0" err="1" smtClean="0"/>
              <a:t>functional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connectivity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between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amygdala</a:t>
            </a:r>
            <a:r>
              <a:rPr lang="de-DE" altLang="de-DE" sz="1400" b="0" dirty="0" smtClean="0"/>
              <a:t> and </a:t>
            </a:r>
            <a:r>
              <a:rPr lang="de-DE" altLang="de-DE" sz="1400" b="0" dirty="0" err="1" smtClean="0"/>
              <a:t>dlpfc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correlates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negatively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with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trait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anxiety</a:t>
            </a:r>
            <a:r>
              <a:rPr lang="de-DE" altLang="de-DE" sz="1400" b="0" dirty="0" smtClean="0"/>
              <a:t> (Laeger et al., 2013)</a:t>
            </a:r>
          </a:p>
          <a:p>
            <a:r>
              <a:rPr lang="de-DE" altLang="de-DE" sz="1400" b="0" dirty="0" err="1" smtClean="0"/>
              <a:t>Disorder</a:t>
            </a:r>
            <a:r>
              <a:rPr lang="de-DE" altLang="de-DE" sz="1400" b="0" dirty="0" smtClean="0"/>
              <a:t> relevant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evoke</a:t>
            </a:r>
            <a:r>
              <a:rPr lang="de-DE" altLang="de-DE" sz="1400" b="0" dirty="0" smtClean="0"/>
              <a:t> different </a:t>
            </a:r>
            <a:r>
              <a:rPr lang="de-DE" altLang="de-DE" sz="1400" b="0" dirty="0" err="1" smtClean="0"/>
              <a:t>brain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responses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than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generally</a:t>
            </a:r>
            <a:r>
              <a:rPr lang="de-DE" altLang="de-DE" sz="1400" b="0" dirty="0" smtClean="0"/>
              <a:t> negative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(Laeger, Dobel et al., 2014a)</a:t>
            </a:r>
          </a:p>
          <a:p>
            <a:r>
              <a:rPr lang="de-DE" altLang="de-DE" sz="1400" b="0" dirty="0" err="1" smtClean="0"/>
              <a:t>For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names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assoicated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with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fearful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faces</a:t>
            </a:r>
            <a:r>
              <a:rPr lang="de-DE" altLang="de-DE" sz="1400" b="0" dirty="0" smtClean="0"/>
              <a:t>: </a:t>
            </a:r>
            <a:r>
              <a:rPr lang="de-DE" altLang="de-DE" sz="1400" b="0" dirty="0" err="1" smtClean="0"/>
              <a:t>functional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connectivity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between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amygdala</a:t>
            </a:r>
            <a:r>
              <a:rPr lang="de-DE" altLang="de-DE" sz="1400" b="0" dirty="0" smtClean="0"/>
              <a:t> and </a:t>
            </a:r>
            <a:r>
              <a:rPr lang="de-DE" altLang="de-DE" sz="1400" b="0" dirty="0" err="1" smtClean="0"/>
              <a:t>dlpfc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well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ofc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correlates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negatively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with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social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phobia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scale</a:t>
            </a:r>
            <a:r>
              <a:rPr lang="de-DE" altLang="de-DE" sz="1400" b="0" dirty="0" smtClean="0"/>
              <a:t> (Laeger et al., 2014b)</a:t>
            </a:r>
          </a:p>
          <a:p>
            <a:r>
              <a:rPr lang="de-DE" altLang="de-DE" sz="1400" b="0" dirty="0" smtClean="0"/>
              <a:t>Even </a:t>
            </a:r>
            <a:r>
              <a:rPr lang="de-DE" altLang="de-DE" sz="1400" b="0" dirty="0" err="1" smtClean="0"/>
              <a:t>very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brief</a:t>
            </a:r>
            <a:r>
              <a:rPr lang="de-DE" altLang="de-DE" sz="1400" b="0" dirty="0" smtClean="0"/>
              <a:t> and </a:t>
            </a:r>
            <a:r>
              <a:rPr lang="de-DE" altLang="de-DE" sz="1400" b="0" dirty="0" err="1" smtClean="0"/>
              <a:t>shallow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learning</a:t>
            </a:r>
            <a:r>
              <a:rPr lang="de-DE" altLang="de-DE" sz="1400" b="0" dirty="0" smtClean="0"/>
              <a:t> of emotional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results</a:t>
            </a:r>
            <a:r>
              <a:rPr lang="de-DE" altLang="de-DE" sz="1400" b="0" dirty="0" smtClean="0"/>
              <a:t> in </a:t>
            </a:r>
            <a:r>
              <a:rPr lang="de-DE" altLang="de-DE" sz="1400" b="0" dirty="0" err="1" smtClean="0"/>
              <a:t>higher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amygdala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activity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for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emotionals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– </a:t>
            </a:r>
            <a:r>
              <a:rPr lang="de-DE" altLang="de-DE" sz="1400" b="0" dirty="0" err="1" smtClean="0"/>
              <a:t>even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for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those</a:t>
            </a:r>
            <a:r>
              <a:rPr lang="de-DE" altLang="de-DE" sz="1400" b="0" dirty="0" smtClean="0"/>
              <a:t> not </a:t>
            </a:r>
            <a:r>
              <a:rPr lang="de-DE" altLang="de-DE" sz="1400" b="0" dirty="0" err="1" smtClean="0"/>
              <a:t>remembered</a:t>
            </a:r>
            <a:r>
              <a:rPr lang="de-DE" altLang="de-DE" sz="1400" b="0" dirty="0" smtClean="0"/>
              <a:t> (Eden et al., 2015)</a:t>
            </a:r>
          </a:p>
          <a:p>
            <a:endParaRPr lang="de-DE" altLang="de-DE" sz="1400" b="0" dirty="0"/>
          </a:p>
          <a:p>
            <a:r>
              <a:rPr lang="de-DE" altLang="de-DE" sz="1400" dirty="0" err="1" smtClean="0"/>
              <a:t>Evidence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for</a:t>
            </a:r>
            <a:r>
              <a:rPr lang="de-DE" altLang="de-DE" sz="1400" dirty="0" smtClean="0"/>
              <a:t> the </a:t>
            </a:r>
            <a:r>
              <a:rPr lang="de-DE" altLang="de-DE" sz="1400" dirty="0" err="1" smtClean="0"/>
              <a:t>regulating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function</a:t>
            </a:r>
            <a:r>
              <a:rPr lang="de-DE" altLang="de-DE" sz="1400" dirty="0" smtClean="0"/>
              <a:t> of the PFC</a:t>
            </a:r>
          </a:p>
          <a:p>
            <a:endParaRPr lang="de-DE" altLang="de-DE" b="0" dirty="0" smtClean="0"/>
          </a:p>
          <a:p>
            <a:endParaRPr lang="de-DE" altLang="de-DE" dirty="0" smtClean="0"/>
          </a:p>
        </p:txBody>
      </p:sp>
      <p:pic>
        <p:nvPicPr>
          <p:cNvPr id="5" name="Grafi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84" y="2350070"/>
            <a:ext cx="4289747" cy="137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07" y="3933056"/>
            <a:ext cx="4185124" cy="2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6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Emotional </a:t>
            </a:r>
            <a:r>
              <a:rPr lang="de-DE" dirty="0" err="1"/>
              <a:t>words</a:t>
            </a:r>
            <a:r>
              <a:rPr lang="de-DE" dirty="0"/>
              <a:t>: </a:t>
            </a:r>
            <a:r>
              <a:rPr lang="de-DE" dirty="0" err="1"/>
              <a:t>faster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thought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167648"/>
            <a:ext cx="5956002" cy="309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631825" y="2972145"/>
            <a:ext cx="1151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400">
                <a:solidFill>
                  <a:srgbClr val="000000"/>
                </a:solidFill>
                <a:latin typeface="Arial" pitchFamily="34" charset="0"/>
              </a:rPr>
              <a:t>80-120 ms</a:t>
            </a:r>
          </a:p>
        </p:txBody>
      </p:sp>
      <p:sp>
        <p:nvSpPr>
          <p:cNvPr id="6" name="Textfeld 8"/>
          <p:cNvSpPr txBox="1">
            <a:spLocks noChangeArrowheads="1"/>
          </p:cNvSpPr>
          <p:nvPr/>
        </p:nvSpPr>
        <p:spPr bwMode="auto">
          <a:xfrm>
            <a:off x="631825" y="4483445"/>
            <a:ext cx="1261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400">
                <a:solidFill>
                  <a:srgbClr val="000000"/>
                </a:solidFill>
                <a:latin typeface="Arial" pitchFamily="34" charset="0"/>
              </a:rPr>
              <a:t>200-300 ms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49250" y="5406315"/>
            <a:ext cx="7562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200" b="1" dirty="0">
                <a:solidFill>
                  <a:srgbClr val="000000"/>
                </a:solidFill>
                <a:latin typeface="Arial" pitchFamily="34" charset="0"/>
              </a:rPr>
              <a:t>Emotional &gt; neutral</a:t>
            </a:r>
          </a:p>
          <a:p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80 – 120 ms: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higher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activity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in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left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temporal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regions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see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also Zauner </a:t>
            </a:r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et al., 2014)</a:t>
            </a:r>
          </a:p>
          <a:p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200 – 300 ms: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higher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activity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in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occipital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, parietal and </a:t>
            </a:r>
            <a:r>
              <a:rPr lang="de-DE" altLang="de-DE" sz="1200" dirty="0" err="1">
                <a:solidFill>
                  <a:srgbClr val="000000"/>
                </a:solidFill>
                <a:latin typeface="Arial" pitchFamily="34" charset="0"/>
              </a:rPr>
              <a:t>posterior</a:t>
            </a:r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limbic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" pitchFamily="34" charset="0"/>
              </a:rPr>
              <a:t>structures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 (Keuper </a:t>
            </a:r>
            <a:r>
              <a:rPr lang="de-DE" altLang="de-DE" sz="1200" dirty="0">
                <a:solidFill>
                  <a:srgbClr val="000000"/>
                </a:solidFill>
                <a:latin typeface="Arial" pitchFamily="34" charset="0"/>
              </a:rPr>
              <a:t>et al., </a:t>
            </a:r>
            <a:r>
              <a:rPr lang="de-DE" altLang="de-DE" sz="1200" dirty="0" smtClean="0">
                <a:solidFill>
                  <a:srgbClr val="000000"/>
                </a:solidFill>
                <a:latin typeface="Arial" pitchFamily="34" charset="0"/>
              </a:rPr>
              <a:t>2013a)</a:t>
            </a:r>
            <a:endParaRPr lang="de-DE" altLang="de-DE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Emotional </a:t>
            </a:r>
            <a:r>
              <a:rPr lang="de-DE" dirty="0" err="1" smtClean="0"/>
              <a:t>words</a:t>
            </a:r>
            <a:r>
              <a:rPr lang="de-DE" dirty="0" smtClean="0"/>
              <a:t>: </a:t>
            </a: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thought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81173" cy="313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084664" y="5589240"/>
            <a:ext cx="17272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Keuper et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al., 2013 b 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TMS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325116" y="2348880"/>
            <a:ext cx="3525837" cy="3513139"/>
          </a:xfrm>
        </p:spPr>
        <p:txBody>
          <a:bodyPr/>
          <a:lstStyle/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r>
              <a:rPr lang="en-US" sz="1400" b="1" dirty="0" smtClean="0"/>
              <a:t>1) </a:t>
            </a:r>
            <a:r>
              <a:rPr lang="en-US" sz="1400" b="1" dirty="0" err="1" smtClean="0"/>
              <a:t>cTBS</a:t>
            </a:r>
            <a:r>
              <a:rPr lang="en-US" sz="1400" b="1" dirty="0" smtClean="0"/>
              <a:t> (Huang et al. 2005)</a:t>
            </a: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dirty="0" smtClean="0">
                <a:sym typeface="Wingdings" pitchFamily="2" charset="2"/>
              </a:rPr>
              <a:t>Within-subject-design</a:t>
            </a:r>
          </a:p>
          <a:p>
            <a:pPr marL="365079" lvl="1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dirty="0" err="1" smtClean="0">
                <a:sym typeface="Wingdings" pitchFamily="2" charset="2"/>
              </a:rPr>
              <a:t>cTBS</a:t>
            </a:r>
            <a:r>
              <a:rPr lang="en-US" sz="1400" dirty="0" smtClean="0">
                <a:sym typeface="Wingdings" pitchFamily="2" charset="2"/>
              </a:rPr>
              <a:t> right vs. left (ISI: 48h)</a:t>
            </a:r>
          </a:p>
          <a:p>
            <a:pPr marL="365079" lvl="1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dirty="0" smtClean="0">
                <a:sym typeface="Wingdings" pitchFamily="2" charset="2"/>
              </a:rPr>
              <a:t>word valence:</a:t>
            </a:r>
            <a:r>
              <a:rPr lang="en-US" sz="1400" dirty="0" smtClean="0">
                <a:solidFill>
                  <a:srgbClr val="1A9640"/>
                </a:solidFill>
                <a:sym typeface="Wingdings" pitchFamily="2" charset="2"/>
              </a:rPr>
              <a:t> pos </a:t>
            </a:r>
            <a:r>
              <a:rPr lang="en-US" sz="1400" dirty="0" smtClean="0">
                <a:sym typeface="Wingdings" pitchFamily="2" charset="2"/>
              </a:rPr>
              <a:t>vs. </a:t>
            </a:r>
            <a:r>
              <a:rPr lang="en-US" sz="1400" dirty="0" err="1" smtClean="0">
                <a:solidFill>
                  <a:srgbClr val="FF3300"/>
                </a:solidFill>
                <a:sym typeface="Wingdings" pitchFamily="2" charset="2"/>
              </a:rPr>
              <a:t>neg</a:t>
            </a:r>
            <a:r>
              <a:rPr lang="en-US" sz="1400" dirty="0" smtClean="0">
                <a:sym typeface="Wingdings" pitchFamily="2" charset="2"/>
              </a:rPr>
              <a:t> vs. </a:t>
            </a:r>
            <a:r>
              <a:rPr lang="en-US" sz="1400" dirty="0" err="1" smtClean="0">
                <a:sym typeface="Wingdings" pitchFamily="2" charset="2"/>
              </a:rPr>
              <a:t>neut</a:t>
            </a: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dirty="0" smtClean="0">
                <a:sym typeface="Wingdings" pitchFamily="2" charset="2"/>
              </a:rPr>
              <a:t>cortical inhibition ~1hour</a:t>
            </a: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endParaRPr lang="en-US" sz="1400" dirty="0" smtClean="0">
              <a:sym typeface="Wingdings" pitchFamily="2" charset="2"/>
            </a:endParaRPr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 typeface="Wingdings" pitchFamily="2" charset="2"/>
              <a:buChar char="à"/>
              <a:tabLst>
                <a:tab pos="72979" algn="l"/>
              </a:tabLst>
              <a:defRPr/>
            </a:pPr>
            <a:endParaRPr lang="en-US" sz="1200" dirty="0" smtClean="0"/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 typeface="Wingdings" pitchFamily="2" charset="2"/>
              <a:buChar char="à"/>
              <a:tabLst>
                <a:tab pos="72979" algn="l"/>
              </a:tabLst>
              <a:defRPr/>
            </a:pPr>
            <a:endParaRPr lang="en-US" sz="1200" dirty="0" smtClean="0"/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200" dirty="0" smtClean="0"/>
          </a:p>
          <a:p>
            <a:pPr marL="72979" indent="-72979">
              <a:spcAft>
                <a:spcPts val="242"/>
              </a:spcAft>
              <a:buClr>
                <a:srgbClr val="104C2A"/>
              </a:buClr>
              <a:buFontTx/>
              <a:buNone/>
              <a:tabLst>
                <a:tab pos="72979" algn="l"/>
              </a:tabLst>
              <a:defRPr/>
            </a:pPr>
            <a:endParaRPr lang="en-US" sz="1200" dirty="0" smtClean="0"/>
          </a:p>
          <a:p>
            <a:pPr>
              <a:defRPr/>
            </a:pPr>
            <a:endParaRPr lang="de-DE" dirty="0"/>
          </a:p>
        </p:txBody>
      </p:sp>
      <p:pic>
        <p:nvPicPr>
          <p:cNvPr id="5" name="Grafik 17" descr="tms_beidseit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7681"/>
            <a:ext cx="2971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718892" y="2348880"/>
            <a:ext cx="355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2979" indent="-72979" defTabSz="737464" eaLnBrk="0" hangingPunct="0">
              <a:spcBef>
                <a:spcPct val="20000"/>
              </a:spcBef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 Simultaneous MEG and EEG</a:t>
            </a:r>
            <a:endParaRPr lang="de-DE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32"/>
          <p:cNvSpPr txBox="1">
            <a:spLocks noChangeArrowheads="1"/>
          </p:cNvSpPr>
          <p:nvPr/>
        </p:nvSpPr>
        <p:spPr bwMode="auto">
          <a:xfrm>
            <a:off x="3491880" y="5334968"/>
            <a:ext cx="3783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9352" indent="-289352" eaLnBrk="0" hangingPunct="0">
              <a:defRPr/>
            </a:pPr>
            <a:endParaRPr lang="en-US" sz="1200" dirty="0">
              <a:latin typeface="+mn-lt"/>
              <a:cs typeface="+mn-cs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684771" y="2679309"/>
            <a:ext cx="2668971" cy="2586003"/>
            <a:chOff x="3684771" y="2679309"/>
            <a:chExt cx="2668971" cy="2586003"/>
          </a:xfrm>
        </p:grpSpPr>
        <p:grpSp>
          <p:nvGrpSpPr>
            <p:cNvPr id="7" name="Gruppieren 3"/>
            <p:cNvGrpSpPr>
              <a:grpSpLocks/>
            </p:cNvGrpSpPr>
            <p:nvPr/>
          </p:nvGrpSpPr>
          <p:grpSpPr bwMode="auto">
            <a:xfrm>
              <a:off x="3684771" y="3825012"/>
              <a:ext cx="2590240" cy="1440300"/>
              <a:chOff x="944368" y="7411285"/>
              <a:chExt cx="1260496" cy="683998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1366551" y="7411400"/>
                <a:ext cx="478196" cy="14399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eaLnBrk="0" hangingPunct="0">
                  <a:defRPr/>
                </a:pPr>
                <a:r>
                  <a:rPr lang="de-DE" sz="5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+</a:t>
                </a:r>
              </a:p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1438396" y="7519208"/>
                <a:ext cx="478196" cy="1447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de-DE" sz="13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love</a:t>
                </a:r>
                <a:endParaRPr lang="de-DE" sz="1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cxnSp>
            <p:nvCxnSpPr>
              <p:cNvPr id="15" name="Gerade Verbindung mit Pfeil 14"/>
              <p:cNvCxnSpPr/>
              <p:nvPr/>
            </p:nvCxnSpPr>
            <p:spPr>
              <a:xfrm rot="16200000" flipH="1">
                <a:off x="1159280" y="7612499"/>
                <a:ext cx="575228" cy="3599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15"/>
              <p:cNvSpPr txBox="1"/>
              <p:nvPr/>
            </p:nvSpPr>
            <p:spPr>
              <a:xfrm>
                <a:off x="1344147" y="7950441"/>
                <a:ext cx="431844" cy="10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700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204320" y="7731056"/>
                <a:ext cx="431844" cy="1025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700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1510241" y="7627771"/>
                <a:ext cx="478968" cy="143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eaLnBrk="0" hangingPunct="0">
                  <a:defRPr/>
                </a:pPr>
                <a:r>
                  <a:rPr lang="de-DE" sz="5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+</a:t>
                </a:r>
              </a:p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1037453" y="7525240"/>
                <a:ext cx="431844" cy="1025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700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1582086" y="7727286"/>
                <a:ext cx="478968" cy="143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de-DE" sz="13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hate</a:t>
                </a:r>
                <a:endParaRPr lang="de-DE" sz="13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1653932" y="7843387"/>
                <a:ext cx="478968" cy="1447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eaLnBrk="0" hangingPunct="0">
                  <a:defRPr/>
                </a:pPr>
                <a:r>
                  <a:rPr lang="de-DE" sz="5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+</a:t>
                </a:r>
              </a:p>
              <a:p>
                <a:pPr algn="ctr" eaLnBrk="0" hangingPunct="0">
                  <a:defRPr/>
                </a:pPr>
                <a:endParaRPr lang="de-DE" sz="6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1725777" y="7951949"/>
                <a:ext cx="478968" cy="14324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de-DE" sz="13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sleep</a:t>
                </a:r>
                <a:endParaRPr lang="de-DE" sz="13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1234448" y="7840371"/>
                <a:ext cx="503689" cy="1025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~ 250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1113933" y="7638325"/>
                <a:ext cx="503689" cy="1025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~ 250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944750" y="7421955"/>
                <a:ext cx="503689" cy="1025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800" dirty="0">
                    <a:latin typeface="+mj-lt"/>
                    <a:cs typeface="Times New Roman" pitchFamily="18" charset="0"/>
                  </a:rPr>
                  <a:t>~ 250 </a:t>
                </a:r>
                <a:r>
                  <a:rPr lang="de-DE" sz="800" dirty="0" err="1">
                    <a:latin typeface="+mj-lt"/>
                    <a:cs typeface="Times New Roman" pitchFamily="18" charset="0"/>
                  </a:rPr>
                  <a:t>ms</a:t>
                </a:r>
                <a:endParaRPr lang="de-DE" sz="2600" dirty="0">
                  <a:latin typeface="+mj-lt"/>
                  <a:cs typeface="Times New Roman" pitchFamily="18" charset="0"/>
                </a:endParaRPr>
              </a:p>
            </p:txBody>
          </p:sp>
        </p:grp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236" y="2680545"/>
              <a:ext cx="1250506" cy="110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369" y="2679309"/>
              <a:ext cx="955266" cy="107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Pfeil nach rechts 11"/>
            <p:cNvSpPr/>
            <p:nvPr/>
          </p:nvSpPr>
          <p:spPr bwMode="auto">
            <a:xfrm>
              <a:off x="4628530" y="2742580"/>
              <a:ext cx="628650" cy="21272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nl-NL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6804248" y="2348880"/>
            <a:ext cx="2160240" cy="28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746" tIns="36873" rIns="73746" bIns="36873">
            <a:spAutoFit/>
          </a:bodyPr>
          <a:lstStyle/>
          <a:p>
            <a:pPr marL="72979" indent="-72979" defTabSz="737464" eaLnBrk="0" hangingPunct="0">
              <a:spcBef>
                <a:spcPct val="20000"/>
              </a:spcBef>
              <a:spcAft>
                <a:spcPts val="242"/>
              </a:spcAft>
              <a:buClr>
                <a:srgbClr val="104C2A"/>
              </a:buClr>
              <a:tabLst>
                <a:tab pos="72979" algn="l"/>
              </a:tabLst>
              <a:defRPr/>
            </a:pPr>
            <a:r>
              <a:rPr lang="en-US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3) Behavioral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endParaRPr lang="de-DE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_vv4-23" descr="http://bilder.afterbuy.de/images/4524/IMG_8983_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48942"/>
            <a:ext cx="121963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: </a:t>
            </a:r>
            <a:r>
              <a:rPr lang="de-DE" dirty="0" err="1" smtClean="0"/>
              <a:t>behavioral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611560" y="5445224"/>
            <a:ext cx="7162800" cy="784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altLang="de-DE" sz="1400" dirty="0" smtClean="0"/>
              <a:t>Message</a:t>
            </a:r>
            <a:r>
              <a:rPr lang="de-DE" altLang="de-DE" sz="1400" b="0" i="1" dirty="0" smtClean="0"/>
              <a:t>: </a:t>
            </a:r>
            <a:r>
              <a:rPr lang="de-DE" altLang="de-DE" sz="1400" b="0" dirty="0" smtClean="0"/>
              <a:t>Interaction: </a:t>
            </a:r>
            <a:r>
              <a:rPr lang="de-DE" altLang="de-DE" sz="1400" b="0" dirty="0" err="1" smtClean="0"/>
              <a:t>stimulation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site</a:t>
            </a:r>
            <a:r>
              <a:rPr lang="de-DE" altLang="de-DE" sz="1400" b="0" dirty="0" smtClean="0"/>
              <a:t> * </a:t>
            </a:r>
            <a:r>
              <a:rPr lang="de-DE" altLang="de-DE" sz="1400" b="0" dirty="0" err="1" smtClean="0"/>
              <a:t>valence</a:t>
            </a:r>
            <a:r>
              <a:rPr lang="de-DE" altLang="de-DE" sz="1400" b="0" dirty="0" smtClean="0"/>
              <a:t> (p= .012)</a:t>
            </a:r>
          </a:p>
          <a:p>
            <a:r>
              <a:rPr lang="de-DE" altLang="de-DE" sz="1400" b="0" dirty="0" smtClean="0"/>
              <a:t>After </a:t>
            </a:r>
            <a:r>
              <a:rPr lang="de-DE" altLang="de-DE" sz="1400" b="0" dirty="0" err="1" smtClean="0"/>
              <a:t>right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hemispheric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inhibition</a:t>
            </a:r>
            <a:r>
              <a:rPr lang="de-DE" altLang="de-DE" sz="1400" b="0" dirty="0" smtClean="0"/>
              <a:t> positive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are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rated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as</a:t>
            </a:r>
            <a:r>
              <a:rPr lang="de-DE" altLang="de-DE" sz="1400" b="0" dirty="0" smtClean="0"/>
              <a:t> positive </a:t>
            </a:r>
            <a:r>
              <a:rPr lang="de-DE" altLang="de-DE" sz="1400" b="0" dirty="0" err="1" smtClean="0"/>
              <a:t>more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often</a:t>
            </a:r>
            <a:endParaRPr lang="de-DE" altLang="de-DE" sz="1400" b="0" dirty="0" smtClean="0"/>
          </a:p>
          <a:p>
            <a:r>
              <a:rPr lang="de-DE" altLang="de-DE" sz="1400" b="0" dirty="0" smtClean="0"/>
              <a:t>After </a:t>
            </a:r>
            <a:r>
              <a:rPr lang="de-DE" altLang="de-DE" sz="1400" b="0" dirty="0" err="1" smtClean="0"/>
              <a:t>left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hemispheric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inhibition</a:t>
            </a:r>
            <a:r>
              <a:rPr lang="de-DE" altLang="de-DE" sz="1400" b="0" dirty="0" smtClean="0"/>
              <a:t> negative </a:t>
            </a:r>
            <a:r>
              <a:rPr lang="de-DE" altLang="de-DE" sz="1400" b="0" dirty="0" err="1" smtClean="0"/>
              <a:t>words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are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rated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as</a:t>
            </a:r>
            <a:r>
              <a:rPr lang="de-DE" altLang="de-DE" sz="1400" b="0" dirty="0" smtClean="0"/>
              <a:t> negative </a:t>
            </a:r>
            <a:r>
              <a:rPr lang="de-DE" altLang="de-DE" sz="1400" b="0" dirty="0" err="1" smtClean="0"/>
              <a:t>more</a:t>
            </a:r>
            <a:r>
              <a:rPr lang="de-DE" altLang="de-DE" sz="1400" b="0" dirty="0" smtClean="0"/>
              <a:t> </a:t>
            </a:r>
            <a:r>
              <a:rPr lang="de-DE" altLang="de-DE" sz="1400" b="0" dirty="0" err="1" smtClean="0"/>
              <a:t>often</a:t>
            </a:r>
            <a:endParaRPr lang="de-DE" altLang="de-DE" sz="1400" b="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6444208" y="6335007"/>
            <a:ext cx="240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200" dirty="0" smtClean="0">
                <a:latin typeface="+mn-lt"/>
              </a:rPr>
              <a:t>Roesmann </a:t>
            </a:r>
            <a:r>
              <a:rPr lang="da-DK" sz="1200" dirty="0">
                <a:latin typeface="+mn-lt"/>
              </a:rPr>
              <a:t>et al. </a:t>
            </a:r>
            <a:r>
              <a:rPr lang="da-DK" sz="1200" dirty="0" smtClean="0">
                <a:latin typeface="+mn-lt"/>
              </a:rPr>
              <a:t>(2019)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005326" cy="243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9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On </a:t>
            </a:r>
            <a:r>
              <a:rPr lang="de-DE" dirty="0" err="1" smtClean="0"/>
              <a:t>emotions</a:t>
            </a:r>
            <a:r>
              <a:rPr lang="de-DE" dirty="0" smtClean="0"/>
              <a:t> (</a:t>
            </a:r>
            <a:r>
              <a:rPr lang="de-DE" dirty="0" err="1" smtClean="0"/>
              <a:t>briefly</a:t>
            </a:r>
            <a:r>
              <a:rPr lang="de-DE" dirty="0" smtClean="0"/>
              <a:t>, </a:t>
            </a:r>
            <a:r>
              <a:rPr lang="de-DE" dirty="0" err="1" smtClean="0"/>
              <a:t>incomplete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dirty="0" smtClean="0"/>
              <a:t> not </a:t>
            </a:r>
            <a:r>
              <a:rPr lang="de-DE" dirty="0" err="1" smtClean="0"/>
              <a:t>sufficient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402282" y="2088783"/>
            <a:ext cx="71628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746" tIns="36873" rIns="73746" bIns="36873" numCol="1" anchor="t" anchorCtr="0" compatLnSpc="1">
            <a:prstTxWarp prst="textNoShape">
              <a:avLst/>
            </a:prstTxWarp>
          </a:bodyPr>
          <a:lstStyle>
            <a:lvl1pPr marL="188913" indent="-188913" algn="l" defTabSz="738188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1013" indent="-101600" algn="l" defTabSz="738188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100">
                <a:solidFill>
                  <a:schemeClr val="tx1"/>
                </a:solidFill>
                <a:latin typeface="+mn-lt"/>
              </a:defRPr>
            </a:lvl2pPr>
            <a:lvl3pPr marL="763588" indent="-92075" algn="l" defTabSz="738188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100">
                <a:solidFill>
                  <a:schemeClr val="tx1"/>
                </a:solidFill>
                <a:latin typeface="+mn-lt"/>
              </a:defRPr>
            </a:lvl3pPr>
            <a:lvl4pPr marL="1046163" indent="-92075" algn="l" defTabSz="738188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330325" indent="-93663" algn="l" defTabSz="738188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+mn-lt"/>
              </a:defRPr>
            </a:lvl5pPr>
            <a:lvl6pPr marL="1787525" indent="-93663" algn="l" defTabSz="738188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+mn-lt"/>
              </a:defRPr>
            </a:lvl6pPr>
            <a:lvl7pPr marL="2244725" indent="-93663" algn="l" defTabSz="738188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+mn-lt"/>
              </a:defRPr>
            </a:lvl7pPr>
            <a:lvl8pPr marL="2701925" indent="-93663" algn="l" defTabSz="738188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+mn-lt"/>
              </a:defRPr>
            </a:lvl8pPr>
            <a:lvl9pPr marL="3159125" indent="-93663" algn="l" defTabSz="738188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+mn-lt"/>
              </a:defRPr>
            </a:lvl9pPr>
          </a:lstStyle>
          <a:p>
            <a:pPr marL="188913" marR="0" lvl="0" indent="-188913" algn="l" defTabSz="738188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Distinct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emotions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described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such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happiness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anger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disgust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etc. (Darwin,1872/1898;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Ekman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Friesen, 1971)</a:t>
            </a:r>
          </a:p>
          <a:p>
            <a:pPr marL="188913" marR="0" lvl="0" indent="-188913" algn="l" defTabSz="738188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Universal,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innate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also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primates</a:t>
            </a: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8913" marR="0" lvl="0" indent="-188913" algn="l" defTabSz="738188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important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necessary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survival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allocation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ressources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signal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regulation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behaviour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your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a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broken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heart</a:t>
            </a:r>
            <a:r>
              <a:rPr kumimoji="0" lang="de-DE" alt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4" descr="Ekman_facial-expression_new_guin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91495"/>
            <a:ext cx="2789076" cy="143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facialexp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9" y="4228122"/>
            <a:ext cx="2267577" cy="195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2392728" y="2867724"/>
            <a:ext cx="8659992" cy="423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146964" y="4457331"/>
            <a:ext cx="2817523" cy="1347933"/>
            <a:chOff x="6052916" y="4885164"/>
            <a:chExt cx="2407516" cy="1025139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885164"/>
              <a:ext cx="864096" cy="102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642" y="4885164"/>
              <a:ext cx="700087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916" y="4885164"/>
              <a:ext cx="695325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feld 3"/>
          <p:cNvSpPr txBox="1"/>
          <p:nvPr/>
        </p:nvSpPr>
        <p:spPr>
          <a:xfrm>
            <a:off x="1792692" y="6453336"/>
            <a:ext cx="735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: Feldman Barrett (2017):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emotions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51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: ERP </a:t>
            </a:r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6" y="1772816"/>
            <a:ext cx="4759332" cy="37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4904"/>
            <a:ext cx="4824536" cy="13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68144" y="2817802"/>
            <a:ext cx="3275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Message: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indicate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left-hemispheric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stimulation resulted in enhanced processing of negative words, whereas right-hemispheric stimulation led to enhanced processing of positive words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Probing</a:t>
            </a:r>
            <a:r>
              <a:rPr lang="de-DE" dirty="0" smtClean="0"/>
              <a:t> the </a:t>
            </a:r>
            <a:r>
              <a:rPr lang="de-DE" dirty="0" err="1" smtClean="0"/>
              <a:t>network</a:t>
            </a:r>
            <a:r>
              <a:rPr lang="de-DE" dirty="0" smtClean="0"/>
              <a:t>: MEG </a:t>
            </a:r>
            <a:r>
              <a:rPr lang="de-DE" dirty="0" err="1" smtClean="0"/>
              <a:t>results</a:t>
            </a:r>
            <a:r>
              <a:rPr lang="de-DE" dirty="0" smtClean="0"/>
              <a:t> /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localization</a:t>
            </a: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89380"/>
            <a:ext cx="3816424" cy="483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228184" y="350100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Message:</a:t>
            </a:r>
          </a:p>
          <a:p>
            <a:r>
              <a:rPr lang="de-DE" dirty="0" smtClean="0"/>
              <a:t>TMS </a:t>
            </a:r>
            <a:r>
              <a:rPr lang="de-DE" dirty="0" err="1" smtClean="0"/>
              <a:t>changes</a:t>
            </a:r>
            <a:r>
              <a:rPr lang="de-DE" dirty="0" smtClean="0"/>
              <a:t> the </a:t>
            </a:r>
            <a:r>
              <a:rPr lang="de-DE" dirty="0" err="1" smtClean="0"/>
              <a:t>very</a:t>
            </a:r>
            <a:r>
              <a:rPr lang="de-DE" dirty="0" smtClean="0"/>
              <a:t> fast </a:t>
            </a:r>
            <a:r>
              <a:rPr lang="de-DE" dirty="0" err="1" smtClean="0"/>
              <a:t>processing</a:t>
            </a:r>
            <a:r>
              <a:rPr lang="de-DE" dirty="0" smtClean="0"/>
              <a:t> of emotional </a:t>
            </a:r>
            <a:r>
              <a:rPr lang="de-DE" dirty="0" err="1" smtClean="0"/>
              <a:t>words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724128" y="6335006"/>
            <a:ext cx="2400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Roesmann et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Wrapping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0" dirty="0" smtClean="0"/>
              <a:t>The </a:t>
            </a:r>
            <a:r>
              <a:rPr lang="de-DE" sz="1800" b="0" dirty="0" err="1" smtClean="0"/>
              <a:t>brain</a:t>
            </a:r>
            <a:r>
              <a:rPr lang="de-DE" sz="1800" b="0" dirty="0" smtClean="0"/>
              <a:t> devotes a large </a:t>
            </a:r>
            <a:r>
              <a:rPr lang="de-DE" sz="1800" b="0" dirty="0" err="1" smtClean="0"/>
              <a:t>network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processing</a:t>
            </a:r>
            <a:r>
              <a:rPr lang="de-DE" sz="1800" b="0" dirty="0" smtClean="0"/>
              <a:t> of emotional </a:t>
            </a:r>
            <a:r>
              <a:rPr lang="de-DE" sz="1800" b="0" dirty="0" err="1" smtClean="0"/>
              <a:t>stimuli</a:t>
            </a:r>
            <a:endParaRPr lang="de-DE" sz="1800" b="0" dirty="0" smtClean="0"/>
          </a:p>
          <a:p>
            <a:r>
              <a:rPr lang="de-DE" sz="1800" b="0" dirty="0" smtClean="0"/>
              <a:t>Such </a:t>
            </a:r>
            <a:r>
              <a:rPr lang="de-DE" sz="1800" b="0" dirty="0" err="1" smtClean="0"/>
              <a:t>stimuli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including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words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are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processed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by</a:t>
            </a:r>
            <a:r>
              <a:rPr lang="de-DE" sz="1800" b="0" dirty="0" smtClean="0"/>
              <a:t> a fast and </a:t>
            </a:r>
            <a:r>
              <a:rPr lang="de-DE" sz="1800" b="0" dirty="0" err="1" smtClean="0"/>
              <a:t>efficient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manner</a:t>
            </a:r>
            <a:r>
              <a:rPr lang="de-DE" sz="1800" b="0" dirty="0" smtClean="0"/>
              <a:t>; the </a:t>
            </a:r>
            <a:r>
              <a:rPr lang="de-DE" sz="1800" b="0" dirty="0" err="1" smtClean="0"/>
              <a:t>underlying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mechanisms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are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yet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poorly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understood</a:t>
            </a:r>
            <a:endParaRPr lang="de-DE" sz="1800" b="0" dirty="0" smtClean="0"/>
          </a:p>
          <a:p>
            <a:r>
              <a:rPr lang="de-DE" sz="1800" b="0" dirty="0" smtClean="0"/>
              <a:t>TMS </a:t>
            </a:r>
            <a:r>
              <a:rPr lang="de-DE" sz="1800" b="0" dirty="0" err="1" smtClean="0"/>
              <a:t>applied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cortical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parts</a:t>
            </a:r>
            <a:r>
              <a:rPr lang="de-DE" sz="1800" b="0" dirty="0" smtClean="0"/>
              <a:t> of the </a:t>
            </a:r>
            <a:r>
              <a:rPr lang="de-DE" sz="1800" b="0" dirty="0" err="1" smtClean="0"/>
              <a:t>emotion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networks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influences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perception</a:t>
            </a:r>
            <a:r>
              <a:rPr lang="de-DE" sz="1800" b="0" dirty="0" smtClean="0"/>
              <a:t> and </a:t>
            </a:r>
            <a:r>
              <a:rPr lang="de-DE" sz="1800" b="0" dirty="0" err="1" smtClean="0"/>
              <a:t>apprehension</a:t>
            </a:r>
            <a:r>
              <a:rPr lang="de-DE" sz="1800" b="0" dirty="0" smtClean="0"/>
              <a:t> of emotional </a:t>
            </a:r>
            <a:r>
              <a:rPr lang="de-DE" sz="1800" b="0" dirty="0" err="1" smtClean="0"/>
              <a:t>words</a:t>
            </a:r>
            <a:r>
              <a:rPr lang="de-DE" sz="1800" b="0" dirty="0" smtClean="0"/>
              <a:t>; </a:t>
            </a:r>
            <a:r>
              <a:rPr lang="de-DE" sz="1800" b="0" dirty="0" err="1" smtClean="0"/>
              <a:t>this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might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constitute</a:t>
            </a:r>
            <a:r>
              <a:rPr lang="de-DE" sz="1800" b="0" dirty="0" smtClean="0"/>
              <a:t> the </a:t>
            </a:r>
            <a:r>
              <a:rPr lang="de-DE" sz="1800" b="0" dirty="0" err="1" smtClean="0"/>
              <a:t>mechanisms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the </a:t>
            </a:r>
            <a:r>
              <a:rPr lang="de-DE" sz="1800" b="0" dirty="0" err="1" smtClean="0"/>
              <a:t>antidepressant</a:t>
            </a:r>
            <a:r>
              <a:rPr lang="de-DE" sz="1800" b="0" dirty="0" smtClean="0"/>
              <a:t> and </a:t>
            </a:r>
            <a:r>
              <a:rPr lang="de-DE" sz="1800" b="0" dirty="0" err="1" smtClean="0"/>
              <a:t>anxiolytic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effects</a:t>
            </a:r>
            <a:r>
              <a:rPr lang="de-DE" sz="1800" b="0" dirty="0" smtClean="0"/>
              <a:t> of TMS</a:t>
            </a:r>
          </a:p>
          <a:p>
            <a:r>
              <a:rPr lang="de-DE" sz="1800" b="0" dirty="0" smtClean="0"/>
              <a:t>Even </a:t>
            </a:r>
            <a:r>
              <a:rPr lang="de-DE" sz="1800" b="0" dirty="0" err="1" smtClean="0"/>
              <a:t>persons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with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subclinical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levels</a:t>
            </a:r>
            <a:r>
              <a:rPr lang="de-DE" sz="1800" b="0" dirty="0" smtClean="0"/>
              <a:t> of </a:t>
            </a:r>
            <a:r>
              <a:rPr lang="de-DE" sz="1800" b="0" dirty="0" err="1" smtClean="0"/>
              <a:t>anxiety</a:t>
            </a:r>
            <a:r>
              <a:rPr lang="de-DE" sz="1800" b="0" dirty="0" smtClean="0"/>
              <a:t> (</a:t>
            </a:r>
            <a:r>
              <a:rPr lang="de-DE" sz="1800" b="0" dirty="0" err="1" smtClean="0"/>
              <a:t>persons</a:t>
            </a:r>
            <a:r>
              <a:rPr lang="de-DE" sz="1800" b="0" dirty="0" smtClean="0"/>
              <a:t> at </a:t>
            </a:r>
            <a:r>
              <a:rPr lang="de-DE" sz="1800" b="0" dirty="0" err="1" smtClean="0"/>
              <a:t>risk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develop</a:t>
            </a:r>
            <a:r>
              <a:rPr lang="de-DE" sz="1800" b="0" dirty="0" smtClean="0"/>
              <a:t> an </a:t>
            </a:r>
            <a:r>
              <a:rPr lang="de-DE" sz="1800" b="0" dirty="0" err="1" smtClean="0"/>
              <a:t>anxiety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disorder</a:t>
            </a:r>
            <a:r>
              <a:rPr lang="de-DE" sz="1800" b="0" dirty="0" smtClean="0"/>
              <a:t>) </a:t>
            </a:r>
            <a:r>
              <a:rPr lang="de-DE" sz="1800" b="0" dirty="0" err="1" smtClean="0"/>
              <a:t>display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altered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connectivity</a:t>
            </a:r>
            <a:r>
              <a:rPr lang="de-DE" sz="1800" b="0" dirty="0" smtClean="0"/>
              <a:t> in </a:t>
            </a:r>
            <a:r>
              <a:rPr lang="de-DE" sz="1800" b="0" dirty="0" err="1" smtClean="0"/>
              <a:t>amygdala</a:t>
            </a:r>
            <a:r>
              <a:rPr lang="de-DE" sz="1800" b="0" dirty="0" smtClean="0"/>
              <a:t> – PFC </a:t>
            </a:r>
            <a:r>
              <a:rPr lang="de-DE" sz="1800" b="0" dirty="0" err="1" smtClean="0"/>
              <a:t>connections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anxiety</a:t>
            </a:r>
            <a:r>
              <a:rPr lang="de-DE" sz="1800" b="0" dirty="0" smtClean="0"/>
              <a:t> and </a:t>
            </a:r>
            <a:r>
              <a:rPr lang="de-DE" sz="1800" b="0" dirty="0" err="1" smtClean="0"/>
              <a:t>regulation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anxiety</a:t>
            </a:r>
            <a:endParaRPr lang="de-DE" sz="1800" b="0" dirty="0" smtClean="0"/>
          </a:p>
          <a:p>
            <a:r>
              <a:rPr lang="de-DE" sz="1800" b="0" dirty="0" smtClean="0"/>
              <a:t>This </a:t>
            </a:r>
            <a:r>
              <a:rPr lang="de-DE" sz="1800" b="0" dirty="0" err="1" smtClean="0"/>
              <a:t>approach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allows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us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follow </a:t>
            </a:r>
            <a:r>
              <a:rPr lang="de-DE" sz="1800" b="0" dirty="0" err="1" smtClean="0"/>
              <a:t>the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history</a:t>
            </a:r>
            <a:r>
              <a:rPr lang="de-DE" sz="1800" b="0" dirty="0" smtClean="0"/>
              <a:t>/</a:t>
            </a:r>
            <a:r>
              <a:rPr lang="de-DE" sz="1800" b="0" dirty="0" err="1" smtClean="0"/>
              <a:t>development</a:t>
            </a:r>
            <a:r>
              <a:rPr lang="de-DE" sz="1800" b="0" dirty="0" smtClean="0"/>
              <a:t> </a:t>
            </a:r>
            <a:r>
              <a:rPr lang="de-DE" sz="1800" b="0" dirty="0" smtClean="0"/>
              <a:t>of </a:t>
            </a:r>
            <a:r>
              <a:rPr lang="de-DE" sz="1800" b="0" dirty="0" err="1" smtClean="0"/>
              <a:t>specific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stimuli</a:t>
            </a:r>
            <a:r>
              <a:rPr lang="de-DE" sz="1800" b="0" dirty="0" smtClean="0"/>
              <a:t> and </a:t>
            </a:r>
            <a:r>
              <a:rPr lang="de-DE" sz="1800" b="0" dirty="0" err="1" smtClean="0"/>
              <a:t>their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processing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over</a:t>
            </a:r>
            <a:r>
              <a:rPr lang="de-DE" sz="1800" b="0" dirty="0" smtClean="0"/>
              <a:t> time – an </a:t>
            </a:r>
            <a:r>
              <a:rPr lang="de-DE" sz="1800" b="0" dirty="0" err="1" smtClean="0"/>
              <a:t>important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approach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clinical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research</a:t>
            </a:r>
            <a:endParaRPr lang="de-DE" sz="1800" b="0" dirty="0" smtClean="0"/>
          </a:p>
          <a:p>
            <a:endParaRPr lang="de-DE" sz="1800" b="0" dirty="0"/>
          </a:p>
          <a:p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14678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questions</a:t>
            </a:r>
            <a:r>
              <a:rPr lang="de-DE" dirty="0" smtClean="0"/>
              <a:t> = </a:t>
            </a:r>
            <a:r>
              <a:rPr lang="de-DE" dirty="0" err="1" smtClean="0"/>
              <a:t>Discussion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b="0" dirty="0" err="1" smtClean="0"/>
              <a:t>What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is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cognitive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status</a:t>
            </a:r>
            <a:r>
              <a:rPr lang="de-DE" sz="2400" b="0" dirty="0" smtClean="0"/>
              <a:t> of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early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brain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responses</a:t>
            </a:r>
            <a:r>
              <a:rPr lang="de-DE" sz="2400" b="0" dirty="0" smtClean="0"/>
              <a:t>?</a:t>
            </a:r>
          </a:p>
          <a:p>
            <a:r>
              <a:rPr lang="de-DE" sz="2400" b="0" dirty="0" err="1" smtClean="0"/>
              <a:t>What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is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function</a:t>
            </a:r>
            <a:r>
              <a:rPr lang="de-DE" sz="2400" b="0" dirty="0" smtClean="0"/>
              <a:t> of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early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responses</a:t>
            </a:r>
            <a:r>
              <a:rPr lang="de-DE" sz="2400" b="0" dirty="0" smtClean="0"/>
              <a:t>? </a:t>
            </a:r>
            <a:r>
              <a:rPr lang="de-DE" sz="2400" b="0" dirty="0" err="1" smtClean="0"/>
              <a:t>Gating</a:t>
            </a:r>
            <a:r>
              <a:rPr lang="de-DE" sz="2400" b="0" dirty="0" smtClean="0"/>
              <a:t> of </a:t>
            </a:r>
            <a:r>
              <a:rPr lang="de-DE" sz="2400" b="0" dirty="0" err="1" smtClean="0"/>
              <a:t>attention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for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future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occasions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or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more</a:t>
            </a:r>
            <a:r>
              <a:rPr lang="de-DE" sz="2400" b="0" dirty="0" smtClean="0"/>
              <a:t>?</a:t>
            </a:r>
          </a:p>
          <a:p>
            <a:r>
              <a:rPr lang="de-DE" sz="2400" b="0" dirty="0" err="1" smtClean="0"/>
              <a:t>What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are</a:t>
            </a:r>
            <a:r>
              <a:rPr lang="de-DE" sz="2400" b="0" dirty="0" smtClean="0"/>
              <a:t> the </a:t>
            </a:r>
            <a:r>
              <a:rPr lang="de-DE" sz="2400" b="0" dirty="0" err="1" smtClean="0"/>
              <a:t>characteristics</a:t>
            </a:r>
            <a:r>
              <a:rPr lang="de-DE" sz="2400" b="0" dirty="0" smtClean="0"/>
              <a:t> of emotional </a:t>
            </a:r>
            <a:r>
              <a:rPr lang="de-DE" sz="2400" b="0" dirty="0" err="1" smtClean="0"/>
              <a:t>stimuli</a:t>
            </a:r>
            <a:r>
              <a:rPr lang="de-DE" sz="2400" b="0" dirty="0" smtClean="0"/>
              <a:t> on large </a:t>
            </a:r>
            <a:r>
              <a:rPr lang="de-DE" sz="2400" b="0" dirty="0" err="1" smtClean="0"/>
              <a:t>scale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networks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that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take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dynamic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changes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into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account</a:t>
            </a:r>
            <a:r>
              <a:rPr lang="de-DE" sz="2400" b="0" dirty="0" smtClean="0"/>
              <a:t>?</a:t>
            </a:r>
            <a:endParaRPr lang="de-DE" sz="2400" b="0" dirty="0" smtClean="0"/>
          </a:p>
          <a:p>
            <a:r>
              <a:rPr lang="de-DE" sz="2400" b="0" dirty="0" err="1" smtClean="0"/>
              <a:t>How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does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this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network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function</a:t>
            </a:r>
            <a:r>
              <a:rPr lang="de-DE" sz="2400" b="0" dirty="0" smtClean="0"/>
              <a:t> in </a:t>
            </a:r>
            <a:r>
              <a:rPr lang="de-DE" sz="2400" b="0" dirty="0" err="1" smtClean="0"/>
              <a:t>clinical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cases</a:t>
            </a:r>
            <a:r>
              <a:rPr lang="de-DE" sz="2400" b="0" dirty="0" smtClean="0"/>
              <a:t>, e.g. </a:t>
            </a:r>
            <a:r>
              <a:rPr lang="de-DE" sz="2400" b="0" dirty="0" err="1" smtClean="0"/>
              <a:t>anxiety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and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depression</a:t>
            </a:r>
            <a:r>
              <a:rPr lang="de-DE" sz="2400" b="0" dirty="0" smtClean="0"/>
              <a:t>?</a:t>
            </a:r>
          </a:p>
          <a:p>
            <a:r>
              <a:rPr lang="de-DE" sz="2400" b="0" dirty="0" err="1" smtClean="0"/>
              <a:t>Why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is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this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interesting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for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linguists</a:t>
            </a:r>
            <a:r>
              <a:rPr lang="de-DE" sz="2400" b="0" dirty="0" smtClean="0"/>
              <a:t>? </a:t>
            </a:r>
            <a:r>
              <a:rPr lang="de-DE" sz="2400" b="0" dirty="0" err="1" smtClean="0"/>
              <a:t>Let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me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guess</a:t>
            </a:r>
            <a:r>
              <a:rPr lang="de-DE" sz="2400" b="0" dirty="0" smtClean="0"/>
              <a:t>…</a:t>
            </a:r>
            <a:r>
              <a:rPr lang="de-DE" sz="2400" b="0" dirty="0" smtClean="0"/>
              <a:t> </a:t>
            </a:r>
            <a:endParaRPr lang="de-DE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22984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YOU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err="1" smtClean="0"/>
              <a:t>Thank</a:t>
            </a:r>
            <a:r>
              <a:rPr lang="de-DE" dirty="0" smtClean="0"/>
              <a:t> YOU </a:t>
            </a:r>
            <a:r>
              <a:rPr lang="de-DE" dirty="0" err="1" smtClean="0"/>
              <a:t>for</a:t>
            </a:r>
            <a:r>
              <a:rPr lang="de-DE" dirty="0" smtClean="0"/>
              <a:t> all the </a:t>
            </a:r>
            <a:r>
              <a:rPr lang="de-DE" dirty="0" err="1" smtClean="0"/>
              <a:t>rest</a:t>
            </a:r>
            <a:r>
              <a:rPr lang="de-DE" dirty="0" smtClean="0"/>
              <a:t> (and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smtClean="0"/>
              <a:t>)</a:t>
            </a:r>
            <a:r>
              <a:rPr lang="de-DE" b="0" smtClean="0"/>
              <a:t>:</a:t>
            </a:r>
            <a:endParaRPr lang="de-DE" b="0" dirty="0" smtClean="0"/>
          </a:p>
          <a:p>
            <a:r>
              <a:rPr lang="de-DE" sz="1900" dirty="0"/>
              <a:t>Institute </a:t>
            </a:r>
            <a:r>
              <a:rPr lang="de-DE" sz="1900" dirty="0" err="1"/>
              <a:t>for</a:t>
            </a:r>
            <a:r>
              <a:rPr lang="de-DE" sz="1900" dirty="0"/>
              <a:t> </a:t>
            </a:r>
            <a:r>
              <a:rPr lang="de-DE" sz="1900" dirty="0" err="1"/>
              <a:t>Biomagnetism</a:t>
            </a:r>
            <a:r>
              <a:rPr lang="de-DE" sz="1900" dirty="0"/>
              <a:t> and Biosignalanalysis, University of Münster</a:t>
            </a:r>
          </a:p>
          <a:p>
            <a:r>
              <a:rPr lang="de-DE" sz="1900" b="0" dirty="0"/>
              <a:t>	Markus </a:t>
            </a:r>
            <a:r>
              <a:rPr lang="de-DE" sz="1900" b="0" dirty="0" err="1"/>
              <a:t>Junghöfer</a:t>
            </a:r>
            <a:r>
              <a:rPr lang="de-DE" sz="1900" b="0" dirty="0"/>
              <a:t> </a:t>
            </a:r>
            <a:br>
              <a:rPr lang="de-DE" sz="1900" b="0" dirty="0"/>
            </a:br>
            <a:r>
              <a:rPr lang="de-DE" sz="1900" b="0" dirty="0" smtClean="0"/>
              <a:t>Kati Keuper</a:t>
            </a:r>
            <a:r>
              <a:rPr lang="de-DE" sz="1900" b="0" dirty="0"/>
              <a:t/>
            </a:r>
            <a:br>
              <a:rPr lang="de-DE" sz="1900" b="0" dirty="0"/>
            </a:br>
            <a:r>
              <a:rPr lang="de-DE" sz="1900" b="0" dirty="0" err="1" smtClean="0"/>
              <a:t>Annuschka</a:t>
            </a:r>
            <a:r>
              <a:rPr lang="de-DE" sz="1900" b="0" dirty="0" smtClean="0"/>
              <a:t> </a:t>
            </a:r>
            <a:r>
              <a:rPr lang="de-DE" sz="1900" b="0" dirty="0"/>
              <a:t>Eden</a:t>
            </a:r>
            <a:br>
              <a:rPr lang="de-DE" sz="1900" b="0" dirty="0"/>
            </a:br>
            <a:r>
              <a:rPr lang="de-DE" sz="1900" b="0" dirty="0"/>
              <a:t>Torge </a:t>
            </a:r>
            <a:r>
              <a:rPr lang="de-DE" sz="1900" b="0" dirty="0" err="1"/>
              <a:t>Dellert</a:t>
            </a:r>
            <a:r>
              <a:rPr lang="de-DE" sz="1900" b="0" dirty="0"/>
              <a:t/>
            </a:r>
            <a:br>
              <a:rPr lang="de-DE" sz="1900" b="0" dirty="0"/>
            </a:br>
            <a:r>
              <a:rPr lang="de-DE" sz="1900" b="0" dirty="0"/>
              <a:t>Marisa </a:t>
            </a:r>
            <a:r>
              <a:rPr lang="de-DE" sz="1900" b="0" dirty="0" err="1" smtClean="0"/>
              <a:t>Nordt</a:t>
            </a:r>
            <a:endParaRPr lang="de-DE" sz="1900" b="0" dirty="0" smtClean="0"/>
          </a:p>
          <a:p>
            <a:r>
              <a:rPr lang="de-DE" sz="1900" dirty="0" err="1"/>
              <a:t>kbo</a:t>
            </a:r>
            <a:r>
              <a:rPr lang="de-DE" sz="1900" dirty="0"/>
              <a:t>-Inn-Salzach Klinikum</a:t>
            </a:r>
          </a:p>
          <a:p>
            <a:r>
              <a:rPr lang="de-DE" sz="1900" b="0" dirty="0" smtClean="0"/>
              <a:t>	Peter </a:t>
            </a:r>
            <a:r>
              <a:rPr lang="de-DE" sz="1900" b="0" dirty="0" err="1" smtClean="0"/>
              <a:t>Zwanzger</a:t>
            </a:r>
            <a:endParaRPr lang="de-DE" sz="1900" b="0" dirty="0" smtClean="0"/>
          </a:p>
          <a:p>
            <a:r>
              <a:rPr lang="de-DE" sz="1900" dirty="0" smtClean="0"/>
              <a:t>Department </a:t>
            </a:r>
            <a:r>
              <a:rPr lang="de-DE" sz="1900" dirty="0"/>
              <a:t>of </a:t>
            </a:r>
            <a:r>
              <a:rPr lang="de-DE" sz="1900" dirty="0" err="1"/>
              <a:t>Psychology</a:t>
            </a:r>
            <a:r>
              <a:rPr lang="de-DE" sz="1900" dirty="0"/>
              <a:t>, University of Münster </a:t>
            </a:r>
            <a:endParaRPr lang="de-DE" sz="1900" dirty="0" smtClean="0"/>
          </a:p>
          <a:p>
            <a:r>
              <a:rPr lang="de-DE" sz="1900" b="0" dirty="0"/>
              <a:t>	</a:t>
            </a:r>
            <a:r>
              <a:rPr lang="de-DE" sz="1900" b="0" dirty="0" smtClean="0"/>
              <a:t>Pienie </a:t>
            </a:r>
            <a:r>
              <a:rPr lang="de-DE" sz="1900" b="0" dirty="0"/>
              <a:t>Zwitserlood</a:t>
            </a:r>
          </a:p>
          <a:p>
            <a:r>
              <a:rPr lang="de-DE" sz="1900" dirty="0"/>
              <a:t>Department </a:t>
            </a:r>
            <a:r>
              <a:rPr lang="de-DE" sz="1900" dirty="0" err="1"/>
              <a:t>for</a:t>
            </a:r>
            <a:r>
              <a:rPr lang="de-DE" sz="1900" dirty="0"/>
              <a:t> </a:t>
            </a:r>
            <a:r>
              <a:rPr lang="de-DE" sz="1900" dirty="0" err="1"/>
              <a:t>Psychiatry</a:t>
            </a:r>
            <a:r>
              <a:rPr lang="de-DE" sz="1900" dirty="0"/>
              <a:t> and </a:t>
            </a:r>
            <a:r>
              <a:rPr lang="de-DE" sz="1900" dirty="0" err="1"/>
              <a:t>Psychotherapy</a:t>
            </a:r>
            <a:r>
              <a:rPr lang="de-DE" sz="1900" dirty="0"/>
              <a:t>, University of Münster</a:t>
            </a:r>
            <a:r>
              <a:rPr lang="de-DE" sz="1900" b="0" dirty="0"/>
              <a:t> </a:t>
            </a:r>
          </a:p>
          <a:p>
            <a:r>
              <a:rPr lang="de-DE" sz="1900" b="0" dirty="0"/>
              <a:t>	</a:t>
            </a:r>
            <a:r>
              <a:rPr lang="de-DE" sz="1900" b="0" dirty="0" smtClean="0"/>
              <a:t>Inga Laeger</a:t>
            </a:r>
            <a:r>
              <a:rPr lang="de-DE" sz="1900" b="0" dirty="0"/>
              <a:t>	</a:t>
            </a:r>
          </a:p>
          <a:p>
            <a:r>
              <a:rPr lang="de-DE" sz="1900" dirty="0"/>
              <a:t>Department of </a:t>
            </a:r>
            <a:r>
              <a:rPr lang="de-DE" sz="1900" dirty="0" err="1"/>
              <a:t>Psychology</a:t>
            </a:r>
            <a:r>
              <a:rPr lang="de-DE" sz="1900" dirty="0"/>
              <a:t>, University of </a:t>
            </a:r>
            <a:r>
              <a:rPr lang="de-DE" sz="1900" dirty="0" smtClean="0"/>
              <a:t>Bielefeld</a:t>
            </a:r>
          </a:p>
          <a:p>
            <a:r>
              <a:rPr lang="de-DE" sz="1900" b="0" dirty="0"/>
              <a:t>	</a:t>
            </a:r>
            <a:r>
              <a:rPr lang="de-DE" sz="1900" b="0" dirty="0" smtClean="0"/>
              <a:t>Johanna </a:t>
            </a:r>
            <a:r>
              <a:rPr lang="de-DE" sz="1900" b="0" dirty="0" err="1"/>
              <a:t>Kissler</a:t>
            </a:r>
            <a:endParaRPr lang="de-DE" sz="1900" b="0" dirty="0"/>
          </a:p>
          <a:p>
            <a:endParaRPr lang="de-DE" b="0" dirty="0"/>
          </a:p>
        </p:txBody>
      </p:sp>
      <p:pic>
        <p:nvPicPr>
          <p:cNvPr id="12" name="Picture 20" descr="Keu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59088"/>
            <a:ext cx="7604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ilaeg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429000"/>
            <a:ext cx="6175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225309_1988961493338_1522362215_32167181_3402770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43" y="4310063"/>
            <a:ext cx="5857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31" y="6235030"/>
            <a:ext cx="647700" cy="51593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67" descr="logo_IBB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75" y="5958805"/>
            <a:ext cx="1008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68" descr="UKM-Logo_Pantone300C_pos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76" y="6093742"/>
            <a:ext cx="7191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life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71" y="2074863"/>
            <a:ext cx="6688407" cy="423386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1712" y="8620"/>
            <a:ext cx="2592288" cy="972108"/>
          </a:xfrm>
          <a:prstGeom prst="roundRect">
            <a:avLst>
              <a:gd name="adj" fmla="val 9750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3897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/>
              <a:t>A </a:t>
            </a:r>
            <a:r>
              <a:rPr lang="de-DE" altLang="de-DE" dirty="0" err="1"/>
              <a:t>stereotypical</a:t>
            </a:r>
            <a:r>
              <a:rPr lang="de-DE" altLang="de-DE" dirty="0"/>
              <a:t> </a:t>
            </a:r>
            <a:r>
              <a:rPr lang="de-DE" altLang="de-DE" dirty="0" err="1"/>
              <a:t>situation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its</a:t>
            </a:r>
            <a:r>
              <a:rPr lang="de-DE" altLang="de-DE" dirty="0"/>
              <a:t> </a:t>
            </a:r>
            <a:r>
              <a:rPr lang="de-DE" altLang="de-DE" dirty="0" err="1"/>
              <a:t>neural</a:t>
            </a:r>
            <a:r>
              <a:rPr lang="de-DE" altLang="de-DE" dirty="0"/>
              <a:t>, </a:t>
            </a:r>
            <a:r>
              <a:rPr lang="de-DE" altLang="de-DE" dirty="0" err="1"/>
              <a:t>neurophysiological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behavioral</a:t>
            </a:r>
            <a:r>
              <a:rPr lang="de-DE" altLang="de-DE" dirty="0"/>
              <a:t> </a:t>
            </a:r>
            <a:r>
              <a:rPr lang="de-DE" altLang="de-DE" dirty="0" err="1"/>
              <a:t>consequences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8913" lvl="0" indent="-188913" defTabSz="738188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–"/>
            </a:pP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Situations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of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threat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require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fast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recognition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and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approach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to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the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problem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: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fight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or</a:t>
            </a:r>
            <a:r>
              <a:rPr lang="de-DE" altLang="de-DE" sz="1600" b="0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de-DE" altLang="de-DE" sz="1600" b="0" kern="0" dirty="0" err="1">
                <a:solidFill>
                  <a:srgbClr val="000000"/>
                </a:solidFill>
                <a:latin typeface="Arial"/>
                <a:cs typeface="+mn-cs"/>
              </a:rPr>
              <a:t>flight</a:t>
            </a:r>
            <a:endParaRPr lang="de-DE" altLang="de-DE" sz="1600" b="0" kern="0" dirty="0">
              <a:solidFill>
                <a:srgbClr val="000000"/>
              </a:solidFill>
              <a:latin typeface="Arial"/>
              <a:cs typeface="+mn-cs"/>
            </a:endParaRPr>
          </a:p>
          <a:p>
            <a:endParaRPr lang="de-D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30" y="2708920"/>
            <a:ext cx="44472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brief</a:t>
            </a:r>
            <a:r>
              <a:rPr lang="de-DE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the </a:t>
            </a:r>
            <a:r>
              <a:rPr lang="de-DE" dirty="0" err="1" smtClean="0"/>
              <a:t>emotion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3758043" cy="26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39660" y="5601394"/>
            <a:ext cx="17351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rgbClr val="000000"/>
                </a:solidFill>
              </a:rPr>
              <a:t>LaBar</a:t>
            </a:r>
            <a:r>
              <a:rPr lang="de-DE" sz="1200" dirty="0">
                <a:solidFill>
                  <a:srgbClr val="000000"/>
                </a:solidFill>
              </a:rPr>
              <a:t> &amp; </a:t>
            </a:r>
            <a:r>
              <a:rPr lang="de-DE" sz="1200" dirty="0" err="1">
                <a:solidFill>
                  <a:srgbClr val="000000"/>
                </a:solidFill>
              </a:rPr>
              <a:t>Cabeza</a:t>
            </a:r>
            <a:r>
              <a:rPr lang="de-DE" sz="1200" dirty="0">
                <a:solidFill>
                  <a:srgbClr val="000000"/>
                </a:solidFill>
              </a:rPr>
              <a:t>, 2006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2256" y="6165304"/>
            <a:ext cx="830821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GB" altLang="de-DE" sz="1200" dirty="0">
                <a:solidFill>
                  <a:srgbClr val="000000"/>
                </a:solidFill>
                <a:latin typeface="Arial" charset="0"/>
              </a:rPr>
              <a:t>The highly complex connections evidence the interplay of emotions with other aspects like regulating and controlling behaviour</a:t>
            </a:r>
          </a:p>
        </p:txBody>
      </p:sp>
      <p:pic>
        <p:nvPicPr>
          <p:cNvPr id="7" name="Grafi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5760720" cy="17037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6627198" y="3789040"/>
            <a:ext cx="107484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Pessoa, 2017</a:t>
            </a: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How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</a:t>
            </a:r>
            <a:r>
              <a:rPr lang="de-DE" altLang="de-DE" dirty="0" err="1"/>
              <a:t>investigate</a:t>
            </a:r>
            <a:r>
              <a:rPr lang="de-DE" altLang="de-DE" dirty="0"/>
              <a:t> </a:t>
            </a:r>
            <a:r>
              <a:rPr lang="de-DE" altLang="de-DE" dirty="0" err="1" smtClean="0"/>
              <a:t>emotions</a:t>
            </a:r>
            <a:r>
              <a:rPr lang="de-DE" altLang="de-DE" dirty="0" smtClean="0"/>
              <a:t> (quick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dirty</a:t>
            </a:r>
            <a:r>
              <a:rPr lang="de-DE" altLang="de-DE" dirty="0" smtClean="0"/>
              <a:t>):</a:t>
            </a:r>
            <a:endParaRPr lang="de-DE" dirty="0"/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1219200" y="2276872"/>
            <a:ext cx="6449144" cy="3681422"/>
            <a:chOff x="1914525" y="2327275"/>
            <a:chExt cx="6315644" cy="351757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352800" y="4403725"/>
              <a:ext cx="566738" cy="425450"/>
              <a:chOff x="2178" y="2418"/>
              <a:chExt cx="357" cy="268"/>
            </a:xfrm>
          </p:grpSpPr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8" y="2418"/>
                <a:ext cx="35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8" y="2552"/>
                <a:ext cx="35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75" y="4622800"/>
              <a:ext cx="5143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100" y="4156075"/>
              <a:ext cx="4905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8" y="5059363"/>
              <a:ext cx="51752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438400" y="4003674"/>
              <a:ext cx="5105400" cy="457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GB" altLang="de-DE">
                <a:solidFill>
                  <a:srgbClr val="000000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38400" y="2479675"/>
              <a:ext cx="25400" cy="3349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GB" altLang="de-DE">
                <a:solidFill>
                  <a:srgbClr val="000000"/>
                </a:solidFill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2019309" y="2362197"/>
              <a:ext cx="827162" cy="261913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700" dirty="0" err="1">
                  <a:solidFill>
                    <a:srgbClr val="000000"/>
                  </a:solidFill>
                </a:rPr>
                <a:t>pleasant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914525" y="5582934"/>
              <a:ext cx="1070071" cy="26191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700" dirty="0" err="1">
                  <a:solidFill>
                    <a:srgbClr val="000000"/>
                  </a:solidFill>
                </a:rPr>
                <a:t>unpleasant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225" y="2533650"/>
              <a:ext cx="5715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738" y="5322888"/>
              <a:ext cx="568325" cy="37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25" y="5146675"/>
              <a:ext cx="51752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425" y="3394075"/>
              <a:ext cx="322263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2713038"/>
              <a:ext cx="51593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2908300"/>
              <a:ext cx="51593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317875"/>
              <a:ext cx="488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725" y="3060700"/>
              <a:ext cx="566738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698875"/>
              <a:ext cx="4905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275" y="4746625"/>
              <a:ext cx="592138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475" y="4117975"/>
              <a:ext cx="3762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6563144" y="2327275"/>
              <a:ext cx="1667025" cy="3079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solidFill>
                    <a:srgbClr val="000000"/>
                  </a:solidFill>
                </a:rPr>
                <a:t>Appetitive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gradient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2438400" y="2619375"/>
              <a:ext cx="4191000" cy="1384300"/>
            </a:xfrm>
            <a:custGeom>
              <a:avLst/>
              <a:gdLst>
                <a:gd name="T0" fmla="*/ 0 w 2341"/>
                <a:gd name="T1" fmla="*/ 1365025 h 790"/>
                <a:gd name="T2" fmla="*/ 5371 w 2341"/>
                <a:gd name="T3" fmla="*/ 1384300 h 790"/>
                <a:gd name="T4" fmla="*/ 4191000 w 2341"/>
                <a:gd name="T5" fmla="*/ 19275 h 790"/>
                <a:gd name="T6" fmla="*/ 4185629 w 2341"/>
                <a:gd name="T7" fmla="*/ 0 h 790"/>
                <a:gd name="T8" fmla="*/ 0 w 2341"/>
                <a:gd name="T9" fmla="*/ 1365025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1"/>
                <a:gd name="T16" fmla="*/ 0 h 790"/>
                <a:gd name="T17" fmla="*/ 2341 w 2341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1" h="790">
                  <a:moveTo>
                    <a:pt x="0" y="779"/>
                  </a:moveTo>
                  <a:lnTo>
                    <a:pt x="3" y="790"/>
                  </a:lnTo>
                  <a:lnTo>
                    <a:pt x="2341" y="11"/>
                  </a:lnTo>
                  <a:lnTo>
                    <a:pt x="2338" y="0"/>
                  </a:lnTo>
                  <a:lnTo>
                    <a:pt x="0" y="77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2438400" y="4003675"/>
              <a:ext cx="4105275" cy="1558926"/>
            </a:xfrm>
            <a:custGeom>
              <a:avLst/>
              <a:gdLst>
                <a:gd name="T0" fmla="*/ 8412 w 2440"/>
                <a:gd name="T1" fmla="*/ 0 h 1277"/>
                <a:gd name="T2" fmla="*/ 0 w 2440"/>
                <a:gd name="T3" fmla="*/ 13428 h 1277"/>
                <a:gd name="T4" fmla="*/ 4096863 w 2440"/>
                <a:gd name="T5" fmla="*/ 1558926 h 1277"/>
                <a:gd name="T6" fmla="*/ 4105275 w 2440"/>
                <a:gd name="T7" fmla="*/ 1545498 h 1277"/>
                <a:gd name="T8" fmla="*/ 8412 w 2440"/>
                <a:gd name="T9" fmla="*/ 0 h 1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0"/>
                <a:gd name="T16" fmla="*/ 0 h 1277"/>
                <a:gd name="T17" fmla="*/ 2440 w 2440"/>
                <a:gd name="T18" fmla="*/ 1277 h 1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0" h="1277">
                  <a:moveTo>
                    <a:pt x="5" y="0"/>
                  </a:moveTo>
                  <a:lnTo>
                    <a:pt x="0" y="11"/>
                  </a:lnTo>
                  <a:lnTo>
                    <a:pt x="2435" y="1277"/>
                  </a:lnTo>
                  <a:lnTo>
                    <a:pt x="2440" y="126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6715558" y="5594046"/>
              <a:ext cx="1379661" cy="215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400" dirty="0" err="1">
                  <a:solidFill>
                    <a:srgbClr val="000000"/>
                  </a:solidFill>
                </a:rPr>
                <a:t>Aversive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gradient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40"/>
            <p:cNvSpPr txBox="1">
              <a:spLocks noChangeArrowheads="1"/>
            </p:cNvSpPr>
            <p:nvPr/>
          </p:nvSpPr>
          <p:spPr bwMode="auto">
            <a:xfrm rot="20180211">
              <a:off x="4100709" y="2600300"/>
              <a:ext cx="930359" cy="3079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solidFill>
                    <a:srgbClr val="000000"/>
                  </a:solidFill>
                </a:rPr>
                <a:t>approach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41"/>
            <p:cNvSpPr>
              <a:spLocks noChangeArrowheads="1"/>
            </p:cNvSpPr>
            <p:nvPr/>
          </p:nvSpPr>
          <p:spPr bwMode="auto">
            <a:xfrm rot="1528806">
              <a:off x="4256298" y="5398801"/>
              <a:ext cx="846214" cy="215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400" dirty="0" err="1">
                  <a:solidFill>
                    <a:srgbClr val="000000"/>
                  </a:solidFill>
                </a:rPr>
                <a:t>withdrawal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 rot="5400000">
              <a:off x="1951926" y="3928096"/>
              <a:ext cx="1004794" cy="2603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700" dirty="0">
                  <a:solidFill>
                    <a:srgbClr val="000000"/>
                  </a:solidFill>
                </a:rPr>
                <a:t>VALENCE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677024" y="3860657"/>
              <a:ext cx="1043081" cy="2619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1700" dirty="0">
                  <a:solidFill>
                    <a:srgbClr val="000000"/>
                  </a:solidFill>
                </a:rPr>
                <a:t>AROUSAL</a:t>
              </a:r>
              <a:endParaRPr lang="de-DE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6608365" y="6324102"/>
            <a:ext cx="2318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Bradley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Lang, 2004</a:t>
            </a:r>
          </a:p>
        </p:txBody>
      </p:sp>
    </p:spTree>
    <p:extLst>
      <p:ext uri="{BB962C8B-B14F-4D97-AF65-F5344CB8AC3E}">
        <p14:creationId xmlns:p14="http://schemas.microsoft.com/office/powerpoint/2010/main" val="31700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/>
              <a:t>Characteristics of emotions: fast and efficient</a:t>
            </a:r>
            <a:endParaRPr lang="de-DE" dirty="0"/>
          </a:p>
        </p:txBody>
      </p:sp>
      <p:pic>
        <p:nvPicPr>
          <p:cNvPr id="4" name="Grafik 71" descr="EP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" y="1844824"/>
            <a:ext cx="5544616" cy="610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28184" y="227687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fast </a:t>
            </a:r>
            <a:r>
              <a:rPr lang="de-DE" dirty="0" err="1" smtClean="0"/>
              <a:t>brain</a:t>
            </a:r>
            <a:r>
              <a:rPr lang="de-DE" dirty="0" smtClean="0"/>
              <a:t> </a:t>
            </a:r>
            <a:r>
              <a:rPr lang="de-DE" dirty="0" err="1" smtClean="0"/>
              <a:t>responses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Electro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Magnetoencephalography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83729" y="4077072"/>
            <a:ext cx="5904656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2216125" cy="196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52342"/>
            <a:ext cx="1733555" cy="19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ERP/ERF </a:t>
            </a:r>
            <a:r>
              <a:rPr lang="de-DE" dirty="0" err="1" smtClean="0"/>
              <a:t>components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The gold standard: two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reliable emotion sensitive ERPs: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Early posterior negativity (EPN, 120-300ms, posterior electrodes)</a:t>
            </a:r>
          </a:p>
          <a:p>
            <a:pPr lvl="1">
              <a:lnSpc>
                <a:spcPct val="130000"/>
              </a:lnSpc>
              <a:spcAft>
                <a:spcPts val="300"/>
              </a:spcAft>
              <a:buFontTx/>
              <a:buChar char="•"/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 in response to different </a:t>
            </a:r>
            <a:r>
              <a:rPr lang="en-US" altLang="de-DE" sz="1400" b="1" dirty="0">
                <a:latin typeface="Arial" charset="0"/>
                <a:cs typeface="Times New Roman" pitchFamily="18" charset="0"/>
              </a:rPr>
              <a:t>arousing</a:t>
            </a:r>
            <a:r>
              <a:rPr lang="en-US" altLang="de-DE" sz="1400" dirty="0">
                <a:latin typeface="Arial" charset="0"/>
                <a:cs typeface="Times New Roman" pitchFamily="18" charset="0"/>
              </a:rPr>
              <a:t> stimuli (e.g. faces, scenes, words, gestures)</a:t>
            </a:r>
          </a:p>
          <a:p>
            <a:pPr lvl="1">
              <a:lnSpc>
                <a:spcPct val="130000"/>
              </a:lnSpc>
              <a:spcAft>
                <a:spcPts val="300"/>
              </a:spcAft>
              <a:buFontTx/>
              <a:buChar char="•"/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 index of “natural selective attention” or </a:t>
            </a:r>
            <a:r>
              <a:rPr lang="en-US" altLang="de-DE" sz="1400" dirty="0" smtClean="0">
                <a:latin typeface="Arial" charset="0"/>
                <a:cs typeface="Times New Roman" pitchFamily="18" charset="0"/>
              </a:rPr>
              <a:t>“motivated attention”</a:t>
            </a:r>
            <a:endParaRPr lang="en-US" altLang="de-DE" sz="1400" dirty="0">
              <a:latin typeface="Arial" charset="0"/>
              <a:cs typeface="Times New Roman" pitchFamily="18" charset="0"/>
            </a:endParaRPr>
          </a:p>
          <a:p>
            <a:pPr lvl="1">
              <a:lnSpc>
                <a:spcPct val="130000"/>
              </a:lnSpc>
              <a:spcAft>
                <a:spcPts val="300"/>
              </a:spcAft>
              <a:buFontTx/>
              <a:buChar char="•"/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 automatic extraction of emotional features/ aspects</a:t>
            </a:r>
          </a:p>
          <a:p>
            <a:pPr>
              <a:spcBef>
                <a:spcPct val="20000"/>
              </a:spcBef>
              <a:spcAft>
                <a:spcPts val="300"/>
              </a:spcAft>
              <a:buClr>
                <a:srgbClr val="005628"/>
              </a:buClr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The late positive component (LPC) (&gt; 350 </a:t>
            </a:r>
            <a:r>
              <a:rPr lang="en-US" altLang="de-DE" sz="1400" dirty="0" err="1">
                <a:latin typeface="Arial" charset="0"/>
                <a:cs typeface="Times New Roman" pitchFamily="18" charset="0"/>
              </a:rPr>
              <a:t>ms</a:t>
            </a:r>
            <a:r>
              <a:rPr lang="en-US" altLang="de-DE" sz="1400" dirty="0">
                <a:latin typeface="Arial" charset="0"/>
                <a:cs typeface="Times New Roman" pitchFamily="18" charset="0"/>
              </a:rPr>
              <a:t>, </a:t>
            </a:r>
            <a:r>
              <a:rPr lang="en-US" altLang="de-DE" sz="1400" dirty="0" err="1">
                <a:latin typeface="Arial" charset="0"/>
                <a:cs typeface="Times New Roman" pitchFamily="18" charset="0"/>
              </a:rPr>
              <a:t>centroparietal</a:t>
            </a:r>
            <a:r>
              <a:rPr lang="en-US" altLang="de-DE" sz="1400" dirty="0">
                <a:latin typeface="Arial" charset="0"/>
                <a:cs typeface="Times New Roman" pitchFamily="18" charset="0"/>
              </a:rPr>
              <a:t> electrodes)</a:t>
            </a:r>
          </a:p>
          <a:p>
            <a:pPr lvl="1">
              <a:spcBef>
                <a:spcPct val="20000"/>
              </a:spcBef>
              <a:spcAft>
                <a:spcPts val="300"/>
              </a:spcAft>
              <a:buClr>
                <a:srgbClr val="005628"/>
              </a:buClr>
              <a:buFont typeface="Arial" charset="0"/>
              <a:buChar char="•"/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 associated with task demands such as attentional capture, evaluation, or memory encoding (Kissler et al., 2009)</a:t>
            </a:r>
          </a:p>
          <a:p>
            <a:pPr lvl="1">
              <a:spcBef>
                <a:spcPct val="20000"/>
              </a:spcBef>
              <a:spcAft>
                <a:spcPts val="300"/>
              </a:spcAft>
              <a:buClr>
                <a:srgbClr val="005628"/>
              </a:buClr>
              <a:buFont typeface="Arial" charset="0"/>
              <a:buChar char="•"/>
            </a:pPr>
            <a:r>
              <a:rPr lang="en-US" altLang="de-DE" sz="1400" dirty="0">
                <a:latin typeface="Arial" charset="0"/>
                <a:cs typeface="Times New Roman" pitchFamily="18" charset="0"/>
              </a:rPr>
              <a:t>Evaluation of emotional/neutral stimulus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97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talking about?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altLang="de-DE" b="0" dirty="0"/>
              <a:t>Emotion?</a:t>
            </a:r>
            <a:br>
              <a:rPr lang="en-GB" altLang="de-DE" b="0" dirty="0"/>
            </a:br>
            <a:r>
              <a:rPr lang="en-GB" altLang="de-DE" b="0" dirty="0"/>
              <a:t>Yes: importance, significance, valence, arousal…</a:t>
            </a:r>
            <a:br>
              <a:rPr lang="en-GB" altLang="de-DE" b="0" dirty="0"/>
            </a:br>
            <a:r>
              <a:rPr lang="en-GB" altLang="de-DE" b="0" dirty="0"/>
              <a:t>No: no autonomic measures like </a:t>
            </a:r>
            <a:r>
              <a:rPr lang="en-GB" altLang="de-DE" b="0" dirty="0" smtClean="0"/>
              <a:t>heartbeat</a:t>
            </a:r>
            <a:r>
              <a:rPr lang="en-GB" altLang="de-DE" b="0" dirty="0"/>
              <a:t>, skin conductance etc. Emotions need a body.</a:t>
            </a:r>
          </a:p>
          <a:p>
            <a:endParaRPr lang="en-GB" altLang="de-DE" b="0" dirty="0"/>
          </a:p>
          <a:p>
            <a:r>
              <a:rPr lang="en-GB" altLang="de-DE" b="0" dirty="0"/>
              <a:t>Cognition?</a:t>
            </a:r>
            <a:br>
              <a:rPr lang="en-GB" altLang="de-DE" b="0" dirty="0"/>
            </a:br>
            <a:r>
              <a:rPr lang="en-GB" altLang="de-DE" b="0" dirty="0"/>
              <a:t>Yes: description within a processing framework, enhanced processing, automatic etc.</a:t>
            </a:r>
            <a:br>
              <a:rPr lang="en-GB" altLang="de-DE" b="0" dirty="0"/>
            </a:br>
            <a:r>
              <a:rPr lang="en-GB" altLang="de-DE" b="0" dirty="0"/>
              <a:t>No: why would we then need a definition for </a:t>
            </a:r>
            <a:r>
              <a:rPr lang="en-GB" altLang="de-DE" b="0" dirty="0" smtClean="0"/>
              <a:t>emotion?</a:t>
            </a:r>
            <a:endParaRPr lang="en-GB" altLang="de-DE" b="0" dirty="0"/>
          </a:p>
          <a:p>
            <a:endParaRPr lang="en-GB" altLang="de-DE" b="0" dirty="0"/>
          </a:p>
          <a:p>
            <a:r>
              <a:rPr lang="en-GB" altLang="de-DE" b="0" dirty="0"/>
              <a:t>Cognition for emotion? Emotional cognition?</a:t>
            </a:r>
            <a:br>
              <a:rPr lang="en-GB" altLang="de-DE" b="0" dirty="0"/>
            </a:br>
            <a:r>
              <a:rPr lang="en-GB" altLang="de-DE" b="0" dirty="0"/>
              <a:t>Why not? The point is: it starts with the </a:t>
            </a:r>
            <a:r>
              <a:rPr lang="en-GB" altLang="de-DE" b="0" dirty="0" smtClean="0"/>
              <a:t>brain (but it is context dependent)</a:t>
            </a:r>
            <a:endParaRPr lang="en-GB" altLang="de-DE" b="0" dirty="0"/>
          </a:p>
          <a:p>
            <a:endParaRPr lang="en-GB" altLang="de-DE" b="0" dirty="0"/>
          </a:p>
          <a:p>
            <a:r>
              <a:rPr lang="en-GB" altLang="de-DE" b="0" dirty="0" smtClean="0"/>
              <a:t>Proposal: It </a:t>
            </a:r>
            <a:r>
              <a:rPr lang="en-GB" altLang="de-DE" b="0" dirty="0"/>
              <a:t>depends on your definition of emotion and which aspects are most important to you!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1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KJ">
  <a:themeElements>
    <a:clrScheme name="UKJ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6A2"/>
      </a:accent1>
      <a:accent2>
        <a:srgbClr val="00AEEB"/>
      </a:accent2>
      <a:accent3>
        <a:srgbClr val="8DD449"/>
      </a:accent3>
      <a:accent4>
        <a:srgbClr val="FFC000"/>
      </a:accent4>
      <a:accent5>
        <a:srgbClr val="FF0000"/>
      </a:accent5>
      <a:accent6>
        <a:srgbClr val="7030A0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1564</Words>
  <Application>Microsoft Office PowerPoint</Application>
  <PresentationFormat>Bildschirmpräsentation (4:3)</PresentationFormat>
  <Paragraphs>279</Paragraphs>
  <Slides>35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UKJ</vt:lpstr>
      <vt:lpstr>Photo Editor Photo</vt:lpstr>
      <vt:lpstr>Image</vt:lpstr>
      <vt:lpstr>Acrobat Document</vt:lpstr>
      <vt:lpstr>Emotional Words: Faster than Thought</vt:lpstr>
      <vt:lpstr>Conflict of interest: none</vt:lpstr>
      <vt:lpstr>On emotions (briefly, incomplete and maybe not sufficient)</vt:lpstr>
      <vt:lpstr>A stereotypical situation and its neural, neurophysiological and behavioral consequences</vt:lpstr>
      <vt:lpstr>A brief introduction to the emotion network</vt:lpstr>
      <vt:lpstr>How to investigate emotions (quick and dirty):</vt:lpstr>
      <vt:lpstr>Characteristics of emotions: fast and efficient</vt:lpstr>
      <vt:lpstr>Two major ERP/ERF components</vt:lpstr>
      <vt:lpstr>What are we talking about?</vt:lpstr>
      <vt:lpstr>And even faster and more efficient</vt:lpstr>
      <vt:lpstr>A human chemosignal?</vt:lpstr>
      <vt:lpstr>Stimuli</vt:lpstr>
      <vt:lpstr>What is the property of AND? </vt:lpstr>
      <vt:lpstr>Evoked magnetic fields during EPN interval</vt:lpstr>
      <vt:lpstr>Estimation of neural generators (L2MN) during EPNm </vt:lpstr>
      <vt:lpstr>AND enhances emotional processing of socially relevant stimuli </vt:lpstr>
      <vt:lpstr>When the brain knows more about you than yourself</vt:lpstr>
      <vt:lpstr>Probing the network with DTI in anxious persons</vt:lpstr>
      <vt:lpstr>Probing the network with DTI: display of connections</vt:lpstr>
      <vt:lpstr>Why in all earth words as stimulus material?</vt:lpstr>
      <vt:lpstr>An overarching proposal…</vt:lpstr>
      <vt:lpstr>Learning Words, e.g. for emotional concepts</vt:lpstr>
      <vt:lpstr>Learning emotional words in anxious persons</vt:lpstr>
      <vt:lpstr>Learning emotional words in anxious persons</vt:lpstr>
      <vt:lpstr>The Anxiety Network: Amygdala and Pfc</vt:lpstr>
      <vt:lpstr>Emotional words: faster than thought</vt:lpstr>
      <vt:lpstr>Emotional words: faster than thought</vt:lpstr>
      <vt:lpstr>Probing the network with TMS</vt:lpstr>
      <vt:lpstr>Probing the network: behavioral measures</vt:lpstr>
      <vt:lpstr>Probing the network: ERP results</vt:lpstr>
      <vt:lpstr>Probing the network: MEG results / source localization</vt:lpstr>
      <vt:lpstr>Wrapping up…</vt:lpstr>
      <vt:lpstr>Open questions = Discussion</vt:lpstr>
      <vt:lpstr>Thank YOU for your attention</vt:lpstr>
      <vt:lpstr>My life now…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UKJ_Praesentation</dc:title>
  <dc:creator>timespin</dc:creator>
  <cp:lastModifiedBy>Dobel, Christian</cp:lastModifiedBy>
  <cp:revision>96</cp:revision>
  <dcterms:created xsi:type="dcterms:W3CDTF">2015-08-25T09:44:47Z</dcterms:created>
  <dcterms:modified xsi:type="dcterms:W3CDTF">2024-06-05T07:31:00Z</dcterms:modified>
</cp:coreProperties>
</file>