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2" r:id="rId4"/>
    <p:sldId id="270" r:id="rId5"/>
    <p:sldId id="271" r:id="rId6"/>
    <p:sldId id="274" r:id="rId7"/>
    <p:sldId id="275" r:id="rId8"/>
    <p:sldId id="276" r:id="rId9"/>
    <p:sldId id="273" r:id="rId10"/>
    <p:sldId id="259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66" r:id="rId19"/>
  </p:sldIdLst>
  <p:sldSz cx="18288000" cy="10287000"/>
  <p:notesSz cx="6858000" cy="9144000"/>
  <p:embeddedFontLst>
    <p:embeddedFont>
      <p:font typeface="Source Sans Pro" panose="020B0503030403020204" pitchFamily="34" charset="0"/>
      <p:regular r:id="rId21"/>
      <p:bold r:id="rId22"/>
      <p:italic r:id="rId23"/>
      <p:boldItalic r:id="rId24"/>
    </p:embeddedFont>
    <p:embeddedFont>
      <p:font typeface="TT Marxiana Antigu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8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16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677D9-006F-4567-B8B7-1B76D9240D30}" type="datetimeFigureOut">
              <a:rPr lang="sv-SE" smtClean="0"/>
              <a:t>2026-02-06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A9869-39B0-4980-A09D-D10AC9CFD1A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11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2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47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8.jpeg"/><Relationship Id="rId2" Type="http://schemas.openxmlformats.org/officeDocument/2006/relationships/image" Target="../media/image1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51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sv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1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5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8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3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1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8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74190" y="-918582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-525606" y="2803493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2" y="0"/>
                </a:lnTo>
                <a:lnTo>
                  <a:pt x="1645692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 rot="1831725">
            <a:off x="-742937" y="7811340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0" y="0"/>
                </a:moveTo>
                <a:lnTo>
                  <a:pt x="3125458" y="0"/>
                </a:lnTo>
                <a:lnTo>
                  <a:pt x="3125458" y="3497537"/>
                </a:lnTo>
                <a:lnTo>
                  <a:pt x="0" y="3497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 rot="-5400000">
            <a:off x="3473863" y="7880583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0" y="0"/>
                </a:moveTo>
                <a:lnTo>
                  <a:pt x="2196274" y="0"/>
                </a:lnTo>
                <a:lnTo>
                  <a:pt x="21962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Freeform 10"/>
          <p:cNvSpPr/>
          <p:nvPr/>
        </p:nvSpPr>
        <p:spPr>
          <a:xfrm>
            <a:off x="3351741" y="-108392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0" y="0"/>
                </a:moveTo>
                <a:lnTo>
                  <a:pt x="2440518" y="0"/>
                </a:lnTo>
                <a:lnTo>
                  <a:pt x="2440518" y="2623556"/>
                </a:lnTo>
                <a:lnTo>
                  <a:pt x="0" y="2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TextBox 12"/>
          <p:cNvSpPr txBox="1"/>
          <p:nvPr/>
        </p:nvSpPr>
        <p:spPr>
          <a:xfrm>
            <a:off x="3095591" y="3775483"/>
            <a:ext cx="12096818" cy="199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41"/>
              </a:lnSpc>
            </a:pPr>
            <a:r>
              <a:rPr lang="en-US" sz="13800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LT Career Talk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9347" y="5745700"/>
            <a:ext cx="9989306" cy="2159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0"/>
              </a:lnSpc>
            </a:pPr>
            <a:r>
              <a:rPr lang="en-US" sz="6193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Vincent Ng</a:t>
            </a:r>
          </a:p>
          <a:p>
            <a:pPr algn="ctr">
              <a:lnSpc>
                <a:spcPts val="8670"/>
              </a:lnSpc>
            </a:pPr>
            <a:r>
              <a:rPr lang="en-US" sz="6193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LLA (2019-2024)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/>
          <p:cNvSpPr txBox="1"/>
          <p:nvPr/>
        </p:nvSpPr>
        <p:spPr>
          <a:xfrm>
            <a:off x="1496753" y="138101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Masters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</a:t>
            </a:r>
          </a:p>
        </p:txBody>
      </p:sp>
      <p:sp>
        <p:nvSpPr>
          <p:cNvPr id="16" name="AutoShape 2" descr="Universitetet i Leiden – Wikipedia">
            <a:extLst>
              <a:ext uri="{FF2B5EF4-FFF2-40B4-BE49-F238E27FC236}">
                <a16:creationId xmlns:a16="http://schemas.microsoft.com/office/drawing/2014/main" id="{BCDDC0AE-5CC4-8FEC-6A8A-3C498C1F93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43FA4E-F916-C2FC-3417-BBED676AFB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6266" y="1773200"/>
            <a:ext cx="6748628" cy="2981952"/>
          </a:xfrm>
          <a:prstGeom prst="rect">
            <a:avLst/>
          </a:prstGeom>
        </p:spPr>
      </p:pic>
      <p:pic>
        <p:nvPicPr>
          <p:cNvPr id="1030" name="Picture 6" descr="Universiteit Leiden - Reviews, Photos &amp; Phone Number - Updated January 2026  - Universities in Essen, Antwerpen - Wheree">
            <a:extLst>
              <a:ext uri="{FF2B5EF4-FFF2-40B4-BE49-F238E27FC236}">
                <a16:creationId xmlns:a16="http://schemas.microsoft.com/office/drawing/2014/main" id="{59A1B35C-81EA-D18B-B454-74565AF6F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30" y="3444895"/>
            <a:ext cx="3667619" cy="551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AA25C95E-5E10-40E8-8197-69ED4643E2F8}"/>
              </a:ext>
            </a:extLst>
          </p:cNvPr>
          <p:cNvSpPr txBox="1"/>
          <p:nvPr/>
        </p:nvSpPr>
        <p:spPr>
          <a:xfrm>
            <a:off x="7489911" y="5135880"/>
            <a:ext cx="7098686" cy="1190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Advanced Masters in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International Relations &amp; Diplomacy</a:t>
            </a:r>
          </a:p>
        </p:txBody>
      </p:sp>
      <p:pic>
        <p:nvPicPr>
          <p:cNvPr id="1032" name="Picture 8" descr="Discover The Hague | A Visitor's Introduction to The Hague">
            <a:extLst>
              <a:ext uri="{FF2B5EF4-FFF2-40B4-BE49-F238E27FC236}">
                <a16:creationId xmlns:a16="http://schemas.microsoft.com/office/drawing/2014/main" id="{34B9AD9F-0B7E-4FA0-A636-29801CEC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04" y="7005298"/>
            <a:ext cx="4506416" cy="30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6A89B-7D7A-1438-9AB9-3F84FC5B5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FD9A4C-E18A-FE47-D068-7D416CD51090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80A07D8-C3AC-A136-17B8-E242C36BD588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6319D63-FF6A-D41D-34D3-54ADE95539A0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67EE95-F31B-9C06-5102-28668ADED99F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1E9EA3-CDD3-1F9D-40EF-CCF5EEB1B25F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BD4FCAB-698E-1723-5E1D-A0EBD244D08F}"/>
              </a:ext>
            </a:extLst>
          </p:cNvPr>
          <p:cNvSpPr txBox="1"/>
          <p:nvPr/>
        </p:nvSpPr>
        <p:spPr>
          <a:xfrm>
            <a:off x="1496753" y="138101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Career Goals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DAB1442-6ACD-600B-EE39-A2E59F6DFE3C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62B3746-417F-D6EE-B606-4499CB7F9070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835F895-B138-A36B-5573-5B97FFAB1741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84D824E4-999C-7ADC-2B05-A1F0591A0259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</a:t>
            </a:r>
          </a:p>
        </p:txBody>
      </p:sp>
      <p:sp>
        <p:nvSpPr>
          <p:cNvPr id="16" name="AutoShape 2" descr="Universitetet i Leiden – Wikipedia">
            <a:extLst>
              <a:ext uri="{FF2B5EF4-FFF2-40B4-BE49-F238E27FC236}">
                <a16:creationId xmlns:a16="http://schemas.microsoft.com/office/drawing/2014/main" id="{C8A3A735-2150-3ECD-C05D-C6EC29164C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2050" name="Picture 2" descr="United States Department of State - Wikipedia">
            <a:extLst>
              <a:ext uri="{FF2B5EF4-FFF2-40B4-BE49-F238E27FC236}">
                <a16:creationId xmlns:a16="http://schemas.microsoft.com/office/drawing/2014/main" id="{CD3E40D8-0C4D-50B0-9AD3-19F63315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21" y="2989769"/>
            <a:ext cx="2999061" cy="29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o – UN">
            <a:extLst>
              <a:ext uri="{FF2B5EF4-FFF2-40B4-BE49-F238E27FC236}">
                <a16:creationId xmlns:a16="http://schemas.microsoft.com/office/drawing/2014/main" id="{7FFF3754-2B43-3A61-A2C1-08009E93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44" y="6594076"/>
            <a:ext cx="5810250" cy="32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7C23F2A-FDF1-0A25-C3C4-AB73BCE7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836" y="3944499"/>
            <a:ext cx="2954933" cy="22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uys Clingendael - Wikipedia">
            <a:extLst>
              <a:ext uri="{FF2B5EF4-FFF2-40B4-BE49-F238E27FC236}">
                <a16:creationId xmlns:a16="http://schemas.microsoft.com/office/drawing/2014/main" id="{BB25F84A-BA91-C2B1-D494-866E87D1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80" y="3197014"/>
            <a:ext cx="5000283" cy="32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6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1D29C-5FAF-9A0D-7924-84D097DDA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D7F0CB-8B9C-429C-F486-A86822CC81F6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94BCEEB-8F08-DBFE-5A77-3DE0039AAD7C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22B247-7B6E-80B6-A7CC-D14836AA8701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863FCD8-20AE-26EC-776B-B03C4ED9732D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523AEB3-CE05-AF55-9B76-6AB9E160E465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0FFBEF7-EBC5-517C-47F3-E4C29F500DF2}"/>
              </a:ext>
            </a:extLst>
          </p:cNvPr>
          <p:cNvSpPr txBox="1"/>
          <p:nvPr/>
        </p:nvSpPr>
        <p:spPr>
          <a:xfrm>
            <a:off x="1496753" y="138101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Opportunities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D0C4A7D-4A8D-7AA7-4867-03781622038B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E7C82C7-E625-BF07-802F-10C48C907A5A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FF5FCB2-77AA-F1CC-9609-F3FE88CCE9F3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578D2764-6BEC-B106-8746-ADCEDCDA71B3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12</a:t>
            </a:r>
          </a:p>
        </p:txBody>
      </p:sp>
      <p:sp>
        <p:nvSpPr>
          <p:cNvPr id="16" name="AutoShape 2" descr="Universitetet i Leiden – Wikipedia">
            <a:extLst>
              <a:ext uri="{FF2B5EF4-FFF2-40B4-BE49-F238E27FC236}">
                <a16:creationId xmlns:a16="http://schemas.microsoft.com/office/drawing/2014/main" id="{844DE81D-1525-89F9-A7FA-70A7EF50E9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9" name="Picture 8" descr="A magazine cover with a building&#10;&#10;AI-generated content may be incorrect.">
            <a:extLst>
              <a:ext uri="{FF2B5EF4-FFF2-40B4-BE49-F238E27FC236}">
                <a16:creationId xmlns:a16="http://schemas.microsoft.com/office/drawing/2014/main" id="{8D0847FB-C6C5-83A6-1319-23DE0B61E1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7347"/>
          <a:stretch>
            <a:fillRect/>
          </a:stretch>
        </p:blipFill>
        <p:spPr>
          <a:xfrm>
            <a:off x="1071831" y="3515294"/>
            <a:ext cx="2529136" cy="4402255"/>
          </a:xfrm>
          <a:prstGeom prst="rect">
            <a:avLst/>
          </a:prstGeom>
        </p:spPr>
      </p:pic>
      <p:pic>
        <p:nvPicPr>
          <p:cNvPr id="11" name="Picture 10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F5DA1A76-F54B-6426-F2EA-C14BBCB026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0740"/>
          <a:stretch>
            <a:fillRect/>
          </a:stretch>
        </p:blipFill>
        <p:spPr>
          <a:xfrm>
            <a:off x="4193143" y="4703402"/>
            <a:ext cx="2952896" cy="4402255"/>
          </a:xfrm>
          <a:prstGeom prst="rect">
            <a:avLst/>
          </a:prstGeom>
        </p:spPr>
      </p:pic>
      <p:pic>
        <p:nvPicPr>
          <p:cNvPr id="18" name="Picture 1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135BE9F1-1CBE-58B7-74E1-C5C72B1DE1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079" y="2733420"/>
            <a:ext cx="4337734" cy="3707465"/>
          </a:xfrm>
          <a:prstGeom prst="rect">
            <a:avLst/>
          </a:prstGeom>
        </p:spPr>
      </p:pic>
      <p:pic>
        <p:nvPicPr>
          <p:cNvPr id="20" name="Picture 19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4780A887-40C5-8DAA-A8CB-7891E2906B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57" y="3159340"/>
            <a:ext cx="3805161" cy="3281545"/>
          </a:xfrm>
          <a:prstGeom prst="rect">
            <a:avLst/>
          </a:prstGeom>
        </p:spPr>
      </p:pic>
      <p:pic>
        <p:nvPicPr>
          <p:cNvPr id="22" name="Picture 21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CECD33B5-39E3-6C08-3435-DF807D8969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95" y="6904530"/>
            <a:ext cx="4099089" cy="27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D5AB77-7228-86E5-9646-3BF708F51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A71517-A31C-1EC0-928C-08DE094F9BE8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D8BDC38-BE39-BCBC-5B61-9220B4C471CE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A9DE29E-48FB-E0F5-8771-DF1CA0F32162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2630B59-4202-8DE3-C802-1B28CC0C2C06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59A11B0-49FC-B11A-928B-E56AA6CE7C34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219409D-0EC2-31A7-A3D4-8F733245A7E7}"/>
              </a:ext>
            </a:extLst>
          </p:cNvPr>
          <p:cNvSpPr txBox="1"/>
          <p:nvPr/>
        </p:nvSpPr>
        <p:spPr>
          <a:xfrm>
            <a:off x="5333707" y="4320074"/>
            <a:ext cx="7620586" cy="16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Final Tips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B0DE09F0-6547-B48D-422E-87D628A2766C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FAA0752-6783-F5EF-7D54-AC6B24586BD1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0140C-43CA-C2AB-E623-A1B3BB4ACBAA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712BE72-F5ED-AB9C-73B2-46C3CB4ED8CC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45945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96025-243A-E22C-E17F-C46B7BFFD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1B2DA1-34BF-22C0-4814-F28879BCAA34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4F716E-F5D5-1EA2-0041-5773D761AA58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D49579-5680-BCE2-D87E-E58FAFBFEFD5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4272C4B-F895-EAEF-6125-765ED8497CF7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3C69842-D4F7-86C5-93EB-C7C70679483B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56D425A-9376-8A18-6F35-3837F08CF57E}"/>
              </a:ext>
            </a:extLst>
          </p:cNvPr>
          <p:cNvSpPr txBox="1"/>
          <p:nvPr/>
        </p:nvSpPr>
        <p:spPr>
          <a:xfrm>
            <a:off x="1496753" y="138101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Networking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B78851D-0E50-4691-FABF-CD6841130F2E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77F8EA2-280E-39A2-40E9-0DEE89A5AF37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6392202-8233-D369-0F85-FDE303A6F5B6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CEBC4C04-C7BB-E6FC-2E51-3BB473413D0E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14</a:t>
            </a:r>
          </a:p>
        </p:txBody>
      </p:sp>
      <p:sp>
        <p:nvSpPr>
          <p:cNvPr id="16" name="AutoShape 2" descr="Universitetet i Leiden – Wikipedia">
            <a:extLst>
              <a:ext uri="{FF2B5EF4-FFF2-40B4-BE49-F238E27FC236}">
                <a16:creationId xmlns:a16="http://schemas.microsoft.com/office/drawing/2014/main" id="{9B25D1D9-6170-32ED-AFAF-C6F51F86A0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9BAA4E0-33C2-46F2-EAD0-508DDA95CE83}"/>
              </a:ext>
            </a:extLst>
          </p:cNvPr>
          <p:cNvSpPr txBox="1"/>
          <p:nvPr/>
        </p:nvSpPr>
        <p:spPr>
          <a:xfrm>
            <a:off x="1481137" y="3353091"/>
            <a:ext cx="11625263" cy="1190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Always give a firm handshake! Never give a half handshake! (First Impressions are important)</a:t>
            </a:r>
          </a:p>
        </p:txBody>
      </p:sp>
      <p:pic>
        <p:nvPicPr>
          <p:cNvPr id="1026" name="Picture 2" descr="SKAKA HAND – om vikten av att hälsa fysiskt, RoboCop, självrättfärdiga  jurister och händer överallt i populärmusiken – JPS Media">
            <a:extLst>
              <a:ext uri="{FF2B5EF4-FFF2-40B4-BE49-F238E27FC236}">
                <a16:creationId xmlns:a16="http://schemas.microsoft.com/office/drawing/2014/main" id="{C747E1AB-45F4-5AF8-7ADA-5A08BEF3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50" y="4111803"/>
            <a:ext cx="3385295" cy="17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E002CDA5-E5CA-DB79-6394-3320B740766D}"/>
              </a:ext>
            </a:extLst>
          </p:cNvPr>
          <p:cNvSpPr txBox="1"/>
          <p:nvPr/>
        </p:nvSpPr>
        <p:spPr>
          <a:xfrm>
            <a:off x="1496752" y="5984670"/>
            <a:ext cx="13531596" cy="2421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 interacting with the opposite gender at a network event, ladies may take the lead in initiating a greeting gesture, whether it is a handshake, hug or cheek kiss (signals openness and connection); gentlemen may take a slightly more passive role (signals respect and consideration)</a:t>
            </a:r>
          </a:p>
        </p:txBody>
      </p:sp>
    </p:spTree>
    <p:extLst>
      <p:ext uri="{BB962C8B-B14F-4D97-AF65-F5344CB8AC3E}">
        <p14:creationId xmlns:p14="http://schemas.microsoft.com/office/powerpoint/2010/main" val="230116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605BDC-78C0-A2FD-03BD-A012D3F13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12F4A0-9699-E005-6C73-CD8DBBC35770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DB5D85-95BF-52F0-6175-A5B794FA462A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A1909FD-887A-B2A1-622E-1366470130FA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E72842D-E0F6-D44E-905D-65B7C2917167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F38573F-F93D-58D5-676E-B76825AFAF8D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3733E33-4F23-6DE7-DFF8-1EAE2E778BA5}"/>
              </a:ext>
            </a:extLst>
          </p:cNvPr>
          <p:cNvSpPr txBox="1"/>
          <p:nvPr/>
        </p:nvSpPr>
        <p:spPr>
          <a:xfrm>
            <a:off x="1496753" y="138101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Networking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7D9A7FA-B770-B1F1-CE1C-5B3ED9D1EECA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FB84D13-A8A7-FC1E-BE25-E19D519315F9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127250-D20B-9C81-E1E8-9E0ADD334668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7CBBD899-03E1-46D1-2BB5-E6BE2DC89874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15</a:t>
            </a:r>
          </a:p>
        </p:txBody>
      </p:sp>
      <p:sp>
        <p:nvSpPr>
          <p:cNvPr id="16" name="AutoShape 2" descr="Universitetet i Leiden – Wikipedia">
            <a:extLst>
              <a:ext uri="{FF2B5EF4-FFF2-40B4-BE49-F238E27FC236}">
                <a16:creationId xmlns:a16="http://schemas.microsoft.com/office/drawing/2014/main" id="{221DBD82-6967-76C6-5033-E54423C1B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7182A76D-AD8E-5272-C499-E2BCBDD15F3C}"/>
              </a:ext>
            </a:extLst>
          </p:cNvPr>
          <p:cNvSpPr txBox="1"/>
          <p:nvPr/>
        </p:nvSpPr>
        <p:spPr>
          <a:xfrm>
            <a:off x="1481137" y="3353091"/>
            <a:ext cx="15816263" cy="4268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 a networking event, everyone is as nervous as you are, but you don’t have to show it.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5E7B9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you are alone, look for others who are solo as well to connect with. The line for grabbing food is a great place to start while waiting your turn.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5E7B9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you are with a group, form half circles to signal willingness to connect or try joining other half circles.</a:t>
            </a:r>
          </a:p>
        </p:txBody>
      </p:sp>
    </p:spTree>
    <p:extLst>
      <p:ext uri="{BB962C8B-B14F-4D97-AF65-F5344CB8AC3E}">
        <p14:creationId xmlns:p14="http://schemas.microsoft.com/office/powerpoint/2010/main" val="2024273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B3A855-94CC-2AF2-D6CC-C859017A3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6B4B92-EF29-4ECF-5FC0-75C5D658B40E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90B56EB-D766-0962-B588-9DC7A5FE99F0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2A986A7-5DFF-8DB5-3F5F-892767CCF3BE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CF76C97-3A35-4205-65E9-73FA90F549DA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9870D0C-17B8-1AAD-F220-FE0799D36727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006801A-AB5A-284D-1060-F0228FB0AE4E}"/>
              </a:ext>
            </a:extLst>
          </p:cNvPr>
          <p:cNvSpPr txBox="1"/>
          <p:nvPr/>
        </p:nvSpPr>
        <p:spPr>
          <a:xfrm>
            <a:off x="1496753" y="138101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Networking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E233C7D-B5B3-D1D9-8762-DC30BE5EF973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58DD86D-80C5-906C-BA66-73A6A38BCB36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70BE330-200B-10D7-2BF7-6F0FD1998115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AFCE8185-F633-866D-54FE-B10CCB2904DE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16</a:t>
            </a:r>
          </a:p>
        </p:txBody>
      </p:sp>
      <p:sp>
        <p:nvSpPr>
          <p:cNvPr id="16" name="AutoShape 2" descr="Universitetet i Leiden – Wikipedia">
            <a:extLst>
              <a:ext uri="{FF2B5EF4-FFF2-40B4-BE49-F238E27FC236}">
                <a16:creationId xmlns:a16="http://schemas.microsoft.com/office/drawing/2014/main" id="{9196C18E-78F7-6C0E-6D31-1DBDB5060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2B1DD31-AA74-FA18-5037-EED0B50761E3}"/>
              </a:ext>
            </a:extLst>
          </p:cNvPr>
          <p:cNvSpPr txBox="1"/>
          <p:nvPr/>
        </p:nvSpPr>
        <p:spPr>
          <a:xfrm>
            <a:off x="1481137" y="3353091"/>
            <a:ext cx="15816263" cy="4268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two people are talking face-to-face or the circle is closed, try somewhere else.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5E7B9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Connect, don’t sell! Well-formed relationships will go a long way. Say “let me know if I can ever be of any help in the future”. Offer help and also ask to be referred.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5E7B9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Say “It was a pleasure talking to you this evening….” and create an excuse to exit a conversation. Gentlemen to gentlemen, offer an exit handshake.</a:t>
            </a:r>
          </a:p>
        </p:txBody>
      </p:sp>
    </p:spTree>
    <p:extLst>
      <p:ext uri="{BB962C8B-B14F-4D97-AF65-F5344CB8AC3E}">
        <p14:creationId xmlns:p14="http://schemas.microsoft.com/office/powerpoint/2010/main" val="205279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8B611-A9BA-1E0E-035D-461BCD35A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3C6C30-A165-4334-6E2F-6879D7BA9EC2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6FDA19-B636-1F59-FAE3-43934D409D14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BA7949-42E7-95E5-833F-9360EC4CA80A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79F9871-8C47-96F5-FFBF-6660FF1DD1D7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B4E4A5D-CD2E-DF00-7CBE-C95862E22E25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DB9B489-E204-853F-90B3-3AEF929A03D1}"/>
              </a:ext>
            </a:extLst>
          </p:cNvPr>
          <p:cNvSpPr txBox="1"/>
          <p:nvPr/>
        </p:nvSpPr>
        <p:spPr>
          <a:xfrm>
            <a:off x="1458865" y="3283617"/>
            <a:ext cx="15088382" cy="297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49"/>
              </a:lnSpc>
            </a:pPr>
            <a:r>
              <a:rPr lang="en-US" sz="7200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Relationship building is an investment, don’t expect immediate return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F1C3D51-E4B7-6221-CF14-C9AF25CBF5AC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C683666-2336-3EFC-DB48-FE6EEE7856CB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29FD35D-58DE-FE59-7ACC-0C26012D7A7B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0EA0E446-1FA7-BAA8-AA8B-78D26426F2D0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2001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74190" y="-918582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-525606" y="2803493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2" y="0"/>
                </a:lnTo>
                <a:lnTo>
                  <a:pt x="1645692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 rot="1831725">
            <a:off x="-742937" y="7811340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0" y="0"/>
                </a:moveTo>
                <a:lnTo>
                  <a:pt x="3125458" y="0"/>
                </a:lnTo>
                <a:lnTo>
                  <a:pt x="3125458" y="3497537"/>
                </a:lnTo>
                <a:lnTo>
                  <a:pt x="0" y="3497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 rot="-5400000">
            <a:off x="3473863" y="7880583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0" y="0"/>
                </a:moveTo>
                <a:lnTo>
                  <a:pt x="2196274" y="0"/>
                </a:lnTo>
                <a:lnTo>
                  <a:pt x="21962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Freeform 10"/>
          <p:cNvSpPr/>
          <p:nvPr/>
        </p:nvSpPr>
        <p:spPr>
          <a:xfrm>
            <a:off x="3351741" y="-108392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0" y="0"/>
                </a:moveTo>
                <a:lnTo>
                  <a:pt x="2440518" y="0"/>
                </a:lnTo>
                <a:lnTo>
                  <a:pt x="2440518" y="2623556"/>
                </a:lnTo>
                <a:lnTo>
                  <a:pt x="0" y="2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TextBox 12"/>
          <p:cNvSpPr txBox="1"/>
          <p:nvPr/>
        </p:nvSpPr>
        <p:spPr>
          <a:xfrm>
            <a:off x="3095591" y="4310774"/>
            <a:ext cx="12096818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41"/>
              </a:lnSpc>
            </a:pPr>
            <a:r>
              <a:rPr lang="en-US" sz="1656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Thank you</a:t>
            </a:r>
          </a:p>
          <a:p>
            <a:pPr algn="ctr">
              <a:lnSpc>
                <a:spcPts val="15241"/>
              </a:lnSpc>
            </a:pPr>
            <a:r>
              <a:rPr lang="en-US" sz="10000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Tack </a:t>
            </a:r>
            <a:r>
              <a:rPr lang="en-US" sz="10000" dirty="0" err="1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så</a:t>
            </a:r>
            <a:r>
              <a:rPr lang="en-US" sz="10000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 </a:t>
            </a:r>
            <a:r>
              <a:rPr lang="en-US" sz="10000" dirty="0" err="1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mycket</a:t>
            </a:r>
            <a:endParaRPr lang="en-US" sz="10000" dirty="0">
              <a:solidFill>
                <a:srgbClr val="5E7B97"/>
              </a:solidFill>
              <a:latin typeface="TT Marxiana Antigua"/>
              <a:ea typeface="TT Marxiana Antigua"/>
              <a:cs typeface="TT Marxiana Antigua"/>
              <a:sym typeface="TT Marxiana Antigu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7" name="Group 7"/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33575" y="2825924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Who am I?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33575" y="4832811"/>
            <a:ext cx="10822744" cy="36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Vincent Ng</a:t>
            </a:r>
          </a:p>
          <a:p>
            <a:pPr marL="457200" indent="-4572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399" dirty="0" err="1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CityU</a:t>
            </a: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(2019-2024)</a:t>
            </a:r>
          </a:p>
          <a:p>
            <a:pPr marL="457200" indent="-4572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Linguistics and Language Applications (LLA)</a:t>
            </a:r>
          </a:p>
          <a:p>
            <a:pPr marL="457200" indent="-4572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Exchange semester at Oslo University (2022)</a:t>
            </a:r>
          </a:p>
          <a:p>
            <a:pPr marL="457200" indent="-4572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5E7B9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Social Secretary &amp; Administrative Officer at the Consulate General of Sweden in Hong Kong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5F3EA8-8038-1A19-DE01-B7D0C19E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086" y="2126227"/>
            <a:ext cx="4022465" cy="502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7BC07-924E-52A1-3F55-AB787F021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82EF8F-6BAD-A793-A370-3D016FBD0235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34EDDFC-299B-43EE-5928-9DEA9385EC5F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15ADCEE-B8F6-3C92-D6BB-64CC348E9F5A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5404EE6-5894-B4FF-E831-543E587B00E7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4B775B8-359A-B411-8174-B82386ABEAEB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5B3CE6F-1992-AA3F-D2A3-32B468C48B00}"/>
              </a:ext>
            </a:extLst>
          </p:cNvPr>
          <p:cNvSpPr txBox="1"/>
          <p:nvPr/>
        </p:nvSpPr>
        <p:spPr>
          <a:xfrm>
            <a:off x="1453428" y="4356638"/>
            <a:ext cx="16306800" cy="1877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8800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Career Journey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4C1E200C-FBBC-340B-4794-67920B6A5CBE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04E45AC-9B04-980A-89C7-237599DDB035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B176672-8DD5-27E8-B66A-AFDAA73025C2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17CCBACA-AB95-369C-ECE5-65433189DD20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3185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C8E2D5-E470-A0FE-95CC-E2F33C610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962CEF-9B29-4983-2E2E-6113ECCAF55D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0910576-156D-1E19-104F-430A60FA1D7E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85425C5-6F20-82F0-0871-E799D223EE61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1A25222-8D18-4841-7D79-285B646E8A85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7DC827E-3814-7B63-24B0-09BAD4A03AA2}"/>
              </a:ext>
            </a:extLst>
          </p:cNvPr>
          <p:cNvSpPr txBox="1"/>
          <p:nvPr/>
        </p:nvSpPr>
        <p:spPr>
          <a:xfrm>
            <a:off x="856204" y="755729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Career Journey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445A4DA-4043-32EA-0EDE-7F07D251A77F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1995182-066E-2384-A8CA-351CAB6D7A0F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0AA89C2-57C1-B7C3-C9B6-A73F3C81094A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07A39A61-401B-0866-DB13-E0A04A5AFE64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</a:t>
            </a:r>
          </a:p>
        </p:txBody>
      </p:sp>
      <p:pic>
        <p:nvPicPr>
          <p:cNvPr id="1028" name="Picture 4" descr="Department of Linguistics and Translation">
            <a:extLst>
              <a:ext uri="{FF2B5EF4-FFF2-40B4-BE49-F238E27FC236}">
                <a16:creationId xmlns:a16="http://schemas.microsoft.com/office/drawing/2014/main" id="{81F5F443-4B9D-86E7-4D06-8480FCFFB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3" y="2547242"/>
            <a:ext cx="6174978" cy="125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in a graduation gown holding a teddy bear&#10;&#10;AI-generated content may be incorrect.">
            <a:extLst>
              <a:ext uri="{FF2B5EF4-FFF2-40B4-BE49-F238E27FC236}">
                <a16:creationId xmlns:a16="http://schemas.microsoft.com/office/drawing/2014/main" id="{FFD9E1D2-4A1A-3771-FA65-E5F9EF2185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9227" y="2177020"/>
            <a:ext cx="4503808" cy="3377857"/>
          </a:xfrm>
          <a:prstGeom prst="rect">
            <a:avLst/>
          </a:prstGeom>
        </p:spPr>
      </p:pic>
      <p:pic>
        <p:nvPicPr>
          <p:cNvPr id="16" name="Picture 15" descr="A group of men in graduation gowns and hats&#10;&#10;AI-generated content may be incorrect.">
            <a:extLst>
              <a:ext uri="{FF2B5EF4-FFF2-40B4-BE49-F238E27FC236}">
                <a16:creationId xmlns:a16="http://schemas.microsoft.com/office/drawing/2014/main" id="{03360E3F-7D7B-E01E-5A01-A9D0E44968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4" y="4487040"/>
            <a:ext cx="5005997" cy="3754499"/>
          </a:xfrm>
          <a:prstGeom prst="rect">
            <a:avLst/>
          </a:prstGeom>
        </p:spPr>
      </p:pic>
      <p:pic>
        <p:nvPicPr>
          <p:cNvPr id="18" name="Picture 1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C230B53-07DA-BD05-A78F-C9284F778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4515" y="2574456"/>
            <a:ext cx="4420978" cy="3321461"/>
          </a:xfrm>
          <a:prstGeom prst="rect">
            <a:avLst/>
          </a:prstGeom>
        </p:spPr>
      </p:pic>
      <p:pic>
        <p:nvPicPr>
          <p:cNvPr id="20" name="Picture 1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CAD4EC98-DC17-CCF9-537F-805E9F0DBE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16" y="6364289"/>
            <a:ext cx="4511260" cy="338344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19454CC-D0F7-C812-6CD8-EDBACEE54AE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6393" y="6880616"/>
            <a:ext cx="3629127" cy="27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4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DC5CC-9146-24E2-06DB-22AFC2F0A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29374C-10D2-F747-4357-B8E69F7D0CB9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124BEA-AFD5-350D-10CA-2E3A61DD235D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E1DEA26-9C74-AA2C-CD3E-3A9062304030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AF00E88-D50A-8D13-AE60-A9675CDF9217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C578835-6CA4-30C7-EE68-487898A93E99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CC27F91-84DA-E7EF-89B8-FE977A4DE62C}"/>
              </a:ext>
            </a:extLst>
          </p:cNvPr>
          <p:cNvSpPr txBox="1"/>
          <p:nvPr/>
        </p:nvSpPr>
        <p:spPr>
          <a:xfrm>
            <a:off x="821568" y="72729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Career Journey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6F7D29A-1A05-6F38-20EE-C9979AAED647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163039E-433E-0E8A-6E80-F8B9986C823C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F5D9F7D-58D2-D63C-91D4-09F46CA21C60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4132E0A5-DEF5-B36A-2D95-ACC08C5C54BB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05</a:t>
            </a:r>
          </a:p>
        </p:txBody>
      </p:sp>
      <p:pic>
        <p:nvPicPr>
          <p:cNvPr id="2050" name="Picture 2" descr="University of Oslo, Norway | Study.eu">
            <a:extLst>
              <a:ext uri="{FF2B5EF4-FFF2-40B4-BE49-F238E27FC236}">
                <a16:creationId xmlns:a16="http://schemas.microsoft.com/office/drawing/2014/main" id="{1B968356-B396-AB04-E64B-F3A50FCF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15" y="2532445"/>
            <a:ext cx="5759516" cy="176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sunset over a body of water&#10;&#10;AI-generated content may be incorrect.">
            <a:extLst>
              <a:ext uri="{FF2B5EF4-FFF2-40B4-BE49-F238E27FC236}">
                <a16:creationId xmlns:a16="http://schemas.microsoft.com/office/drawing/2014/main" id="{28734895-256A-CC75-44DD-D05152DAEE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0" y="6180922"/>
            <a:ext cx="4467133" cy="3350349"/>
          </a:xfrm>
          <a:prstGeom prst="rect">
            <a:avLst/>
          </a:prstGeom>
        </p:spPr>
      </p:pic>
      <p:pic>
        <p:nvPicPr>
          <p:cNvPr id="18" name="Picture 17" descr="A person standing in the snow&#10;&#10;AI-generated content may be incorrect.">
            <a:extLst>
              <a:ext uri="{FF2B5EF4-FFF2-40B4-BE49-F238E27FC236}">
                <a16:creationId xmlns:a16="http://schemas.microsoft.com/office/drawing/2014/main" id="{CB73597C-57E7-619C-F64C-55624B04CA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51183" y="3774926"/>
            <a:ext cx="3215727" cy="2411796"/>
          </a:xfrm>
          <a:prstGeom prst="rect">
            <a:avLst/>
          </a:prstGeom>
        </p:spPr>
      </p:pic>
      <p:pic>
        <p:nvPicPr>
          <p:cNvPr id="20" name="Picture 19" descr="A small village on a rocky shore with Lofoten in the background&#10;&#10;AI-generated content may be incorrect.">
            <a:extLst>
              <a:ext uri="{FF2B5EF4-FFF2-40B4-BE49-F238E27FC236}">
                <a16:creationId xmlns:a16="http://schemas.microsoft.com/office/drawing/2014/main" id="{0FC617AC-93D1-D8C1-9D0A-94AC887350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393" y="4558476"/>
            <a:ext cx="2982800" cy="3977067"/>
          </a:xfrm>
          <a:prstGeom prst="rect">
            <a:avLst/>
          </a:prstGeom>
        </p:spPr>
      </p:pic>
      <p:pic>
        <p:nvPicPr>
          <p:cNvPr id="22" name="Picture 21" descr="A couple of people standing in a grassy area&#10;&#10;AI-generated content may be incorrect.">
            <a:extLst>
              <a:ext uri="{FF2B5EF4-FFF2-40B4-BE49-F238E27FC236}">
                <a16:creationId xmlns:a16="http://schemas.microsoft.com/office/drawing/2014/main" id="{7F545182-F328-68B8-A4AF-13A79C1912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07" y="2680569"/>
            <a:ext cx="4042270" cy="3031703"/>
          </a:xfrm>
          <a:prstGeom prst="rect">
            <a:avLst/>
          </a:prstGeom>
        </p:spPr>
      </p:pic>
      <p:pic>
        <p:nvPicPr>
          <p:cNvPr id="24" name="Picture 2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775A1C4-A205-4932-4941-AD41CB7BF0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20" y="6425803"/>
            <a:ext cx="3664134" cy="3664134"/>
          </a:xfrm>
          <a:prstGeom prst="rect">
            <a:avLst/>
          </a:prstGeom>
        </p:spPr>
      </p:pic>
      <p:pic>
        <p:nvPicPr>
          <p:cNvPr id="26" name="Picture 25" descr="A flag on a pole by a river&#10;&#10;AI-generated content may be incorrect.">
            <a:extLst>
              <a:ext uri="{FF2B5EF4-FFF2-40B4-BE49-F238E27FC236}">
                <a16:creationId xmlns:a16="http://schemas.microsoft.com/office/drawing/2014/main" id="{2EED1CA3-E59D-CA8B-200F-05C0A88B419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31" y="2963058"/>
            <a:ext cx="3831782" cy="28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4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7DFCB1-CCDD-E60D-6ABA-6CB5EB57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6F3C2B-D559-5B05-35D6-BF58C23FC720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62BFB9-BE27-4262-E29C-1CE640FDD2D0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75F7206-2A44-5E5D-47F7-559FB7AA17AB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A4E18CB-19C7-AA72-4512-A209F63F6FA3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36A1A80-3A7D-564B-9333-9A3CE05A3FC3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5B56411-A129-48ED-010A-246ADC56591C}"/>
              </a:ext>
            </a:extLst>
          </p:cNvPr>
          <p:cNvSpPr txBox="1"/>
          <p:nvPr/>
        </p:nvSpPr>
        <p:spPr>
          <a:xfrm>
            <a:off x="821568" y="72729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Career Journey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6C58411D-7743-473F-0C17-69B40CE512CD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59A23CE-ECE4-7237-EBC3-EC9005D8239C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6722473-E8A7-972D-38FF-FD057BD4C389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6B1FF75-E022-D55F-27E8-134DFCF3EA33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06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1978611-CDFB-2707-F5C9-FEC6C59878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6045" y="2347422"/>
            <a:ext cx="4372648" cy="327948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0AD0F4C-C5F3-E78F-FE00-F112ED4524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9392" y="2369247"/>
            <a:ext cx="4314449" cy="323583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3396FB6-9E24-4F0D-EE9D-C880DE732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1550" y="4464719"/>
            <a:ext cx="4419600" cy="33147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9111566-AA63-D2EF-95C9-10EFA780229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68" y="6223624"/>
            <a:ext cx="5029227" cy="377192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3A579629-9C65-8387-5954-5F922F44DD0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7748" y="2653186"/>
            <a:ext cx="3806164" cy="28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8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F05C1-D7E8-E360-250F-B777C5F1C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E0D287-087C-FC6D-75FA-3603ED4C6A0F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E55B0D-3735-2C17-2CF4-FFE7CD38E4EC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E72B38-1DB8-7415-0CDD-C914F8CBCBA0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06BF670-C231-EEC9-F26D-7572A843D4B5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3B6955D-4732-5D22-1930-7429B8720E47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A3F9F76-1886-1905-E7D6-C1BFDDDC733F}"/>
              </a:ext>
            </a:extLst>
          </p:cNvPr>
          <p:cNvSpPr txBox="1"/>
          <p:nvPr/>
        </p:nvSpPr>
        <p:spPr>
          <a:xfrm>
            <a:off x="821568" y="72729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Career Journey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DDB55835-4724-48FF-FD22-3817005EA448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1080BDB-130E-EF6D-785C-CE6E9233F341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FA744ED-00E5-7D2C-DC4A-93B941CCBDD9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95F86414-50E6-0D53-88F0-360CD5D3C6E6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07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067EEF3-191E-994D-CB3A-7D9C83100C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75" y="1996247"/>
            <a:ext cx="4960233" cy="372017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513F1E4-3701-F060-9ED1-2B9EBD518E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3145" y="2836593"/>
            <a:ext cx="4077907" cy="3058430"/>
          </a:xfrm>
          <a:prstGeom prst="rect">
            <a:avLst/>
          </a:prstGeom>
        </p:spPr>
      </p:pic>
      <p:pic>
        <p:nvPicPr>
          <p:cNvPr id="13" name="Picture 12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AC18DB14-C9B9-2710-37BF-FC0CD990C3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4126" y="6653869"/>
            <a:ext cx="3760430" cy="2820323"/>
          </a:xfrm>
          <a:prstGeom prst="rect">
            <a:avLst/>
          </a:prstGeom>
        </p:spPr>
      </p:pic>
      <p:pic>
        <p:nvPicPr>
          <p:cNvPr id="16" name="Picture 1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DE85BE44-F516-87EC-B3F6-4E49A4D680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9241" y="6504889"/>
            <a:ext cx="4077909" cy="3058433"/>
          </a:xfrm>
          <a:prstGeom prst="rect">
            <a:avLst/>
          </a:prstGeom>
        </p:spPr>
      </p:pic>
      <p:pic>
        <p:nvPicPr>
          <p:cNvPr id="19" name="Picture 18" descr="A person and person standing in front of a sign&#10;&#10;AI-generated content may be incorrect.">
            <a:extLst>
              <a:ext uri="{FF2B5EF4-FFF2-40B4-BE49-F238E27FC236}">
                <a16:creationId xmlns:a16="http://schemas.microsoft.com/office/drawing/2014/main" id="{13E5B16F-69C7-3B8E-7D0F-31DCC122C6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" y="2235755"/>
            <a:ext cx="2801144" cy="37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9306B-40EC-ADFF-C65A-7F5C194F2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3DBE19-5C6E-E5CC-3565-6F9A88D1AA5D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30BA80-3613-532A-0DC9-EC5C86348259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5402BD6-2BDA-0D2A-9901-6D2B2D0331C7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089C34C-EE00-484C-39E3-3EE90BA6E2C3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1CE4C01-8041-48B1-D3A4-70A4C5CF7C69}"/>
              </a:ext>
            </a:extLst>
          </p:cNvPr>
          <p:cNvSpPr/>
          <p:nvPr/>
        </p:nvSpPr>
        <p:spPr>
          <a:xfrm flipH="1" flipV="1">
            <a:off x="12996444" y="8794007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A889872-238B-F783-5581-C68AC7663BE4}"/>
              </a:ext>
            </a:extLst>
          </p:cNvPr>
          <p:cNvSpPr txBox="1"/>
          <p:nvPr/>
        </p:nvSpPr>
        <p:spPr>
          <a:xfrm>
            <a:off x="821568" y="727297"/>
            <a:ext cx="10822744" cy="16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Career Journey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F6765E92-1C1D-8CD6-7D25-5CF4FCA372C0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2B91472-4E0E-A148-72CB-E67044278EB2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9F07A40-B861-0E65-40AC-725E3D92C7F0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F16964F-3113-D96F-A357-BA321839C6AE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08</a:t>
            </a:r>
          </a:p>
        </p:txBody>
      </p:sp>
      <p:pic>
        <p:nvPicPr>
          <p:cNvPr id="15" name="Picture 1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EC444F8-0B81-1CDC-10D1-6F54FC5759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374149"/>
            <a:ext cx="4535796" cy="3401847"/>
          </a:xfrm>
          <a:prstGeom prst="rect">
            <a:avLst/>
          </a:prstGeom>
        </p:spPr>
      </p:pic>
      <p:pic>
        <p:nvPicPr>
          <p:cNvPr id="20" name="Picture 19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1BC2FE0-5253-1896-7AC2-C1995DFDE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7550" y="3764648"/>
            <a:ext cx="4901398" cy="2757704"/>
          </a:xfrm>
          <a:prstGeom prst="rect">
            <a:avLst/>
          </a:prstGeom>
        </p:spPr>
      </p:pic>
      <p:pic>
        <p:nvPicPr>
          <p:cNvPr id="22" name="Picture 21" descr="A room with a large window&#10;&#10;AI-generated content may be incorrect.">
            <a:extLst>
              <a:ext uri="{FF2B5EF4-FFF2-40B4-BE49-F238E27FC236}">
                <a16:creationId xmlns:a16="http://schemas.microsoft.com/office/drawing/2014/main" id="{428B44F2-6DC5-71D6-4EE3-F2E067F183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32042" y="2933087"/>
            <a:ext cx="3814612" cy="2860959"/>
          </a:xfrm>
          <a:prstGeom prst="rect">
            <a:avLst/>
          </a:prstGeom>
        </p:spPr>
      </p:pic>
      <p:pic>
        <p:nvPicPr>
          <p:cNvPr id="24" name="Picture 23" descr="A group of people standing in a row&#10;&#10;AI-generated content may be incorrect.">
            <a:extLst>
              <a:ext uri="{FF2B5EF4-FFF2-40B4-BE49-F238E27FC236}">
                <a16:creationId xmlns:a16="http://schemas.microsoft.com/office/drawing/2014/main" id="{4C64CA9D-1644-F17C-046E-40C038E86C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8750" y="6746117"/>
            <a:ext cx="3676937" cy="2757703"/>
          </a:xfrm>
          <a:prstGeom prst="rect">
            <a:avLst/>
          </a:prstGeom>
        </p:spPr>
      </p:pic>
      <p:pic>
        <p:nvPicPr>
          <p:cNvPr id="26" name="Picture 2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12F242D-F309-08E2-B769-70EDCB9132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14" y="7428294"/>
            <a:ext cx="3910283" cy="2606855"/>
          </a:xfrm>
          <a:prstGeom prst="rect">
            <a:avLst/>
          </a:prstGeom>
        </p:spPr>
      </p:pic>
      <p:pic>
        <p:nvPicPr>
          <p:cNvPr id="28" name="Picture 27" descr="A person standing in front of a flag&#10;&#10;AI-generated content may be incorrect.">
            <a:extLst>
              <a:ext uri="{FF2B5EF4-FFF2-40B4-BE49-F238E27FC236}">
                <a16:creationId xmlns:a16="http://schemas.microsoft.com/office/drawing/2014/main" id="{8BE6BBAA-BB5F-8D7D-1775-FA0DC68074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831" y="2456260"/>
            <a:ext cx="3351961" cy="44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5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97871-B09C-C2BC-A9C9-A9695B367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D37DD7-A7C5-5B3B-82C7-3963C71E06DD}"/>
              </a:ext>
            </a:extLst>
          </p:cNvPr>
          <p:cNvSpPr/>
          <p:nvPr/>
        </p:nvSpPr>
        <p:spPr>
          <a:xfrm rot="435982">
            <a:off x="14459420" y="6831570"/>
            <a:ext cx="4360053" cy="41148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9CB69DA-3695-417F-DD1C-6BFB244B3C53}"/>
              </a:ext>
            </a:extLst>
          </p:cNvPr>
          <p:cNvSpPr/>
          <p:nvPr/>
        </p:nvSpPr>
        <p:spPr>
          <a:xfrm rot="10652293">
            <a:off x="16983529" y="5751008"/>
            <a:ext cx="1645692" cy="1642700"/>
          </a:xfrm>
          <a:custGeom>
            <a:avLst/>
            <a:gdLst/>
            <a:ahLst/>
            <a:cxnLst/>
            <a:rect l="l" t="t" r="r" b="b"/>
            <a:pathLst>
              <a:path w="1645692" h="1642700">
                <a:moveTo>
                  <a:pt x="0" y="0"/>
                </a:moveTo>
                <a:lnTo>
                  <a:pt x="1645693" y="0"/>
                </a:lnTo>
                <a:lnTo>
                  <a:pt x="1645693" y="1642700"/>
                </a:lnTo>
                <a:lnTo>
                  <a:pt x="0" y="164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778DE97-8160-408B-3F6B-E85482540C9A}"/>
              </a:ext>
            </a:extLst>
          </p:cNvPr>
          <p:cNvSpPr/>
          <p:nvPr/>
        </p:nvSpPr>
        <p:spPr>
          <a:xfrm rot="3179362" flipH="1" flipV="1">
            <a:off x="15802758" y="-1021471"/>
            <a:ext cx="3125458" cy="3497537"/>
          </a:xfrm>
          <a:custGeom>
            <a:avLst/>
            <a:gdLst/>
            <a:ahLst/>
            <a:cxnLst/>
            <a:rect l="l" t="t" r="r" b="b"/>
            <a:pathLst>
              <a:path w="3125458" h="3497537">
                <a:moveTo>
                  <a:pt x="3125458" y="3497537"/>
                </a:moveTo>
                <a:lnTo>
                  <a:pt x="0" y="3497537"/>
                </a:lnTo>
                <a:lnTo>
                  <a:pt x="0" y="0"/>
                </a:lnTo>
                <a:lnTo>
                  <a:pt x="3125458" y="0"/>
                </a:lnTo>
                <a:lnTo>
                  <a:pt x="3125458" y="349753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F0BA887-F8AC-A98C-6751-5E6B564752F8}"/>
              </a:ext>
            </a:extLst>
          </p:cNvPr>
          <p:cNvSpPr/>
          <p:nvPr/>
        </p:nvSpPr>
        <p:spPr>
          <a:xfrm rot="-5400000" flipH="1" flipV="1">
            <a:off x="12603575" y="-1615907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21962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96275" y="0"/>
                </a:lnTo>
                <a:lnTo>
                  <a:pt x="219627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34B6921-7EB3-8E25-B7DB-0454E9402648}"/>
              </a:ext>
            </a:extLst>
          </p:cNvPr>
          <p:cNvSpPr/>
          <p:nvPr/>
        </p:nvSpPr>
        <p:spPr>
          <a:xfrm flipH="1" flipV="1">
            <a:off x="12148079" y="8839846"/>
            <a:ext cx="2440518" cy="2623557"/>
          </a:xfrm>
          <a:custGeom>
            <a:avLst/>
            <a:gdLst/>
            <a:ahLst/>
            <a:cxnLst/>
            <a:rect l="l" t="t" r="r" b="b"/>
            <a:pathLst>
              <a:path w="2440518" h="2623557">
                <a:moveTo>
                  <a:pt x="2440517" y="2623557"/>
                </a:moveTo>
                <a:lnTo>
                  <a:pt x="0" y="2623557"/>
                </a:lnTo>
                <a:lnTo>
                  <a:pt x="0" y="0"/>
                </a:lnTo>
                <a:lnTo>
                  <a:pt x="2440517" y="0"/>
                </a:lnTo>
                <a:lnTo>
                  <a:pt x="2440517" y="26235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363EC77-07CF-C41F-3FE1-0EA67E0CC229}"/>
              </a:ext>
            </a:extLst>
          </p:cNvPr>
          <p:cNvSpPr txBox="1"/>
          <p:nvPr/>
        </p:nvSpPr>
        <p:spPr>
          <a:xfrm>
            <a:off x="4342814" y="4320074"/>
            <a:ext cx="9602372" cy="16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13097" dirty="0">
                <a:solidFill>
                  <a:srgbClr val="5E7B97"/>
                </a:solidFill>
                <a:latin typeface="TT Marxiana Antigua"/>
                <a:ea typeface="TT Marxiana Antigua"/>
                <a:cs typeface="TT Marxiana Antigua"/>
                <a:sym typeface="TT Marxiana Antigua"/>
              </a:rPr>
              <a:t>Next Journey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7FD23DB-A445-165A-1E79-51EBA697238F}"/>
              </a:ext>
            </a:extLst>
          </p:cNvPr>
          <p:cNvGrpSpPr/>
          <p:nvPr/>
        </p:nvGrpSpPr>
        <p:grpSpPr>
          <a:xfrm>
            <a:off x="1071831" y="8800814"/>
            <a:ext cx="818612" cy="818612"/>
            <a:chOff x="0" y="0"/>
            <a:chExt cx="215602" cy="2156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65906D2-5F71-50BB-A94B-297F95A00FD0}"/>
                </a:ext>
              </a:extLst>
            </p:cNvPr>
            <p:cNvSpPr/>
            <p:nvPr/>
          </p:nvSpPr>
          <p:spPr>
            <a:xfrm>
              <a:off x="0" y="0"/>
              <a:ext cx="215602" cy="215602"/>
            </a:xfrm>
            <a:custGeom>
              <a:avLst/>
              <a:gdLst/>
              <a:ahLst/>
              <a:cxnLst/>
              <a:rect l="l" t="t" r="r" b="b"/>
              <a:pathLst>
                <a:path w="215602" h="215602">
                  <a:moveTo>
                    <a:pt x="0" y="0"/>
                  </a:moveTo>
                  <a:lnTo>
                    <a:pt x="215602" y="0"/>
                  </a:lnTo>
                  <a:lnTo>
                    <a:pt x="215602" y="215602"/>
                  </a:lnTo>
                  <a:lnTo>
                    <a:pt x="0" y="215602"/>
                  </a:lnTo>
                  <a:close/>
                </a:path>
              </a:pathLst>
            </a:custGeom>
            <a:solidFill>
              <a:srgbClr val="5E7B97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872E162-04E4-6C12-97B6-A58D4B8D32E4}"/>
                </a:ext>
              </a:extLst>
            </p:cNvPr>
            <p:cNvSpPr txBox="1"/>
            <p:nvPr/>
          </p:nvSpPr>
          <p:spPr>
            <a:xfrm>
              <a:off x="0" y="-38100"/>
              <a:ext cx="215602" cy="253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807B1E4-3CFA-7C57-8495-2FFC085916ED}"/>
              </a:ext>
            </a:extLst>
          </p:cNvPr>
          <p:cNvSpPr txBox="1"/>
          <p:nvPr/>
        </p:nvSpPr>
        <p:spPr>
          <a:xfrm>
            <a:off x="1028700" y="8803245"/>
            <a:ext cx="904875" cy="72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757122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341</Words>
  <Application>Microsoft Office PowerPoint</Application>
  <PresentationFormat>Custom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Source Sans Pro</vt:lpstr>
      <vt:lpstr>TT Marxiana Antigua</vt:lpstr>
      <vt:lpstr>Arial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Simple Dots Presentation</dc:title>
  <dc:creator>LT_yuqingzhu8</dc:creator>
  <cp:lastModifiedBy>ZHU Yuqing</cp:lastModifiedBy>
  <cp:revision>16</cp:revision>
  <dcterms:created xsi:type="dcterms:W3CDTF">2006-08-16T00:00:00Z</dcterms:created>
  <dcterms:modified xsi:type="dcterms:W3CDTF">2026-02-06T02:57:13Z</dcterms:modified>
  <dc:identifier>DAG-RcRUm8w</dc:identifier>
</cp:coreProperties>
</file>