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Raleway"/>
      <p:regular r:id="rId9"/>
      <p:bold r:id="rId10"/>
      <p:italic r:id="rId11"/>
      <p:boldItalic r:id="rId12"/>
    </p:embeddedFont>
    <p:embeddedFont>
      <p:font typeface="La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italic.fntdata"/><Relationship Id="rId10" Type="http://schemas.openxmlformats.org/officeDocument/2006/relationships/font" Target="fonts/Raleway-bold.fntdata"/><Relationship Id="rId13" Type="http://schemas.openxmlformats.org/officeDocument/2006/relationships/font" Target="fonts/Lato-regular.fntdata"/><Relationship Id="rId12"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regular.fntdata"/><Relationship Id="rId15" Type="http://schemas.openxmlformats.org/officeDocument/2006/relationships/font" Target="fonts/Lato-italic.fntdata"/><Relationship Id="rId14" Type="http://schemas.openxmlformats.org/officeDocument/2006/relationships/font" Target="fonts/Lato-bold.fntdata"/><Relationship Id="rId16"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b6ae698be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b6ae698be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b6ae698be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b6ae698be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b6ae698be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b6ae698be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title"/>
          </p:nvPr>
        </p:nvSpPr>
        <p:spPr>
          <a:xfrm>
            <a:off x="727650" y="650100"/>
            <a:ext cx="3768900" cy="13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Candy Li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700"/>
              <a:t>Class of 2012, Chinese Language </a:t>
            </a:r>
            <a:endParaRPr sz="1700"/>
          </a:p>
        </p:txBody>
      </p:sp>
      <p:sp>
        <p:nvSpPr>
          <p:cNvPr id="87" name="Google Shape;87;p13"/>
          <p:cNvSpPr txBox="1"/>
          <p:nvPr>
            <p:ph idx="1" type="body"/>
          </p:nvPr>
        </p:nvSpPr>
        <p:spPr>
          <a:xfrm>
            <a:off x="727650" y="1852425"/>
            <a:ext cx="3678600" cy="2928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a:t>Currently as the </a:t>
            </a:r>
            <a:r>
              <a:rPr lang="en-GB"/>
              <a:t>Head of Marketing at True North Education. I began my career as a newspaper editor, transitioned into top-tier online media, and later stepped into the MarTech industry—leading million-dollar digital campaigns. Along the way, I also had the opportunity to work with the world-class consultancy, McKinsey &amp; Company.</a:t>
            </a:r>
            <a:endParaRPr/>
          </a:p>
          <a:p>
            <a:pPr indent="0" lvl="0" marL="0" rtl="0" algn="l">
              <a:spcBef>
                <a:spcPts val="1200"/>
              </a:spcBef>
              <a:spcAft>
                <a:spcPts val="1200"/>
              </a:spcAft>
              <a:buNone/>
            </a:pPr>
            <a:r>
              <a:rPr lang="en-GB"/>
              <a:t>My journey reflects an alternative path for language graduates—one fueled by curiosity about the real world and grounded in strong communication skills. These skills have empowered me to navigate and bridge transformations across industries, from traditional print journalism to AI-driven marketing automation.</a:t>
            </a:r>
            <a:endParaRPr/>
          </a:p>
        </p:txBody>
      </p:sp>
      <p:pic>
        <p:nvPicPr>
          <p:cNvPr id="88" name="Google Shape;88;p13"/>
          <p:cNvPicPr preferRelativeResize="0"/>
          <p:nvPr/>
        </p:nvPicPr>
        <p:blipFill rotWithShape="1">
          <a:blip r:embed="rId3">
            <a:alphaModFix/>
          </a:blip>
          <a:srcRect b="29171" l="0" r="0" t="26256"/>
          <a:stretch/>
        </p:blipFill>
        <p:spPr>
          <a:xfrm>
            <a:off x="4760043" y="3451206"/>
            <a:ext cx="892920" cy="397970"/>
          </a:xfrm>
          <a:prstGeom prst="rect">
            <a:avLst/>
          </a:prstGeom>
          <a:noFill/>
          <a:ln>
            <a:noFill/>
          </a:ln>
        </p:spPr>
      </p:pic>
      <p:pic>
        <p:nvPicPr>
          <p:cNvPr id="89" name="Google Shape;89;p13"/>
          <p:cNvPicPr preferRelativeResize="0"/>
          <p:nvPr/>
        </p:nvPicPr>
        <p:blipFill rotWithShape="1">
          <a:blip r:embed="rId4">
            <a:alphaModFix/>
          </a:blip>
          <a:srcRect b="17391" l="0" r="0" t="21755"/>
          <a:stretch/>
        </p:blipFill>
        <p:spPr>
          <a:xfrm>
            <a:off x="4879505" y="3053236"/>
            <a:ext cx="654000" cy="397969"/>
          </a:xfrm>
          <a:prstGeom prst="rect">
            <a:avLst/>
          </a:prstGeom>
          <a:noFill/>
          <a:ln>
            <a:noFill/>
          </a:ln>
        </p:spPr>
      </p:pic>
      <p:pic>
        <p:nvPicPr>
          <p:cNvPr id="90" name="Google Shape;90;p13"/>
          <p:cNvPicPr preferRelativeResize="0"/>
          <p:nvPr/>
        </p:nvPicPr>
        <p:blipFill rotWithShape="1">
          <a:blip r:embed="rId5">
            <a:alphaModFix/>
          </a:blip>
          <a:srcRect b="29653" l="8600" r="9566" t="30139"/>
          <a:stretch/>
        </p:blipFill>
        <p:spPr>
          <a:xfrm>
            <a:off x="5973817" y="3117293"/>
            <a:ext cx="1080966" cy="278794"/>
          </a:xfrm>
          <a:prstGeom prst="rect">
            <a:avLst/>
          </a:prstGeom>
          <a:noFill/>
          <a:ln>
            <a:noFill/>
          </a:ln>
        </p:spPr>
      </p:pic>
      <p:pic>
        <p:nvPicPr>
          <p:cNvPr id="91" name="Google Shape;91;p13"/>
          <p:cNvPicPr preferRelativeResize="0"/>
          <p:nvPr/>
        </p:nvPicPr>
        <p:blipFill rotWithShape="1">
          <a:blip r:embed="rId6">
            <a:alphaModFix/>
          </a:blip>
          <a:srcRect b="38085" l="0" r="0" t="36799"/>
          <a:stretch/>
        </p:blipFill>
        <p:spPr>
          <a:xfrm>
            <a:off x="5913588" y="2771563"/>
            <a:ext cx="1234636" cy="310087"/>
          </a:xfrm>
          <a:prstGeom prst="rect">
            <a:avLst/>
          </a:prstGeom>
          <a:noFill/>
          <a:ln>
            <a:noFill/>
          </a:ln>
        </p:spPr>
      </p:pic>
      <p:pic>
        <p:nvPicPr>
          <p:cNvPr id="92" name="Google Shape;92;p13"/>
          <p:cNvPicPr preferRelativeResize="0"/>
          <p:nvPr/>
        </p:nvPicPr>
        <p:blipFill rotWithShape="1">
          <a:blip r:embed="rId7">
            <a:alphaModFix/>
          </a:blip>
          <a:srcRect b="22605" l="14492" r="14985" t="25451"/>
          <a:stretch/>
        </p:blipFill>
        <p:spPr>
          <a:xfrm>
            <a:off x="6062742" y="2369116"/>
            <a:ext cx="981723" cy="413905"/>
          </a:xfrm>
          <a:prstGeom prst="rect">
            <a:avLst/>
          </a:prstGeom>
          <a:noFill/>
          <a:ln>
            <a:noFill/>
          </a:ln>
        </p:spPr>
      </p:pic>
      <p:pic>
        <p:nvPicPr>
          <p:cNvPr id="93" name="Google Shape;93;p13"/>
          <p:cNvPicPr preferRelativeResize="0"/>
          <p:nvPr/>
        </p:nvPicPr>
        <p:blipFill rotWithShape="1">
          <a:blip r:embed="rId8">
            <a:alphaModFix/>
          </a:blip>
          <a:srcRect b="31384" l="0" r="0" t="26129"/>
          <a:stretch/>
        </p:blipFill>
        <p:spPr>
          <a:xfrm>
            <a:off x="7374822" y="2285206"/>
            <a:ext cx="974229" cy="413913"/>
          </a:xfrm>
          <a:prstGeom prst="rect">
            <a:avLst/>
          </a:prstGeom>
          <a:noFill/>
          <a:ln>
            <a:noFill/>
          </a:ln>
        </p:spPr>
      </p:pic>
      <p:pic>
        <p:nvPicPr>
          <p:cNvPr id="94" name="Google Shape;94;p13"/>
          <p:cNvPicPr preferRelativeResize="0"/>
          <p:nvPr/>
        </p:nvPicPr>
        <p:blipFill rotWithShape="1">
          <a:blip r:embed="rId9">
            <a:alphaModFix/>
          </a:blip>
          <a:srcRect b="19928" l="15196" r="14677" t="18657"/>
          <a:stretch/>
        </p:blipFill>
        <p:spPr>
          <a:xfrm>
            <a:off x="7416800" y="1898012"/>
            <a:ext cx="974240" cy="397981"/>
          </a:xfrm>
          <a:prstGeom prst="rect">
            <a:avLst/>
          </a:prstGeom>
          <a:noFill/>
          <a:ln>
            <a:noFill/>
          </a:ln>
        </p:spPr>
      </p:pic>
      <p:sp>
        <p:nvSpPr>
          <p:cNvPr id="95" name="Google Shape;95;p13"/>
          <p:cNvSpPr/>
          <p:nvPr/>
        </p:nvSpPr>
        <p:spPr>
          <a:xfrm>
            <a:off x="4572000" y="2829698"/>
            <a:ext cx="1081200" cy="970200"/>
          </a:xfrm>
          <a:prstGeom prst="halfFrame">
            <a:avLst>
              <a:gd fmla="val 10000" name="adj1"/>
              <a:gd fmla="val 7777" name="adj2"/>
            </a:avLst>
          </a:prstGeom>
          <a:solidFill>
            <a:schemeClr val="lt2"/>
          </a:solidFill>
          <a:ln cap="flat" cmpd="sng" w="8675">
            <a:solidFill>
              <a:schemeClr val="dk2"/>
            </a:solidFill>
            <a:prstDash val="solid"/>
            <a:round/>
            <a:headEnd len="sm" w="sm" type="none"/>
            <a:tailEnd len="sm" w="sm" type="none"/>
          </a:ln>
        </p:spPr>
        <p:txBody>
          <a:bodyPr anchorCtr="0" anchor="ctr" bIns="83300" lIns="83300" spcFirstLastPara="1" rIns="83300" wrap="square" tIns="83300">
            <a:noAutofit/>
          </a:bodyPr>
          <a:lstStyle/>
          <a:p>
            <a:pPr indent="0" lvl="0" marL="0" rtl="0" algn="ctr">
              <a:spcBef>
                <a:spcPts val="0"/>
              </a:spcBef>
              <a:spcAft>
                <a:spcPts val="0"/>
              </a:spcAft>
              <a:buNone/>
            </a:pPr>
            <a:r>
              <a:t/>
            </a:r>
            <a:endParaRPr sz="1275">
              <a:latin typeface="Lato"/>
              <a:ea typeface="Lato"/>
              <a:cs typeface="Lato"/>
              <a:sym typeface="Lato"/>
            </a:endParaRPr>
          </a:p>
        </p:txBody>
      </p:sp>
      <p:sp>
        <p:nvSpPr>
          <p:cNvPr id="96" name="Google Shape;96;p13"/>
          <p:cNvSpPr/>
          <p:nvPr/>
        </p:nvSpPr>
        <p:spPr>
          <a:xfrm>
            <a:off x="5818950" y="2180925"/>
            <a:ext cx="1235700" cy="1215300"/>
          </a:xfrm>
          <a:prstGeom prst="halfFrame">
            <a:avLst>
              <a:gd fmla="val 5996" name="adj1"/>
              <a:gd fmla="val 6603" name="adj2"/>
            </a:avLst>
          </a:prstGeom>
          <a:solidFill>
            <a:schemeClr val="lt2"/>
          </a:solidFill>
          <a:ln cap="flat" cmpd="sng" w="8675">
            <a:solidFill>
              <a:schemeClr val="dk2"/>
            </a:solidFill>
            <a:prstDash val="solid"/>
            <a:round/>
            <a:headEnd len="sm" w="sm" type="none"/>
            <a:tailEnd len="sm" w="sm" type="none"/>
          </a:ln>
        </p:spPr>
        <p:txBody>
          <a:bodyPr anchorCtr="0" anchor="ctr" bIns="83300" lIns="83300" spcFirstLastPara="1" rIns="83300" wrap="square" tIns="83300">
            <a:noAutofit/>
          </a:bodyPr>
          <a:lstStyle/>
          <a:p>
            <a:pPr indent="0" lvl="0" marL="0" rtl="0" algn="ctr">
              <a:spcBef>
                <a:spcPts val="0"/>
              </a:spcBef>
              <a:spcAft>
                <a:spcPts val="0"/>
              </a:spcAft>
              <a:buNone/>
            </a:pPr>
            <a:r>
              <a:t/>
            </a:r>
            <a:endParaRPr sz="1275">
              <a:latin typeface="Lato"/>
              <a:ea typeface="Lato"/>
              <a:cs typeface="Lato"/>
              <a:sym typeface="Lato"/>
            </a:endParaRPr>
          </a:p>
        </p:txBody>
      </p:sp>
      <p:sp>
        <p:nvSpPr>
          <p:cNvPr id="97" name="Google Shape;97;p13"/>
          <p:cNvSpPr/>
          <p:nvPr/>
        </p:nvSpPr>
        <p:spPr>
          <a:xfrm>
            <a:off x="7260752" y="1679725"/>
            <a:ext cx="1202400" cy="970200"/>
          </a:xfrm>
          <a:prstGeom prst="halfFrame">
            <a:avLst>
              <a:gd fmla="val 7895" name="adj1"/>
              <a:gd fmla="val 7777" name="adj2"/>
            </a:avLst>
          </a:prstGeom>
          <a:solidFill>
            <a:schemeClr val="lt2"/>
          </a:solidFill>
          <a:ln cap="flat" cmpd="sng" w="8675">
            <a:solidFill>
              <a:schemeClr val="dk2"/>
            </a:solidFill>
            <a:prstDash val="solid"/>
            <a:round/>
            <a:headEnd len="sm" w="sm" type="none"/>
            <a:tailEnd len="sm" w="sm" type="none"/>
          </a:ln>
        </p:spPr>
        <p:txBody>
          <a:bodyPr anchorCtr="0" anchor="ctr" bIns="83300" lIns="83300" spcFirstLastPara="1" rIns="83300" wrap="square" tIns="83300">
            <a:noAutofit/>
          </a:bodyPr>
          <a:lstStyle/>
          <a:p>
            <a:pPr indent="0" lvl="0" marL="0" rtl="0" algn="ctr">
              <a:spcBef>
                <a:spcPts val="0"/>
              </a:spcBef>
              <a:spcAft>
                <a:spcPts val="0"/>
              </a:spcAft>
              <a:buNone/>
            </a:pPr>
            <a:r>
              <a:t/>
            </a:r>
            <a:endParaRPr sz="1275">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729450" y="6632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t>
            </a:r>
            <a:r>
              <a:rPr lang="en-GB"/>
              <a:t>areer Options Beyond Teaching </a:t>
            </a:r>
            <a:endParaRPr/>
          </a:p>
        </p:txBody>
      </p:sp>
      <p:sp>
        <p:nvSpPr>
          <p:cNvPr id="103" name="Google Shape;103;p14"/>
          <p:cNvSpPr txBox="1"/>
          <p:nvPr/>
        </p:nvSpPr>
        <p:spPr>
          <a:xfrm>
            <a:off x="729450" y="1498850"/>
            <a:ext cx="2475000" cy="12930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1. Translation &amp; Interpretation </a:t>
            </a:r>
            <a:endParaRPr b="1" sz="1200"/>
          </a:p>
          <a:p>
            <a:pPr indent="0" lvl="0" marL="0" rtl="0" algn="l">
              <a:spcBef>
                <a:spcPts val="0"/>
              </a:spcBef>
              <a:spcAft>
                <a:spcPts val="0"/>
              </a:spcAft>
              <a:buNone/>
            </a:pPr>
            <a:r>
              <a:rPr lang="en-GB" sz="1200"/>
              <a:t>(翻譯／</a:t>
            </a:r>
            <a:r>
              <a:rPr lang="en-GB" sz="1200"/>
              <a:t>詮</a:t>
            </a:r>
            <a:r>
              <a:rPr lang="en-GB" sz="1200"/>
              <a:t>譯)</a:t>
            </a:r>
            <a:endParaRPr sz="1200"/>
          </a:p>
          <a:p>
            <a:pPr indent="0" lvl="0" marL="0" rtl="0" algn="l">
              <a:spcBef>
                <a:spcPts val="0"/>
              </a:spcBef>
              <a:spcAft>
                <a:spcPts val="0"/>
              </a:spcAft>
              <a:buNone/>
            </a:pPr>
            <a:r>
              <a:rPr lang="en-GB" sz="1200"/>
              <a:t>- Roles: Translator, interpreter, localization specialist</a:t>
            </a:r>
            <a:endParaRPr sz="1200"/>
          </a:p>
          <a:p>
            <a:pPr indent="0" lvl="0" marL="0" rtl="0" algn="l">
              <a:spcBef>
                <a:spcPts val="0"/>
              </a:spcBef>
              <a:spcAft>
                <a:spcPts val="0"/>
              </a:spcAft>
              <a:buNone/>
            </a:pPr>
            <a:r>
              <a:rPr lang="en-GB" sz="1200"/>
              <a:t>- Industries: Legal, medical, tech, publishing</a:t>
            </a:r>
            <a:endParaRPr sz="1200"/>
          </a:p>
        </p:txBody>
      </p:sp>
      <p:sp>
        <p:nvSpPr>
          <p:cNvPr id="104" name="Google Shape;104;p14"/>
          <p:cNvSpPr txBox="1"/>
          <p:nvPr/>
        </p:nvSpPr>
        <p:spPr>
          <a:xfrm>
            <a:off x="3515275" y="1498850"/>
            <a:ext cx="2579100" cy="12930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2. Business &amp; Trade, Marketing </a:t>
            </a:r>
            <a:endParaRPr b="1" sz="1200"/>
          </a:p>
          <a:p>
            <a:pPr indent="0" lvl="0" marL="0" rtl="0" algn="l">
              <a:spcBef>
                <a:spcPts val="0"/>
              </a:spcBef>
              <a:spcAft>
                <a:spcPts val="0"/>
              </a:spcAft>
              <a:buNone/>
            </a:pPr>
            <a:r>
              <a:rPr lang="en-GB" sz="1200"/>
              <a:t>(國際業務／</a:t>
            </a:r>
            <a:r>
              <a:rPr lang="en-GB" sz="1200"/>
              <a:t>營</a:t>
            </a:r>
            <a:r>
              <a:rPr lang="en-GB" sz="1200"/>
              <a:t>銷／市場開發)</a:t>
            </a:r>
            <a:endParaRPr sz="1200"/>
          </a:p>
          <a:p>
            <a:pPr indent="0" lvl="0" marL="0" rtl="0" algn="l">
              <a:spcBef>
                <a:spcPts val="0"/>
              </a:spcBef>
              <a:spcAft>
                <a:spcPts val="0"/>
              </a:spcAft>
              <a:buNone/>
            </a:pPr>
            <a:r>
              <a:rPr lang="en-GB" sz="1200"/>
              <a:t>- Roles: Business development, marketing</a:t>
            </a:r>
            <a:endParaRPr sz="1200"/>
          </a:p>
          <a:p>
            <a:pPr indent="0" lvl="0" marL="0" rtl="0" algn="l">
              <a:spcBef>
                <a:spcPts val="0"/>
              </a:spcBef>
              <a:spcAft>
                <a:spcPts val="0"/>
              </a:spcAft>
              <a:buNone/>
            </a:pPr>
            <a:r>
              <a:rPr lang="en-GB" sz="1200"/>
              <a:t>- Value: Bridge between Chinese and global markets</a:t>
            </a:r>
            <a:endParaRPr sz="1200"/>
          </a:p>
        </p:txBody>
      </p:sp>
      <p:sp>
        <p:nvSpPr>
          <p:cNvPr id="105" name="Google Shape;105;p14"/>
          <p:cNvSpPr txBox="1"/>
          <p:nvPr/>
        </p:nvSpPr>
        <p:spPr>
          <a:xfrm>
            <a:off x="6297375" y="1498850"/>
            <a:ext cx="2525100" cy="12930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3. Government &amp; Diplomacy, PR</a:t>
            </a:r>
            <a:endParaRPr b="1" sz="1200"/>
          </a:p>
          <a:p>
            <a:pPr indent="0" lvl="0" marL="0" rtl="0" algn="l">
              <a:spcBef>
                <a:spcPts val="0"/>
              </a:spcBef>
              <a:spcAft>
                <a:spcPts val="0"/>
              </a:spcAft>
              <a:buNone/>
            </a:pPr>
            <a:r>
              <a:rPr lang="en-GB" sz="1200"/>
              <a:t>(國際溝通／政府／</a:t>
            </a:r>
            <a:r>
              <a:rPr lang="en-GB" sz="1200"/>
              <a:t>公關</a:t>
            </a:r>
            <a:r>
              <a:rPr lang="en-GB" sz="1200"/>
              <a:t>)</a:t>
            </a:r>
            <a:endParaRPr sz="1200"/>
          </a:p>
          <a:p>
            <a:pPr indent="0" lvl="0" marL="0" rtl="0" algn="l">
              <a:spcBef>
                <a:spcPts val="0"/>
              </a:spcBef>
              <a:spcAft>
                <a:spcPts val="0"/>
              </a:spcAft>
              <a:buNone/>
            </a:pPr>
            <a:r>
              <a:rPr lang="en-GB" sz="1200"/>
              <a:t>- Roles: Foreign service, policy analyst, cultural exchange</a:t>
            </a:r>
            <a:endParaRPr sz="1200"/>
          </a:p>
          <a:p>
            <a:pPr indent="0" lvl="0" marL="0" rtl="0" algn="l">
              <a:spcBef>
                <a:spcPts val="0"/>
              </a:spcBef>
              <a:spcAft>
                <a:spcPts val="0"/>
              </a:spcAft>
              <a:buNone/>
            </a:pPr>
            <a:r>
              <a:rPr lang="en-GB" sz="1200"/>
              <a:t>- Employers: Embassies, ministries, NGOs</a:t>
            </a:r>
            <a:endParaRPr sz="1200"/>
          </a:p>
        </p:txBody>
      </p:sp>
      <p:sp>
        <p:nvSpPr>
          <p:cNvPr id="106" name="Google Shape;106;p14"/>
          <p:cNvSpPr txBox="1"/>
          <p:nvPr/>
        </p:nvSpPr>
        <p:spPr>
          <a:xfrm>
            <a:off x="776475" y="3169250"/>
            <a:ext cx="2427900" cy="14775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4. Media &amp; Journalism</a:t>
            </a:r>
            <a:endParaRPr b="1" sz="1200"/>
          </a:p>
          <a:p>
            <a:pPr indent="0" lvl="0" marL="0" rtl="0" algn="l">
              <a:spcBef>
                <a:spcPts val="0"/>
              </a:spcBef>
              <a:spcAft>
                <a:spcPts val="0"/>
              </a:spcAft>
              <a:buNone/>
            </a:pPr>
            <a:r>
              <a:rPr lang="en-GB" sz="1200"/>
              <a:t>(</a:t>
            </a:r>
            <a:r>
              <a:rPr lang="en-GB" sz="1200"/>
              <a:t>媒體)</a:t>
            </a:r>
            <a:endParaRPr sz="1200"/>
          </a:p>
          <a:p>
            <a:pPr indent="0" lvl="0" marL="0" rtl="0" algn="l">
              <a:spcBef>
                <a:spcPts val="0"/>
              </a:spcBef>
              <a:spcAft>
                <a:spcPts val="0"/>
              </a:spcAft>
              <a:buNone/>
            </a:pPr>
            <a:r>
              <a:rPr lang="en-GB" sz="1200"/>
              <a:t>- Roles: journalist, content editor, media strategist</a:t>
            </a:r>
            <a:endParaRPr sz="1200"/>
          </a:p>
          <a:p>
            <a:pPr indent="0" lvl="0" marL="0" rtl="0" algn="l">
              <a:spcBef>
                <a:spcPts val="0"/>
              </a:spcBef>
              <a:spcAft>
                <a:spcPts val="0"/>
              </a:spcAft>
              <a:buNone/>
            </a:pPr>
            <a:r>
              <a:rPr lang="en-GB" sz="1200"/>
              <a:t>- Edge: Access to Chinese-language sources and narratives</a:t>
            </a:r>
            <a:endParaRPr sz="1200"/>
          </a:p>
        </p:txBody>
      </p:sp>
      <p:sp>
        <p:nvSpPr>
          <p:cNvPr id="107" name="Google Shape;107;p14"/>
          <p:cNvSpPr txBox="1"/>
          <p:nvPr/>
        </p:nvSpPr>
        <p:spPr>
          <a:xfrm>
            <a:off x="3515275" y="3169250"/>
            <a:ext cx="2579100" cy="14775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5</a:t>
            </a:r>
            <a:r>
              <a:rPr b="1" lang="en-GB" sz="1200"/>
              <a:t>. Digital &amp; Localization</a:t>
            </a:r>
            <a:endParaRPr b="1" sz="1200"/>
          </a:p>
          <a:p>
            <a:pPr indent="0" lvl="0" marL="0" rtl="0" algn="l">
              <a:spcBef>
                <a:spcPts val="0"/>
              </a:spcBef>
              <a:spcAft>
                <a:spcPts val="0"/>
              </a:spcAft>
              <a:buNone/>
            </a:pPr>
            <a:r>
              <a:rPr lang="en-GB" sz="1200"/>
              <a:t>(</a:t>
            </a:r>
            <a:r>
              <a:rPr lang="en-GB" sz="1200"/>
              <a:t>數碼相關/ 本地化相關)</a:t>
            </a:r>
            <a:endParaRPr sz="1200"/>
          </a:p>
          <a:p>
            <a:pPr indent="0" lvl="0" marL="0" rtl="0" algn="l">
              <a:spcBef>
                <a:spcPts val="0"/>
              </a:spcBef>
              <a:spcAft>
                <a:spcPts val="0"/>
              </a:spcAft>
              <a:buNone/>
            </a:pPr>
            <a:r>
              <a:rPr lang="en-GB" sz="1200"/>
              <a:t>- Roles: SEO writer, AI language trainer, website editor</a:t>
            </a:r>
            <a:endParaRPr sz="1200"/>
          </a:p>
          <a:p>
            <a:pPr indent="0" lvl="0" marL="0" rtl="0" algn="l">
              <a:spcBef>
                <a:spcPts val="0"/>
              </a:spcBef>
              <a:spcAft>
                <a:spcPts val="0"/>
              </a:spcAft>
              <a:buNone/>
            </a:pPr>
            <a:r>
              <a:rPr lang="en-GB" sz="1200"/>
              <a:t>- Sectors: E-com, Software, gaming, e-learning</a:t>
            </a:r>
            <a:endParaRPr sz="1200"/>
          </a:p>
          <a:p>
            <a:pPr indent="0" lvl="0" marL="0" rtl="0" algn="l">
              <a:spcBef>
                <a:spcPts val="0"/>
              </a:spcBef>
              <a:spcAft>
                <a:spcPts val="0"/>
              </a:spcAft>
              <a:buNone/>
            </a:pPr>
            <a:r>
              <a:t/>
            </a:r>
            <a:endParaRPr sz="1200"/>
          </a:p>
        </p:txBody>
      </p:sp>
      <p:sp>
        <p:nvSpPr>
          <p:cNvPr id="108" name="Google Shape;108;p14"/>
          <p:cNvSpPr txBox="1"/>
          <p:nvPr/>
        </p:nvSpPr>
        <p:spPr>
          <a:xfrm>
            <a:off x="7339350" y="3221350"/>
            <a:ext cx="107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VS</a:t>
            </a:r>
            <a:endParaRPr b="1" sz="1200"/>
          </a:p>
        </p:txBody>
      </p:sp>
      <p:pic>
        <p:nvPicPr>
          <p:cNvPr id="109" name="Google Shape;109;p14"/>
          <p:cNvPicPr preferRelativeResize="0"/>
          <p:nvPr/>
        </p:nvPicPr>
        <p:blipFill>
          <a:blip r:embed="rId3">
            <a:alphaModFix/>
          </a:blip>
          <a:stretch>
            <a:fillRect/>
          </a:stretch>
        </p:blipFill>
        <p:spPr>
          <a:xfrm>
            <a:off x="6256750" y="3590650"/>
            <a:ext cx="432443" cy="535200"/>
          </a:xfrm>
          <a:prstGeom prst="rect">
            <a:avLst/>
          </a:prstGeom>
          <a:noFill/>
          <a:ln>
            <a:noFill/>
          </a:ln>
        </p:spPr>
      </p:pic>
      <p:pic>
        <p:nvPicPr>
          <p:cNvPr id="110" name="Google Shape;110;p14"/>
          <p:cNvPicPr preferRelativeResize="0"/>
          <p:nvPr/>
        </p:nvPicPr>
        <p:blipFill>
          <a:blip r:embed="rId4">
            <a:alphaModFix/>
          </a:blip>
          <a:stretch>
            <a:fillRect/>
          </a:stretch>
        </p:blipFill>
        <p:spPr>
          <a:xfrm>
            <a:off x="7834750" y="3677150"/>
            <a:ext cx="923250" cy="369300"/>
          </a:xfrm>
          <a:prstGeom prst="rect">
            <a:avLst/>
          </a:prstGeom>
          <a:noFill/>
          <a:ln>
            <a:noFill/>
          </a:ln>
        </p:spPr>
      </p:pic>
      <p:pic>
        <p:nvPicPr>
          <p:cNvPr id="111" name="Google Shape;111;p14"/>
          <p:cNvPicPr preferRelativeResize="0"/>
          <p:nvPr/>
        </p:nvPicPr>
        <p:blipFill rotWithShape="1">
          <a:blip r:embed="rId5">
            <a:alphaModFix/>
          </a:blip>
          <a:srcRect b="36976" l="0" r="0" t="30027"/>
          <a:stretch/>
        </p:blipFill>
        <p:spPr>
          <a:xfrm>
            <a:off x="6146399" y="4181375"/>
            <a:ext cx="961943" cy="237750"/>
          </a:xfrm>
          <a:prstGeom prst="rect">
            <a:avLst/>
          </a:prstGeom>
          <a:noFill/>
          <a:ln>
            <a:noFill/>
          </a:ln>
        </p:spPr>
      </p:pic>
      <p:pic>
        <p:nvPicPr>
          <p:cNvPr id="112" name="Google Shape;112;p14"/>
          <p:cNvPicPr preferRelativeResize="0"/>
          <p:nvPr/>
        </p:nvPicPr>
        <p:blipFill>
          <a:blip r:embed="rId6">
            <a:alphaModFix/>
          </a:blip>
          <a:stretch>
            <a:fillRect/>
          </a:stretch>
        </p:blipFill>
        <p:spPr>
          <a:xfrm>
            <a:off x="6872800" y="3760290"/>
            <a:ext cx="961950" cy="203035"/>
          </a:xfrm>
          <a:prstGeom prst="rect">
            <a:avLst/>
          </a:prstGeom>
          <a:noFill/>
          <a:ln>
            <a:noFill/>
          </a:ln>
        </p:spPr>
      </p:pic>
      <p:pic>
        <p:nvPicPr>
          <p:cNvPr id="113" name="Google Shape;113;p14"/>
          <p:cNvPicPr preferRelativeResize="0"/>
          <p:nvPr/>
        </p:nvPicPr>
        <p:blipFill rotWithShape="1">
          <a:blip r:embed="rId7">
            <a:alphaModFix/>
          </a:blip>
          <a:srcRect b="37327" l="22713" r="22740" t="35443"/>
          <a:stretch/>
        </p:blipFill>
        <p:spPr>
          <a:xfrm>
            <a:off x="7008464" y="4176111"/>
            <a:ext cx="800963" cy="299487"/>
          </a:xfrm>
          <a:prstGeom prst="rect">
            <a:avLst/>
          </a:prstGeom>
          <a:noFill/>
          <a:ln>
            <a:noFill/>
          </a:ln>
        </p:spPr>
      </p:pic>
      <p:pic>
        <p:nvPicPr>
          <p:cNvPr id="114" name="Google Shape;114;p14"/>
          <p:cNvPicPr preferRelativeResize="0"/>
          <p:nvPr/>
        </p:nvPicPr>
        <p:blipFill>
          <a:blip r:embed="rId8">
            <a:alphaModFix/>
          </a:blip>
          <a:stretch>
            <a:fillRect/>
          </a:stretch>
        </p:blipFill>
        <p:spPr>
          <a:xfrm>
            <a:off x="7895900" y="4192354"/>
            <a:ext cx="800950" cy="2669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727650" y="6501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Job examples</a:t>
            </a:r>
            <a:endParaRPr/>
          </a:p>
        </p:txBody>
      </p:sp>
      <p:pic>
        <p:nvPicPr>
          <p:cNvPr id="120" name="Google Shape;120;p15"/>
          <p:cNvPicPr preferRelativeResize="0"/>
          <p:nvPr/>
        </p:nvPicPr>
        <p:blipFill>
          <a:blip r:embed="rId3">
            <a:alphaModFix/>
          </a:blip>
          <a:stretch>
            <a:fillRect/>
          </a:stretch>
        </p:blipFill>
        <p:spPr>
          <a:xfrm>
            <a:off x="446551" y="1319925"/>
            <a:ext cx="2667099" cy="1918775"/>
          </a:xfrm>
          <a:prstGeom prst="rect">
            <a:avLst/>
          </a:prstGeom>
          <a:noFill/>
          <a:ln>
            <a:noFill/>
          </a:ln>
        </p:spPr>
      </p:pic>
      <p:pic>
        <p:nvPicPr>
          <p:cNvPr id="121" name="Google Shape;121;p15"/>
          <p:cNvPicPr preferRelativeResize="0"/>
          <p:nvPr/>
        </p:nvPicPr>
        <p:blipFill>
          <a:blip r:embed="rId4">
            <a:alphaModFix/>
          </a:blip>
          <a:stretch>
            <a:fillRect/>
          </a:stretch>
        </p:blipFill>
        <p:spPr>
          <a:xfrm>
            <a:off x="3208113" y="1348522"/>
            <a:ext cx="2782083" cy="1881699"/>
          </a:xfrm>
          <a:prstGeom prst="rect">
            <a:avLst/>
          </a:prstGeom>
          <a:noFill/>
          <a:ln>
            <a:noFill/>
          </a:ln>
        </p:spPr>
      </p:pic>
      <p:pic>
        <p:nvPicPr>
          <p:cNvPr id="122" name="Google Shape;122;p15"/>
          <p:cNvPicPr preferRelativeResize="0"/>
          <p:nvPr/>
        </p:nvPicPr>
        <p:blipFill>
          <a:blip r:embed="rId5">
            <a:alphaModFix/>
          </a:blip>
          <a:stretch>
            <a:fillRect/>
          </a:stretch>
        </p:blipFill>
        <p:spPr>
          <a:xfrm>
            <a:off x="6034775" y="1348525"/>
            <a:ext cx="2746223" cy="1918775"/>
          </a:xfrm>
          <a:prstGeom prst="rect">
            <a:avLst/>
          </a:prstGeom>
          <a:noFill/>
          <a:ln>
            <a:noFill/>
          </a:ln>
        </p:spPr>
      </p:pic>
      <p:sp>
        <p:nvSpPr>
          <p:cNvPr id="123" name="Google Shape;123;p15"/>
          <p:cNvSpPr txBox="1"/>
          <p:nvPr/>
        </p:nvSpPr>
        <p:spPr>
          <a:xfrm>
            <a:off x="446550" y="3321175"/>
            <a:ext cx="50823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t>00後成內地網絡作家新勢力-未畢業已賺百萬引熱議-現實是1萬字或僅賺20元</a:t>
            </a:r>
            <a:r>
              <a:rPr lang="en-GB"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GB" sz="1100"/>
              <a:t>“</a:t>
            </a:r>
            <a:r>
              <a:rPr lang="en-GB" sz="1100"/>
              <a:t>有網絡作家就曾計算，讀者透過網文平台訂閱1,000字需要花費0.04元，平台給作者0.02元的分成。假設作者日更1萬字，有100人付費訂閱，作者的單日稿費收入就是20元。以此模式估算，一個月寫30萬字的收入僅600元，此外還有稅金等要繳付。”</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GB" sz="1100"/>
              <a:t>星島頭條: </a:t>
            </a:r>
            <a:r>
              <a:rPr lang="en-GB" sz="1100"/>
              <a:t>https://www.stheadline.com/realtime-finance/3307551/</a:t>
            </a:r>
            <a:endParaRPr sz="1100"/>
          </a:p>
        </p:txBody>
      </p:sp>
      <p:pic>
        <p:nvPicPr>
          <p:cNvPr id="124" name="Google Shape;124;p15"/>
          <p:cNvPicPr preferRelativeResize="0"/>
          <p:nvPr/>
        </p:nvPicPr>
        <p:blipFill>
          <a:blip r:embed="rId6">
            <a:alphaModFix/>
          </a:blip>
          <a:stretch>
            <a:fillRect/>
          </a:stretch>
        </p:blipFill>
        <p:spPr>
          <a:xfrm>
            <a:off x="5528794" y="3267301"/>
            <a:ext cx="3157131" cy="1765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