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8"/>
  </p:notesMasterIdLst>
  <p:sldIdLst>
    <p:sldId id="256" r:id="rId2"/>
    <p:sldId id="854" r:id="rId3"/>
    <p:sldId id="892" r:id="rId4"/>
    <p:sldId id="269" r:id="rId5"/>
    <p:sldId id="947" r:id="rId6"/>
    <p:sldId id="948" r:id="rId7"/>
    <p:sldId id="949" r:id="rId8"/>
    <p:sldId id="950" r:id="rId9"/>
    <p:sldId id="951" r:id="rId10"/>
    <p:sldId id="952" r:id="rId11"/>
    <p:sldId id="883" r:id="rId12"/>
    <p:sldId id="513" r:id="rId13"/>
    <p:sldId id="953" r:id="rId14"/>
    <p:sldId id="954" r:id="rId15"/>
    <p:sldId id="455" r:id="rId16"/>
    <p:sldId id="955" r:id="rId17"/>
    <p:sldId id="956" r:id="rId18"/>
    <p:sldId id="957" r:id="rId19"/>
    <p:sldId id="514" r:id="rId20"/>
    <p:sldId id="958" r:id="rId21"/>
    <p:sldId id="959" r:id="rId22"/>
    <p:sldId id="960" r:id="rId23"/>
    <p:sldId id="274" r:id="rId24"/>
    <p:sldId id="961" r:id="rId25"/>
    <p:sldId id="962" r:id="rId26"/>
    <p:sldId id="963" r:id="rId27"/>
    <p:sldId id="893" r:id="rId28"/>
    <p:sldId id="465" r:id="rId29"/>
    <p:sldId id="980" r:id="rId30"/>
    <p:sldId id="402" r:id="rId31"/>
    <p:sldId id="294" r:id="rId32"/>
    <p:sldId id="967" r:id="rId33"/>
    <p:sldId id="968" r:id="rId34"/>
    <p:sldId id="305" r:id="rId35"/>
    <p:sldId id="896" r:id="rId36"/>
    <p:sldId id="897" r:id="rId37"/>
    <p:sldId id="898" r:id="rId38"/>
    <p:sldId id="900" r:id="rId39"/>
    <p:sldId id="902" r:id="rId40"/>
    <p:sldId id="904" r:id="rId41"/>
    <p:sldId id="905" r:id="rId42"/>
    <p:sldId id="906" r:id="rId43"/>
    <p:sldId id="907" r:id="rId44"/>
    <p:sldId id="908" r:id="rId45"/>
    <p:sldId id="909" r:id="rId46"/>
    <p:sldId id="911" r:id="rId47"/>
    <p:sldId id="912" r:id="rId48"/>
    <p:sldId id="913" r:id="rId49"/>
    <p:sldId id="914" r:id="rId50"/>
    <p:sldId id="910" r:id="rId51"/>
    <p:sldId id="473" r:id="rId52"/>
    <p:sldId id="971" r:id="rId53"/>
    <p:sldId id="972" r:id="rId54"/>
    <p:sldId id="515" r:id="rId55"/>
    <p:sldId id="973" r:id="rId56"/>
    <p:sldId id="974" r:id="rId57"/>
    <p:sldId id="894" r:id="rId58"/>
    <p:sldId id="983" r:id="rId59"/>
    <p:sldId id="984" r:id="rId60"/>
    <p:sldId id="895" r:id="rId61"/>
    <p:sldId id="979" r:id="rId62"/>
    <p:sldId id="981" r:id="rId63"/>
    <p:sldId id="916" r:id="rId64"/>
    <p:sldId id="887" r:id="rId65"/>
    <p:sldId id="917" r:id="rId66"/>
    <p:sldId id="888" r:id="rId67"/>
    <p:sldId id="889" r:id="rId68"/>
    <p:sldId id="890" r:id="rId69"/>
    <p:sldId id="891" r:id="rId70"/>
    <p:sldId id="920" r:id="rId71"/>
    <p:sldId id="921" r:id="rId72"/>
    <p:sldId id="919" r:id="rId73"/>
    <p:sldId id="918" r:id="rId74"/>
    <p:sldId id="915" r:id="rId75"/>
    <p:sldId id="519" r:id="rId76"/>
    <p:sldId id="520" r:id="rId77"/>
    <p:sldId id="522" r:id="rId78"/>
    <p:sldId id="523" r:id="rId79"/>
    <p:sldId id="926" r:id="rId80"/>
    <p:sldId id="924" r:id="rId81"/>
    <p:sldId id="925" r:id="rId82"/>
    <p:sldId id="923" r:id="rId83"/>
    <p:sldId id="387" r:id="rId84"/>
    <p:sldId id="407" r:id="rId85"/>
    <p:sldId id="390" r:id="rId86"/>
    <p:sldId id="483" r:id="rId87"/>
    <p:sldId id="553" r:id="rId88"/>
    <p:sldId id="397" r:id="rId89"/>
    <p:sldId id="507" r:id="rId90"/>
    <p:sldId id="508" r:id="rId91"/>
    <p:sldId id="509" r:id="rId92"/>
    <p:sldId id="510" r:id="rId93"/>
    <p:sldId id="511" r:id="rId94"/>
    <p:sldId id="554" r:id="rId95"/>
    <p:sldId id="555" r:id="rId96"/>
    <p:sldId id="556" r:id="rId97"/>
    <p:sldId id="557" r:id="rId98"/>
    <p:sldId id="558" r:id="rId99"/>
    <p:sldId id="559" r:id="rId100"/>
    <p:sldId id="560" r:id="rId101"/>
    <p:sldId id="561" r:id="rId102"/>
    <p:sldId id="562" r:id="rId103"/>
    <p:sldId id="563" r:id="rId104"/>
    <p:sldId id="564" r:id="rId105"/>
    <p:sldId id="538" r:id="rId106"/>
    <p:sldId id="985" r:id="rId107"/>
    <p:sldId id="930" r:id="rId108"/>
    <p:sldId id="568" r:id="rId109"/>
    <p:sldId id="931" r:id="rId110"/>
    <p:sldId id="932" r:id="rId111"/>
    <p:sldId id="933" r:id="rId112"/>
    <p:sldId id="934" r:id="rId113"/>
    <p:sldId id="982" r:id="rId114"/>
    <p:sldId id="570" r:id="rId115"/>
    <p:sldId id="316" r:id="rId116"/>
    <p:sldId id="317" r:id="rId117"/>
    <p:sldId id="318" r:id="rId118"/>
    <p:sldId id="319" r:id="rId119"/>
    <p:sldId id="328" r:id="rId120"/>
    <p:sldId id="571" r:id="rId121"/>
    <p:sldId id="993" r:id="rId122"/>
    <p:sldId id="451" r:id="rId123"/>
    <p:sldId id="573" r:id="rId124"/>
    <p:sldId id="574" r:id="rId125"/>
    <p:sldId id="575" r:id="rId126"/>
    <p:sldId id="576" r:id="rId127"/>
    <p:sldId id="577" r:id="rId128"/>
    <p:sldId id="579" r:id="rId129"/>
    <p:sldId id="580" r:id="rId130"/>
    <p:sldId id="581" r:id="rId131"/>
    <p:sldId id="582" r:id="rId132"/>
    <p:sldId id="583" r:id="rId133"/>
    <p:sldId id="584" r:id="rId134"/>
    <p:sldId id="585" r:id="rId135"/>
    <p:sldId id="586" r:id="rId136"/>
    <p:sldId id="587" r:id="rId137"/>
    <p:sldId id="590" r:id="rId138"/>
    <p:sldId id="591" r:id="rId139"/>
    <p:sldId id="592" r:id="rId140"/>
    <p:sldId id="593" r:id="rId141"/>
    <p:sldId id="524" r:id="rId142"/>
    <p:sldId id="935" r:id="rId143"/>
    <p:sldId id="943" r:id="rId144"/>
    <p:sldId id="986" r:id="rId145"/>
    <p:sldId id="987" r:id="rId146"/>
    <p:sldId id="988" r:id="rId147"/>
    <p:sldId id="946" r:id="rId148"/>
    <p:sldId id="989" r:id="rId149"/>
    <p:sldId id="990" r:id="rId150"/>
    <p:sldId id="991" r:id="rId151"/>
    <p:sldId id="992" r:id="rId152"/>
    <p:sldId id="937" r:id="rId153"/>
    <p:sldId id="938" r:id="rId154"/>
    <p:sldId id="940" r:id="rId155"/>
    <p:sldId id="939" r:id="rId156"/>
    <p:sldId id="266" r:id="rId157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311C8-C9C5-4CD1-82BD-398F20C8B68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CCD04-B16F-4750-9836-B823E95A1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6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53f758a6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853f758a6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0499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53f758a69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853f758a6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3366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8145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4483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53f758a6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853f758a6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8322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40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53f758a6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853f758a6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009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6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53f758a6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853f758a6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059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53f758a6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853f758a6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7163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</a:t>
            </a:r>
            <a:r>
              <a:rPr lang="en-US" baseline="0" dirty="0"/>
              <a:t> state the parser returns to depends on the feature.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56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52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54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69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98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67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28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040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06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30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f758a6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853f758a6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167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416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664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547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174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303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006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098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901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58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f758a6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853f758a6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77958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961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339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Parser returns to lexical identification stage upon encountering a gender agreement violation.</a:t>
            </a:r>
          </a:p>
          <a:p>
            <a:r>
              <a:rPr lang="en-US" dirty="0"/>
              <a:t>Parser can avoid the extra step and return to the recognition stage to confirm/disconfirm the violation based on word form information alone.</a:t>
            </a:r>
          </a:p>
          <a:p>
            <a:r>
              <a:rPr lang="en-US" dirty="0"/>
              <a:t>We should be able to find evidence in our ERP and/or time frequency data to help distinguish between these two possibilities.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296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Parser returns to lexical identification stage upon encountering a gender agreement violation.</a:t>
            </a:r>
          </a:p>
          <a:p>
            <a:r>
              <a:rPr lang="en-US" dirty="0"/>
              <a:t>Parser can avoid the extra step and return to the recognition stage to confirm/disconfirm the violation based on word form information alone.</a:t>
            </a:r>
          </a:p>
          <a:p>
            <a:r>
              <a:rPr lang="en-US" dirty="0"/>
              <a:t>We should be able to find evidence in our ERP and/or time frequency data to help distinguish between these two possibilities.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FEAE3-ED99-454B-9943-084643D224EC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155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53f758a6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853f758a6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07127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53f758a6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853f758a6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6521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f758a6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853f758a6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642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53f758a69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853f758a6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9661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53f758a69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853f758a6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97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53f758a69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853f758a6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9821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53f758a69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853f758a6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678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nders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7" cy="5148000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1710000" y="720000"/>
            <a:ext cx="6840000" cy="2790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lnSpc>
                <a:spcPts val="3600"/>
              </a:lnSpc>
              <a:defRPr sz="3200">
                <a:latin typeface="Times New Roman"/>
                <a:cs typeface="Times New Roman"/>
              </a:defRPr>
            </a:lvl1pPr>
          </a:lstStyle>
          <a:p>
            <a:r>
              <a:rPr lang="en-GB" dirty="0"/>
              <a:t>Title of </a:t>
            </a:r>
            <a:r>
              <a:rPr lang="en-GB" noProof="0" dirty="0"/>
              <a:t>the</a:t>
            </a:r>
            <a:r>
              <a:rPr lang="en-GB" dirty="0"/>
              <a:t> presentation</a:t>
            </a:r>
          </a:p>
        </p:txBody>
      </p:sp>
      <p:sp>
        <p:nvSpPr>
          <p:cNvPr id="13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1710000" y="3510001"/>
            <a:ext cx="6840000" cy="323165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2100" baseline="0">
                <a:solidFill>
                  <a:schemeClr val="tx2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GB" dirty="0"/>
              <a:t>Author name</a:t>
            </a:r>
          </a:p>
        </p:txBody>
      </p:sp>
    </p:spTree>
    <p:extLst>
      <p:ext uri="{BB962C8B-B14F-4D97-AF65-F5344CB8AC3E}">
        <p14:creationId xmlns:p14="http://schemas.microsoft.com/office/powerpoint/2010/main" val="3724351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ders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3998" cy="5148000"/>
          </a:xfrm>
          <a:prstGeom prst="rect">
            <a:avLst/>
          </a:prstGeom>
        </p:spPr>
      </p:pic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900000" y="324001"/>
            <a:ext cx="7560000" cy="24622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the </a:t>
            </a:r>
            <a:r>
              <a:rPr lang="en-GB" noProof="0" dirty="0"/>
              <a:t>presentation</a:t>
            </a:r>
          </a:p>
        </p:txBody>
      </p:sp>
      <p:sp>
        <p:nvSpPr>
          <p:cNvPr id="6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4680000"/>
            <a:ext cx="8243998" cy="463500"/>
          </a:xfrm>
          <a:prstGeom prst="rect">
            <a:avLst/>
          </a:prstGeom>
        </p:spPr>
        <p:txBody>
          <a:bodyPr lIns="0" tIns="0" rIns="180000" bIns="0" anchor="ctr" anchorCtr="0">
            <a:noAutofit/>
          </a:bodyPr>
          <a:lstStyle>
            <a:lvl1pPr marL="0" indent="0" algn="r">
              <a:buNone/>
              <a:defRPr sz="900" baseline="0">
                <a:solidFill>
                  <a:srgbClr val="BE311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Additional information</a:t>
            </a:r>
          </a:p>
        </p:txBody>
      </p:sp>
      <p:sp>
        <p:nvSpPr>
          <p:cNvPr id="7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648000"/>
            <a:ext cx="7560000" cy="33855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Title of the slide</a:t>
            </a:r>
            <a:endParaRPr lang="en-GB" dirty="0"/>
          </a:p>
        </p:txBody>
      </p:sp>
      <p:sp>
        <p:nvSpPr>
          <p:cNvPr id="10" name="Tijdelijke aanduiding voor tekst 17"/>
          <p:cNvSpPr>
            <a:spLocks noGrp="1"/>
          </p:cNvSpPr>
          <p:nvPr>
            <p:ph type="body" sz="quarter" idx="16" hasCustomPrompt="1"/>
          </p:nvPr>
        </p:nvSpPr>
        <p:spPr>
          <a:xfrm>
            <a:off x="900000" y="1080001"/>
            <a:ext cx="7560000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1600" baseline="0">
                <a:latin typeface="Times New Roman"/>
                <a:cs typeface="Times New Roman"/>
              </a:defRPr>
            </a:lvl1pPr>
          </a:lstStyle>
          <a:p>
            <a:pPr lvl="0"/>
            <a:r>
              <a:rPr lang="en-GB" dirty="0"/>
              <a:t>Text box for standard texts</a:t>
            </a:r>
          </a:p>
        </p:txBody>
      </p:sp>
    </p:spTree>
    <p:extLst>
      <p:ext uri="{BB962C8B-B14F-4D97-AF65-F5344CB8AC3E}">
        <p14:creationId xmlns:p14="http://schemas.microsoft.com/office/powerpoint/2010/main" val="130507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ders-LIST (larg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3998" cy="5148000"/>
          </a:xfrm>
          <a:prstGeom prst="rect">
            <a:avLst/>
          </a:prstGeom>
        </p:spPr>
      </p:pic>
      <p:sp>
        <p:nvSpPr>
          <p:cNvPr id="14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900000" y="1080000"/>
            <a:ext cx="7560000" cy="1963614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252000">
              <a:buFont typeface="Lucida Grande"/>
              <a:buChar char="–"/>
              <a:defRPr sz="2200">
                <a:latin typeface="Times New Roman"/>
                <a:cs typeface="Times New Roman"/>
              </a:defRPr>
            </a:lvl1pPr>
            <a:lvl2pPr marL="504000" indent="-252000">
              <a:buFont typeface="Lucida Grande"/>
              <a:buChar char="–"/>
              <a:defRPr sz="2200">
                <a:latin typeface="Times New Roman"/>
                <a:cs typeface="Times New Roman"/>
              </a:defRPr>
            </a:lvl2pPr>
            <a:lvl3pPr marL="756000" indent="-252000">
              <a:buFont typeface="Lucida Grande"/>
              <a:buChar char="–"/>
              <a:defRPr sz="2200">
                <a:latin typeface="Times New Roman"/>
                <a:cs typeface="Times New Roman"/>
              </a:defRPr>
            </a:lvl3pPr>
            <a:lvl4pPr marL="1008000" indent="-252000">
              <a:buFont typeface="Lucida Grande"/>
              <a:buChar char="–"/>
              <a:defRPr sz="2200">
                <a:latin typeface="Times New Roman"/>
                <a:cs typeface="Times New Roman"/>
              </a:defRPr>
            </a:lvl4pPr>
            <a:lvl5pPr marL="1260000" indent="-252000">
              <a:buFont typeface="Lucida Grande"/>
              <a:buChar char="–"/>
              <a:defRPr sz="2200">
                <a:latin typeface="Times New Roman"/>
                <a:cs typeface="Times New Roman"/>
              </a:defRPr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</a:t>
            </a:r>
            <a:r>
              <a:rPr lang="en-GB" noProof="0" dirty="0" err="1"/>
              <a:t>om</a:t>
            </a:r>
            <a:r>
              <a:rPr lang="en-GB" noProof="0" dirty="0"/>
              <a:t> de </a:t>
            </a:r>
            <a:r>
              <a:rPr lang="en-GB" noProof="0" dirty="0" err="1"/>
              <a:t>tekststijl</a:t>
            </a:r>
            <a:r>
              <a:rPr lang="en-GB" noProof="0" dirty="0"/>
              <a:t> van het model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Vierde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900000" y="324001"/>
            <a:ext cx="7560000" cy="24622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the </a:t>
            </a:r>
            <a:r>
              <a:rPr lang="en-GB" noProof="0" dirty="0"/>
              <a:t>presentation</a:t>
            </a:r>
          </a:p>
        </p:txBody>
      </p:sp>
      <p:sp>
        <p:nvSpPr>
          <p:cNvPr id="6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4680000"/>
            <a:ext cx="8243998" cy="463500"/>
          </a:xfrm>
          <a:prstGeom prst="rect">
            <a:avLst/>
          </a:prstGeom>
        </p:spPr>
        <p:txBody>
          <a:bodyPr lIns="0" tIns="0" rIns="180000" bIns="0" anchor="ctr" anchorCtr="0">
            <a:noAutofit/>
          </a:bodyPr>
          <a:lstStyle>
            <a:lvl1pPr marL="0" indent="0" algn="r">
              <a:buNone/>
              <a:defRPr sz="900" baseline="0">
                <a:solidFill>
                  <a:srgbClr val="BE311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Additional information</a:t>
            </a:r>
          </a:p>
        </p:txBody>
      </p:sp>
      <p:sp>
        <p:nvSpPr>
          <p:cNvPr id="7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648000"/>
            <a:ext cx="7560000" cy="33855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Title of the slide</a:t>
            </a:r>
            <a:endParaRPr lang="en-GB" dirty="0"/>
          </a:p>
        </p:txBody>
      </p:sp>
      <p:sp>
        <p:nvSpPr>
          <p:cNvPr id="8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4163779"/>
            <a:ext cx="7560000" cy="246221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1600" baseline="0">
                <a:latin typeface="Times New Roman"/>
                <a:cs typeface="Times New Roman"/>
              </a:defRPr>
            </a:lvl1pPr>
          </a:lstStyle>
          <a:p>
            <a:pPr lvl="0"/>
            <a:r>
              <a:rPr lang="en-GB" dirty="0"/>
              <a:t>Text box for larger texts (free positioning)</a:t>
            </a:r>
          </a:p>
        </p:txBody>
      </p:sp>
      <p:sp>
        <p:nvSpPr>
          <p:cNvPr id="9" name="Tijdelijke aanduiding voor tekst 17"/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4510723"/>
            <a:ext cx="7560000" cy="16927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l">
              <a:buNone/>
              <a:defRPr sz="1100" baseline="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Text box for smaller texts (free </a:t>
            </a:r>
            <a:r>
              <a:rPr lang="en-GB" noProof="0" dirty="0"/>
              <a:t>positioning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4759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ders-LIST (small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3998" cy="5148000"/>
          </a:xfrm>
          <a:prstGeom prst="rect">
            <a:avLst/>
          </a:prstGeom>
        </p:spPr>
      </p:pic>
      <p:sp>
        <p:nvSpPr>
          <p:cNvPr id="14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900000" y="1080000"/>
            <a:ext cx="7560000" cy="1428083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180000">
              <a:buFont typeface="Lucida Grande"/>
              <a:buChar char="–"/>
              <a:defRPr sz="1600">
                <a:latin typeface="Times New Roman"/>
                <a:cs typeface="Times New Roman"/>
              </a:defRPr>
            </a:lvl1pPr>
            <a:lvl2pPr marL="360000" indent="-180000">
              <a:buFont typeface="Lucida Grande"/>
              <a:buChar char="–"/>
              <a:defRPr sz="1600">
                <a:latin typeface="Times New Roman"/>
                <a:cs typeface="Times New Roman"/>
              </a:defRPr>
            </a:lvl2pPr>
            <a:lvl3pPr marL="540000" indent="-180000">
              <a:buFont typeface="Lucida Grande"/>
              <a:buChar char="–"/>
              <a:defRPr sz="1600">
                <a:latin typeface="Times New Roman"/>
                <a:cs typeface="Times New Roman"/>
              </a:defRPr>
            </a:lvl3pPr>
            <a:lvl4pPr marL="720000" indent="-180000">
              <a:buFont typeface="Lucida Grande"/>
              <a:buChar char="–"/>
              <a:defRPr sz="1600">
                <a:latin typeface="Times New Roman"/>
                <a:cs typeface="Times New Roman"/>
              </a:defRPr>
            </a:lvl4pPr>
            <a:lvl5pPr marL="900000" indent="-180000">
              <a:buFont typeface="Lucida Grande"/>
              <a:buChar char="–"/>
              <a:defRPr sz="1600">
                <a:latin typeface="Times New Roman"/>
                <a:cs typeface="Times New Roman"/>
              </a:defRPr>
            </a:lvl5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</a:t>
            </a:r>
            <a:r>
              <a:rPr lang="en-GB" noProof="0" dirty="0" err="1"/>
              <a:t>om</a:t>
            </a:r>
            <a:r>
              <a:rPr lang="en-GB" noProof="0" dirty="0"/>
              <a:t> de </a:t>
            </a:r>
            <a:r>
              <a:rPr lang="en-GB" noProof="0" dirty="0" err="1"/>
              <a:t>tekststijl</a:t>
            </a:r>
            <a:r>
              <a:rPr lang="en-GB" noProof="0" dirty="0"/>
              <a:t> van het model </a:t>
            </a:r>
            <a:r>
              <a:rPr lang="en-GB" noProof="0" dirty="0" err="1"/>
              <a:t>te</a:t>
            </a:r>
            <a:r>
              <a:rPr lang="en-GB" noProof="0" dirty="0"/>
              <a:t>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Vierde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900000" y="324001"/>
            <a:ext cx="7560000" cy="24622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the </a:t>
            </a:r>
            <a:r>
              <a:rPr lang="en-GB" noProof="0" dirty="0"/>
              <a:t>presentation</a:t>
            </a:r>
          </a:p>
        </p:txBody>
      </p:sp>
      <p:sp>
        <p:nvSpPr>
          <p:cNvPr id="6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4680000"/>
            <a:ext cx="8243998" cy="463500"/>
          </a:xfrm>
          <a:prstGeom prst="rect">
            <a:avLst/>
          </a:prstGeom>
        </p:spPr>
        <p:txBody>
          <a:bodyPr lIns="0" tIns="0" rIns="180000" bIns="0" anchor="ctr" anchorCtr="0">
            <a:noAutofit/>
          </a:bodyPr>
          <a:lstStyle>
            <a:lvl1pPr marL="0" indent="0" algn="r">
              <a:buNone/>
              <a:defRPr sz="900" baseline="0">
                <a:solidFill>
                  <a:srgbClr val="BE311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Additional information</a:t>
            </a:r>
          </a:p>
        </p:txBody>
      </p:sp>
      <p:sp>
        <p:nvSpPr>
          <p:cNvPr id="7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648000"/>
            <a:ext cx="7560000" cy="33855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Title of the slide</a:t>
            </a:r>
            <a:endParaRPr lang="en-GB" dirty="0"/>
          </a:p>
        </p:txBody>
      </p:sp>
      <p:sp>
        <p:nvSpPr>
          <p:cNvPr id="8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4163779"/>
            <a:ext cx="7560000" cy="246221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1600" baseline="0">
                <a:latin typeface="Times New Roman"/>
                <a:cs typeface="Times New Roman"/>
              </a:defRPr>
            </a:lvl1pPr>
          </a:lstStyle>
          <a:p>
            <a:pPr lvl="0"/>
            <a:r>
              <a:rPr lang="en-GB" dirty="0"/>
              <a:t>Text box for larger texts (free positioning)</a:t>
            </a:r>
          </a:p>
        </p:txBody>
      </p:sp>
      <p:sp>
        <p:nvSpPr>
          <p:cNvPr id="9" name="Tijdelijke aanduiding voor tekst 17"/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4510723"/>
            <a:ext cx="7560000" cy="16927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l">
              <a:buNone/>
              <a:defRPr sz="1100" baseline="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Text box for smaller texts (free </a:t>
            </a:r>
            <a:r>
              <a:rPr lang="en-GB" noProof="0" dirty="0"/>
              <a:t>positioning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8553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ders-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" y="1"/>
            <a:ext cx="9144000" cy="5148000"/>
          </a:xfrm>
          <a:prstGeom prst="rect">
            <a:avLst/>
          </a:prstGeom>
        </p:spPr>
      </p:pic>
      <p:pic>
        <p:nvPicPr>
          <p:cNvPr id="10" name="Afbeelding 9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9143998" cy="5148000"/>
          </a:xfrm>
          <a:prstGeom prst="rect">
            <a:avLst/>
          </a:prstGeom>
        </p:spPr>
      </p:pic>
      <p:sp>
        <p:nvSpPr>
          <p:cNvPr id="8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2596730" y="2581155"/>
            <a:ext cx="3950540" cy="33855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2200" baseline="0">
                <a:latin typeface="Times New Roman"/>
                <a:cs typeface="Times New Roman"/>
              </a:defRPr>
            </a:lvl1pPr>
          </a:lstStyle>
          <a:p>
            <a:pPr lvl="0"/>
            <a:r>
              <a:rPr lang="en-GB" noProof="0"/>
              <a:t>additional url</a:t>
            </a:r>
          </a:p>
        </p:txBody>
      </p:sp>
      <p:sp>
        <p:nvSpPr>
          <p:cNvPr id="13" name="Tekstvak 12"/>
          <p:cNvSpPr txBox="1"/>
          <p:nvPr userDrawn="1"/>
        </p:nvSpPr>
        <p:spPr>
          <a:xfrm>
            <a:off x="2596730" y="2162115"/>
            <a:ext cx="3950540" cy="33855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GB" sz="2200" noProof="0">
                <a:latin typeface="Times New Roman"/>
                <a:cs typeface="Times New Roman"/>
              </a:rPr>
              <a:t>www.ru.nl/</a:t>
            </a:r>
            <a:r>
              <a:rPr lang="en-GB" sz="2200" noProof="0">
                <a:solidFill>
                  <a:schemeClr val="tx2"/>
                </a:solidFill>
                <a:latin typeface="Times New Roman"/>
                <a:cs typeface="Times New Roman"/>
              </a:rPr>
              <a:t>donders</a:t>
            </a:r>
          </a:p>
        </p:txBody>
      </p:sp>
    </p:spTree>
    <p:extLst>
      <p:ext uri="{BB962C8B-B14F-4D97-AF65-F5344CB8AC3E}">
        <p14:creationId xmlns:p14="http://schemas.microsoft.com/office/powerpoint/2010/main" val="3375004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nders-1-IMAGE">
  <p:cSld name="1_Donders-1-IMAG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"/>
            <a:ext cx="9143998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73"/>
          <p:cNvSpPr>
            <a:spLocks noGrp="1"/>
          </p:cNvSpPr>
          <p:nvPr>
            <p:ph type="pic" idx="2"/>
          </p:nvPr>
        </p:nvSpPr>
        <p:spPr>
          <a:xfrm>
            <a:off x="900000" y="1080000"/>
            <a:ext cx="756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73"/>
          <p:cNvSpPr txBox="1">
            <a:spLocks noGrp="1"/>
          </p:cNvSpPr>
          <p:nvPr>
            <p:ph type="title"/>
          </p:nvPr>
        </p:nvSpPr>
        <p:spPr>
          <a:xfrm>
            <a:off x="900000" y="324002"/>
            <a:ext cx="75600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9" name="Google Shape;19;p73"/>
          <p:cNvSpPr txBox="1">
            <a:spLocks noGrp="1"/>
          </p:cNvSpPr>
          <p:nvPr>
            <p:ph type="body" idx="1"/>
          </p:nvPr>
        </p:nvSpPr>
        <p:spPr>
          <a:xfrm>
            <a:off x="900000" y="4680000"/>
            <a:ext cx="8243998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ctr" anchorCtr="0">
            <a:noAutofit/>
          </a:bodyPr>
          <a:lstStyle>
            <a:lvl1pPr marL="342900" marR="0" lvl="0" indent="-171450" algn="r" rtl="0">
              <a:spcBef>
                <a:spcPts val="135"/>
              </a:spcBef>
              <a:spcAft>
                <a:spcPts val="0"/>
              </a:spcAft>
              <a:buClr>
                <a:srgbClr val="BE311A"/>
              </a:buClr>
              <a:buSzPts val="900"/>
              <a:buFont typeface="Arial"/>
              <a:buNone/>
              <a:defRPr sz="675" b="0" i="0" u="none" strike="noStrike" cap="none">
                <a:solidFill>
                  <a:srgbClr val="BE311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73"/>
          <p:cNvSpPr txBox="1">
            <a:spLocks noGrp="1"/>
          </p:cNvSpPr>
          <p:nvPr>
            <p:ph type="body" idx="3"/>
          </p:nvPr>
        </p:nvSpPr>
        <p:spPr>
          <a:xfrm>
            <a:off x="900000" y="648000"/>
            <a:ext cx="7560000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42900" marR="0" lvl="0" indent="-171450" algn="l" rtl="0">
              <a:spcBef>
                <a:spcPts val="33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None/>
              <a:defRPr sz="1650" b="0" i="0" u="none" strike="noStrike" cap="non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73"/>
          <p:cNvSpPr txBox="1">
            <a:spLocks noGrp="1"/>
          </p:cNvSpPr>
          <p:nvPr>
            <p:ph type="body" idx="4"/>
          </p:nvPr>
        </p:nvSpPr>
        <p:spPr>
          <a:xfrm>
            <a:off x="900000" y="1078933"/>
            <a:ext cx="7560000" cy="21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42900" marR="0" lvl="0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73"/>
          <p:cNvSpPr txBox="1">
            <a:spLocks noGrp="1"/>
          </p:cNvSpPr>
          <p:nvPr>
            <p:ph type="body" idx="5"/>
          </p:nvPr>
        </p:nvSpPr>
        <p:spPr>
          <a:xfrm>
            <a:off x="900000" y="4519060"/>
            <a:ext cx="7560000" cy="15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342900" marR="0" lvl="0" indent="-171450" algn="l" rtl="0"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858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13FAC-B7F5-EA41-8FC4-E85DDBD236B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9DA3-EA9D-DD46-A1AB-7D528E64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nders-TITLE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9143997" cy="5148000"/>
          </a:xfrm>
          <a:prstGeom prst="rect">
            <a:avLst/>
          </a:prstGeom>
        </p:spPr>
      </p:pic>
      <p:sp>
        <p:nvSpPr>
          <p:cNvPr id="5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1710000" y="720000"/>
            <a:ext cx="6840000" cy="279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Image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1710000" y="3510000"/>
            <a:ext cx="6840000" cy="900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lnSpc>
                <a:spcPts val="3200"/>
              </a:lnSpc>
              <a:defRPr sz="3200">
                <a:latin typeface="Times New Roman"/>
                <a:cs typeface="Times New Roman"/>
              </a:defRPr>
            </a:lvl1pPr>
          </a:lstStyle>
          <a:p>
            <a:r>
              <a:rPr lang="en-GB" dirty="0"/>
              <a:t>Title of </a:t>
            </a:r>
            <a:r>
              <a:rPr lang="en-GB" noProof="0" dirty="0"/>
              <a:t>the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presentation</a:t>
            </a:r>
          </a:p>
        </p:txBody>
      </p:sp>
      <p:sp>
        <p:nvSpPr>
          <p:cNvPr id="13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1710000" y="4356835"/>
            <a:ext cx="6840000" cy="323165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2100" baseline="0">
                <a:solidFill>
                  <a:schemeClr val="tx2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GB" dirty="0"/>
              <a:t>Author </a:t>
            </a:r>
            <a:r>
              <a:rPr lang="en-GB" noProof="0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19566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ders-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3998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9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ders-HEADER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3998" cy="5148000"/>
          </a:xfrm>
          <a:prstGeom prst="rect">
            <a:avLst/>
          </a:prstGeom>
        </p:spPr>
      </p:pic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900000" y="324001"/>
            <a:ext cx="7560000" cy="24622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the </a:t>
            </a:r>
            <a:r>
              <a:rPr lang="en-GB" noProof="0" dirty="0"/>
              <a:t>presentation</a:t>
            </a:r>
          </a:p>
        </p:txBody>
      </p:sp>
      <p:sp>
        <p:nvSpPr>
          <p:cNvPr id="7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648000"/>
            <a:ext cx="7560000" cy="33855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Title of the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5655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ders-1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3998" cy="5148000"/>
          </a:xfrm>
          <a:prstGeom prst="rect">
            <a:avLst/>
          </a:prstGeom>
        </p:spPr>
      </p:pic>
      <p:sp>
        <p:nvSpPr>
          <p:cNvPr id="4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900000" y="1080000"/>
            <a:ext cx="7560000" cy="36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Image</a:t>
            </a:r>
            <a:endParaRPr lang="en-GB" dirty="0"/>
          </a:p>
        </p:txBody>
      </p:sp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900000" y="324001"/>
            <a:ext cx="7560000" cy="24622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the </a:t>
            </a:r>
            <a:r>
              <a:rPr lang="en-GB" noProof="0" dirty="0"/>
              <a:t>presentation</a:t>
            </a:r>
          </a:p>
        </p:txBody>
      </p:sp>
      <p:sp>
        <p:nvSpPr>
          <p:cNvPr id="6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4680000"/>
            <a:ext cx="8243998" cy="463500"/>
          </a:xfrm>
          <a:prstGeom prst="rect">
            <a:avLst/>
          </a:prstGeom>
        </p:spPr>
        <p:txBody>
          <a:bodyPr lIns="0" tIns="0" rIns="180000" bIns="0" anchor="ctr" anchorCtr="0">
            <a:noAutofit/>
          </a:bodyPr>
          <a:lstStyle>
            <a:lvl1pPr marL="0" indent="0" algn="r">
              <a:buNone/>
              <a:defRPr sz="900" baseline="0">
                <a:solidFill>
                  <a:srgbClr val="BE311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Additional information</a:t>
            </a:r>
          </a:p>
        </p:txBody>
      </p:sp>
      <p:sp>
        <p:nvSpPr>
          <p:cNvPr id="7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648000"/>
            <a:ext cx="7560000" cy="33855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Title of the slide</a:t>
            </a:r>
            <a:endParaRPr lang="en-GB" dirty="0"/>
          </a:p>
        </p:txBody>
      </p:sp>
      <p:sp>
        <p:nvSpPr>
          <p:cNvPr id="8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1078932"/>
            <a:ext cx="7560000" cy="246221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1600" baseline="0">
                <a:latin typeface="Times New Roman"/>
                <a:cs typeface="Times New Roman"/>
              </a:defRPr>
            </a:lvl1pPr>
          </a:lstStyle>
          <a:p>
            <a:pPr lvl="0"/>
            <a:r>
              <a:rPr lang="en-GB"/>
              <a:t>Text box for larger texts (free positioning)</a:t>
            </a:r>
            <a:endParaRPr lang="en-GB" dirty="0"/>
          </a:p>
        </p:txBody>
      </p:sp>
      <p:sp>
        <p:nvSpPr>
          <p:cNvPr id="9" name="Tijdelijke aanduiding voor tekst 17"/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4510723"/>
            <a:ext cx="7560000" cy="16927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l">
              <a:buNone/>
              <a:defRPr sz="1100" baseline="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Text box for smaller texts (free </a:t>
            </a:r>
            <a:r>
              <a:rPr lang="en-GB" noProof="0" dirty="0"/>
              <a:t>positioning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5240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ders-2-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3998" cy="5148000"/>
          </a:xfrm>
          <a:prstGeom prst="rect">
            <a:avLst/>
          </a:prstGeom>
        </p:spPr>
      </p:pic>
      <p:sp>
        <p:nvSpPr>
          <p:cNvPr id="10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900000" y="1080000"/>
            <a:ext cx="3600000" cy="36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Image</a:t>
            </a:r>
            <a:endParaRPr lang="en-GB" dirty="0"/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4860000" y="1080000"/>
            <a:ext cx="3600000" cy="36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Image</a:t>
            </a:r>
          </a:p>
        </p:txBody>
      </p:sp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900000" y="324001"/>
            <a:ext cx="7560000" cy="24622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the </a:t>
            </a:r>
            <a:r>
              <a:rPr lang="en-GB" noProof="0" dirty="0"/>
              <a:t>presentation</a:t>
            </a:r>
          </a:p>
        </p:txBody>
      </p:sp>
      <p:sp>
        <p:nvSpPr>
          <p:cNvPr id="6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4680000"/>
            <a:ext cx="8243998" cy="463500"/>
          </a:xfrm>
          <a:prstGeom prst="rect">
            <a:avLst/>
          </a:prstGeom>
        </p:spPr>
        <p:txBody>
          <a:bodyPr lIns="0" tIns="0" rIns="180000" bIns="0" anchor="ctr" anchorCtr="0">
            <a:noAutofit/>
          </a:bodyPr>
          <a:lstStyle>
            <a:lvl1pPr marL="0" indent="0" algn="r">
              <a:buNone/>
              <a:defRPr sz="900" baseline="0">
                <a:solidFill>
                  <a:srgbClr val="BE311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Additional information</a:t>
            </a:r>
          </a:p>
        </p:txBody>
      </p:sp>
      <p:sp>
        <p:nvSpPr>
          <p:cNvPr id="7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648000"/>
            <a:ext cx="7560000" cy="33855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 of the slide</a:t>
            </a:r>
          </a:p>
        </p:txBody>
      </p:sp>
      <p:sp>
        <p:nvSpPr>
          <p:cNvPr id="8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1078932"/>
            <a:ext cx="7560000" cy="246221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1600" baseline="0">
                <a:latin typeface="Times New Roman"/>
                <a:cs typeface="Times New Roman"/>
              </a:defRPr>
            </a:lvl1pPr>
          </a:lstStyle>
          <a:p>
            <a:pPr lvl="0"/>
            <a:r>
              <a:rPr lang="en-GB"/>
              <a:t>Text box for larger texts (free positioning)</a:t>
            </a:r>
            <a:endParaRPr lang="en-GB" dirty="0"/>
          </a:p>
        </p:txBody>
      </p:sp>
      <p:sp>
        <p:nvSpPr>
          <p:cNvPr id="9" name="Tijdelijke aanduiding voor tekst 17"/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4510723"/>
            <a:ext cx="7560000" cy="16927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l">
              <a:buNone/>
              <a:defRPr sz="1100" baseline="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Text box for smaller texts (free </a:t>
            </a:r>
            <a:r>
              <a:rPr lang="en-GB" noProof="0" dirty="0"/>
              <a:t>positioning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594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ders-3-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3998" cy="5148000"/>
          </a:xfrm>
          <a:prstGeom prst="rect">
            <a:avLst/>
          </a:prstGeom>
        </p:spPr>
      </p:pic>
      <p:sp>
        <p:nvSpPr>
          <p:cNvPr id="16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900000" y="1080000"/>
            <a:ext cx="2278800" cy="36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Image</a:t>
            </a:r>
          </a:p>
        </p:txBody>
      </p:sp>
      <p:sp>
        <p:nvSpPr>
          <p:cNvPr id="17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3525434" y="1080000"/>
            <a:ext cx="2278800" cy="36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Image</a:t>
            </a:r>
          </a:p>
        </p:txBody>
      </p:sp>
      <p:sp>
        <p:nvSpPr>
          <p:cNvPr id="18" name="Tijdelijke aanduiding voor afbeelding 2"/>
          <p:cNvSpPr>
            <a:spLocks noGrp="1"/>
          </p:cNvSpPr>
          <p:nvPr>
            <p:ph type="pic" idx="16" hasCustomPrompt="1"/>
          </p:nvPr>
        </p:nvSpPr>
        <p:spPr>
          <a:xfrm>
            <a:off x="6181200" y="1080000"/>
            <a:ext cx="2278800" cy="36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Image</a:t>
            </a:r>
          </a:p>
        </p:txBody>
      </p:sp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900000" y="324001"/>
            <a:ext cx="7560000" cy="24622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the </a:t>
            </a:r>
            <a:r>
              <a:rPr lang="en-GB" noProof="0" dirty="0"/>
              <a:t>presentation</a:t>
            </a:r>
          </a:p>
        </p:txBody>
      </p:sp>
      <p:sp>
        <p:nvSpPr>
          <p:cNvPr id="6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4680000"/>
            <a:ext cx="8244000" cy="463500"/>
          </a:xfrm>
          <a:prstGeom prst="rect">
            <a:avLst/>
          </a:prstGeom>
        </p:spPr>
        <p:txBody>
          <a:bodyPr lIns="0" tIns="0" rIns="180000" bIns="0" anchor="ctr" anchorCtr="0">
            <a:noAutofit/>
          </a:bodyPr>
          <a:lstStyle>
            <a:lvl1pPr marL="0" indent="0" algn="r">
              <a:buNone/>
              <a:defRPr sz="900" baseline="0">
                <a:solidFill>
                  <a:srgbClr val="BE311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Additional information</a:t>
            </a:r>
          </a:p>
        </p:txBody>
      </p:sp>
      <p:sp>
        <p:nvSpPr>
          <p:cNvPr id="7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648000"/>
            <a:ext cx="7560000" cy="33855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Title of the slide</a:t>
            </a:r>
            <a:endParaRPr lang="en-GB" dirty="0"/>
          </a:p>
        </p:txBody>
      </p:sp>
      <p:sp>
        <p:nvSpPr>
          <p:cNvPr id="8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1078932"/>
            <a:ext cx="7560000" cy="246221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1600" baseline="0">
                <a:latin typeface="Times New Roman"/>
                <a:cs typeface="Times New Roman"/>
              </a:defRPr>
            </a:lvl1pPr>
          </a:lstStyle>
          <a:p>
            <a:pPr lvl="0"/>
            <a:r>
              <a:rPr lang="en-GB"/>
              <a:t>Text box for larger texts (free positioning)</a:t>
            </a:r>
            <a:endParaRPr lang="en-GB" dirty="0"/>
          </a:p>
        </p:txBody>
      </p:sp>
      <p:sp>
        <p:nvSpPr>
          <p:cNvPr id="9" name="Tijdelijke aanduiding voor tekst 17"/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4510723"/>
            <a:ext cx="7560000" cy="16927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l">
              <a:buNone/>
              <a:defRPr sz="1100" baseline="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Text box for smaller texts (free </a:t>
            </a:r>
            <a:r>
              <a:rPr lang="en-GB" noProof="0" dirty="0"/>
              <a:t>positioning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4690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ders-4-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3998" cy="5148000"/>
          </a:xfrm>
          <a:prstGeom prst="rect">
            <a:avLst/>
          </a:prstGeom>
        </p:spPr>
      </p:pic>
      <p:sp>
        <p:nvSpPr>
          <p:cNvPr id="12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900000" y="1080000"/>
            <a:ext cx="3600000" cy="16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Image</a:t>
            </a:r>
            <a:endParaRPr lang="en-GB" dirty="0"/>
          </a:p>
        </p:txBody>
      </p:sp>
      <p:sp>
        <p:nvSpPr>
          <p:cNvPr id="13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4860000" y="1080000"/>
            <a:ext cx="3600000" cy="16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Image</a:t>
            </a:r>
          </a:p>
        </p:txBody>
      </p:sp>
      <p:sp>
        <p:nvSpPr>
          <p:cNvPr id="14" name="Tijdelijke aanduiding voor afbeelding 2"/>
          <p:cNvSpPr>
            <a:spLocks noGrp="1"/>
          </p:cNvSpPr>
          <p:nvPr>
            <p:ph type="pic" idx="16" hasCustomPrompt="1"/>
          </p:nvPr>
        </p:nvSpPr>
        <p:spPr>
          <a:xfrm>
            <a:off x="900000" y="3060000"/>
            <a:ext cx="3600000" cy="16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Image</a:t>
            </a:r>
            <a:endParaRPr lang="en-GB" dirty="0"/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idx="17" hasCustomPrompt="1"/>
          </p:nvPr>
        </p:nvSpPr>
        <p:spPr>
          <a:xfrm>
            <a:off x="4860000" y="3060000"/>
            <a:ext cx="3600000" cy="16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Image</a:t>
            </a:r>
            <a:endParaRPr lang="en-GB" dirty="0"/>
          </a:p>
        </p:txBody>
      </p:sp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900000" y="324001"/>
            <a:ext cx="7560000" cy="24622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the </a:t>
            </a:r>
            <a:r>
              <a:rPr lang="en-GB" noProof="0" dirty="0"/>
              <a:t>presentation</a:t>
            </a:r>
          </a:p>
        </p:txBody>
      </p:sp>
      <p:sp>
        <p:nvSpPr>
          <p:cNvPr id="6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4680000"/>
            <a:ext cx="8243998" cy="463500"/>
          </a:xfrm>
          <a:prstGeom prst="rect">
            <a:avLst/>
          </a:prstGeom>
        </p:spPr>
        <p:txBody>
          <a:bodyPr lIns="0" tIns="0" rIns="180000" bIns="0" anchor="ctr" anchorCtr="0">
            <a:noAutofit/>
          </a:bodyPr>
          <a:lstStyle>
            <a:lvl1pPr marL="0" indent="0" algn="r">
              <a:buNone/>
              <a:defRPr sz="900" baseline="0">
                <a:solidFill>
                  <a:srgbClr val="BE311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Additional information</a:t>
            </a:r>
          </a:p>
        </p:txBody>
      </p:sp>
      <p:sp>
        <p:nvSpPr>
          <p:cNvPr id="7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648000"/>
            <a:ext cx="7560000" cy="33855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Title of the slide</a:t>
            </a:r>
            <a:endParaRPr lang="en-GB" dirty="0"/>
          </a:p>
        </p:txBody>
      </p:sp>
      <p:sp>
        <p:nvSpPr>
          <p:cNvPr id="8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1078932"/>
            <a:ext cx="7560000" cy="246221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1600" baseline="0">
                <a:latin typeface="Times New Roman"/>
                <a:cs typeface="Times New Roman"/>
              </a:defRPr>
            </a:lvl1pPr>
          </a:lstStyle>
          <a:p>
            <a:pPr lvl="0"/>
            <a:r>
              <a:rPr lang="en-GB"/>
              <a:t>Text box for larger texts (free positioning)</a:t>
            </a:r>
            <a:endParaRPr lang="en-GB" dirty="0"/>
          </a:p>
        </p:txBody>
      </p:sp>
      <p:sp>
        <p:nvSpPr>
          <p:cNvPr id="9" name="Tijdelijke aanduiding voor tekst 17"/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4510723"/>
            <a:ext cx="7560000" cy="16927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l">
              <a:buNone/>
              <a:defRPr sz="1100" baseline="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Text box for smaller texts (free </a:t>
            </a:r>
            <a:r>
              <a:rPr lang="en-GB" noProof="0" dirty="0"/>
              <a:t>positioning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19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ders-6-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3998" cy="5148000"/>
          </a:xfrm>
          <a:prstGeom prst="rect">
            <a:avLst/>
          </a:prstGeom>
        </p:spPr>
      </p:pic>
      <p:sp>
        <p:nvSpPr>
          <p:cNvPr id="16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900000" y="1080000"/>
            <a:ext cx="2278800" cy="16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Image</a:t>
            </a:r>
          </a:p>
        </p:txBody>
      </p:sp>
      <p:sp>
        <p:nvSpPr>
          <p:cNvPr id="17" name="Tijdelijke aanduiding voor afbeelding 2"/>
          <p:cNvSpPr>
            <a:spLocks noGrp="1"/>
          </p:cNvSpPr>
          <p:nvPr>
            <p:ph type="pic" idx="16" hasCustomPrompt="1"/>
          </p:nvPr>
        </p:nvSpPr>
        <p:spPr>
          <a:xfrm>
            <a:off x="900000" y="3060000"/>
            <a:ext cx="2278800" cy="16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Image</a:t>
            </a:r>
          </a:p>
        </p:txBody>
      </p:sp>
      <p:sp>
        <p:nvSpPr>
          <p:cNvPr id="18" name="Tijdelijke aanduiding voor afbeelding 2"/>
          <p:cNvSpPr>
            <a:spLocks noGrp="1"/>
          </p:cNvSpPr>
          <p:nvPr>
            <p:ph type="pic" idx="17" hasCustomPrompt="1"/>
          </p:nvPr>
        </p:nvSpPr>
        <p:spPr>
          <a:xfrm>
            <a:off x="3525434" y="1078931"/>
            <a:ext cx="2278800" cy="16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Image</a:t>
            </a:r>
          </a:p>
        </p:txBody>
      </p:sp>
      <p:sp>
        <p:nvSpPr>
          <p:cNvPr id="19" name="Tijdelijke aanduiding voor afbeelding 2"/>
          <p:cNvSpPr>
            <a:spLocks noGrp="1"/>
          </p:cNvSpPr>
          <p:nvPr>
            <p:ph type="pic" idx="18" hasCustomPrompt="1"/>
          </p:nvPr>
        </p:nvSpPr>
        <p:spPr>
          <a:xfrm>
            <a:off x="3525434" y="3060000"/>
            <a:ext cx="2278800" cy="16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Image</a:t>
            </a:r>
          </a:p>
        </p:txBody>
      </p:sp>
      <p:sp>
        <p:nvSpPr>
          <p:cNvPr id="20" name="Tijdelijke aanduiding voor afbeelding 2"/>
          <p:cNvSpPr>
            <a:spLocks noGrp="1"/>
          </p:cNvSpPr>
          <p:nvPr>
            <p:ph type="pic" idx="19" hasCustomPrompt="1"/>
          </p:nvPr>
        </p:nvSpPr>
        <p:spPr>
          <a:xfrm>
            <a:off x="6181200" y="1080000"/>
            <a:ext cx="2278800" cy="16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Image</a:t>
            </a:r>
          </a:p>
        </p:txBody>
      </p:sp>
      <p:sp>
        <p:nvSpPr>
          <p:cNvPr id="21" name="Tijdelijke aanduiding voor afbeelding 2"/>
          <p:cNvSpPr>
            <a:spLocks noGrp="1"/>
          </p:cNvSpPr>
          <p:nvPr>
            <p:ph type="pic" idx="20" hasCustomPrompt="1"/>
          </p:nvPr>
        </p:nvSpPr>
        <p:spPr>
          <a:xfrm>
            <a:off x="6181200" y="3060000"/>
            <a:ext cx="2278800" cy="16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Image</a:t>
            </a:r>
          </a:p>
        </p:txBody>
      </p:sp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900000" y="324001"/>
            <a:ext cx="7560000" cy="24622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of the </a:t>
            </a:r>
            <a:r>
              <a:rPr lang="en-GB" noProof="0" dirty="0"/>
              <a:t>presentation</a:t>
            </a:r>
          </a:p>
        </p:txBody>
      </p:sp>
      <p:sp>
        <p:nvSpPr>
          <p:cNvPr id="6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4680000"/>
            <a:ext cx="8244000" cy="463500"/>
          </a:xfrm>
          <a:prstGeom prst="rect">
            <a:avLst/>
          </a:prstGeom>
        </p:spPr>
        <p:txBody>
          <a:bodyPr lIns="0" tIns="0" rIns="180000" bIns="0" anchor="ctr" anchorCtr="0">
            <a:noAutofit/>
          </a:bodyPr>
          <a:lstStyle>
            <a:lvl1pPr marL="0" indent="0" algn="r">
              <a:buNone/>
              <a:defRPr sz="900" baseline="0">
                <a:solidFill>
                  <a:srgbClr val="BE311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Additional information</a:t>
            </a:r>
          </a:p>
        </p:txBody>
      </p:sp>
      <p:sp>
        <p:nvSpPr>
          <p:cNvPr id="7" name="Tijdelijke aanduiding voor tekst 17"/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648000"/>
            <a:ext cx="7560000" cy="33855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Title of the slide</a:t>
            </a:r>
            <a:endParaRPr lang="en-GB" dirty="0"/>
          </a:p>
        </p:txBody>
      </p:sp>
      <p:sp>
        <p:nvSpPr>
          <p:cNvPr id="8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1078932"/>
            <a:ext cx="7560000" cy="246221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1600" baseline="0">
                <a:latin typeface="Times New Roman"/>
                <a:cs typeface="Times New Roman"/>
              </a:defRPr>
            </a:lvl1pPr>
          </a:lstStyle>
          <a:p>
            <a:pPr lvl="0"/>
            <a:r>
              <a:rPr lang="en-GB" dirty="0"/>
              <a:t>Text box for larger texts (free positioning)</a:t>
            </a:r>
          </a:p>
        </p:txBody>
      </p:sp>
      <p:sp>
        <p:nvSpPr>
          <p:cNvPr id="9" name="Tijdelijke aanduiding voor tekst 17"/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4510723"/>
            <a:ext cx="7560000" cy="16927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l">
              <a:buNone/>
              <a:defRPr sz="1100" baseline="0">
                <a:latin typeface="Arial"/>
                <a:cs typeface="Arial"/>
              </a:defRPr>
            </a:lvl1pPr>
          </a:lstStyle>
          <a:p>
            <a:pPr lvl="0"/>
            <a:r>
              <a:rPr lang="en-GB"/>
              <a:t>Text box for smaller texts (free </a:t>
            </a:r>
            <a:r>
              <a:rPr lang="en-GB" noProof="0"/>
              <a:t>positioning</a:t>
            </a:r>
            <a:r>
              <a:rPr lang="en-GB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61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5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7" r:id="rId2"/>
    <p:sldLayoutId id="2147483721" r:id="rId3"/>
    <p:sldLayoutId id="2147483720" r:id="rId4"/>
    <p:sldLayoutId id="2147483711" r:id="rId5"/>
    <p:sldLayoutId id="2147483712" r:id="rId6"/>
    <p:sldLayoutId id="2147483714" r:id="rId7"/>
    <p:sldLayoutId id="2147483713" r:id="rId8"/>
    <p:sldLayoutId id="2147483715" r:id="rId9"/>
    <p:sldLayoutId id="2147483719" r:id="rId10"/>
    <p:sldLayoutId id="2147483716" r:id="rId11"/>
    <p:sldLayoutId id="2147483717" r:id="rId12"/>
    <p:sldLayoutId id="2147483718" r:id="rId13"/>
    <p:sldLayoutId id="2147483722" r:id="rId14"/>
    <p:sldLayoutId id="2147483723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t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tif"/><Relationship Id="rId4" Type="http://schemas.openxmlformats.org/officeDocument/2006/relationships/image" Target="../media/image53.tif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"/><Relationship Id="rId3" Type="http://schemas.openxmlformats.org/officeDocument/2006/relationships/image" Target="../media/image52.tif"/><Relationship Id="rId7" Type="http://schemas.openxmlformats.org/officeDocument/2006/relationships/image" Target="../media/image56.t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tif"/><Relationship Id="rId11" Type="http://schemas.openxmlformats.org/officeDocument/2006/relationships/image" Target="../media/image60.tif"/><Relationship Id="rId5" Type="http://schemas.openxmlformats.org/officeDocument/2006/relationships/image" Target="../media/image54.tif"/><Relationship Id="rId10" Type="http://schemas.openxmlformats.org/officeDocument/2006/relationships/image" Target="../media/image59.tif"/><Relationship Id="rId4" Type="http://schemas.openxmlformats.org/officeDocument/2006/relationships/image" Target="../media/image53.tif"/><Relationship Id="rId9" Type="http://schemas.openxmlformats.org/officeDocument/2006/relationships/image" Target="../media/image58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t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tif"/><Relationship Id="rId4" Type="http://schemas.openxmlformats.org/officeDocument/2006/relationships/image" Target="../media/image53.tif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0000" y="2055703"/>
            <a:ext cx="6840000" cy="894870"/>
          </a:xfrm>
        </p:spPr>
        <p:txBody>
          <a:bodyPr/>
          <a:lstStyle/>
          <a:p>
            <a:r>
              <a:rPr lang="en-US" dirty="0"/>
              <a:t>Neural oscillations as a lens on how the brain supports linguistic (sub)processes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1710000" y="3510001"/>
            <a:ext cx="6840000" cy="323165"/>
          </a:xfrm>
        </p:spPr>
        <p:txBody>
          <a:bodyPr>
            <a:spAutoFit/>
          </a:bodyPr>
          <a:lstStyle/>
          <a:p>
            <a:r>
              <a:rPr lang="en-GB" dirty="0"/>
              <a:t>Ashley Lewis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84" t="5622" r="2191" b="5401"/>
          <a:stretch/>
        </p:blipFill>
        <p:spPr>
          <a:xfrm>
            <a:off x="5923721" y="4757530"/>
            <a:ext cx="1172818" cy="278296"/>
          </a:xfrm>
          <a:prstGeom prst="rect">
            <a:avLst/>
          </a:prstGeom>
        </p:spPr>
      </p:pic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406BE00-2BE9-4DE4-61D0-403F33B81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905" y="0"/>
            <a:ext cx="2044854" cy="63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4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53f758a69_0_43"/>
          <p:cNvSpPr txBox="1">
            <a:spLocks noGrp="1"/>
          </p:cNvSpPr>
          <p:nvPr>
            <p:ph type="body" idx="1"/>
          </p:nvPr>
        </p:nvSpPr>
        <p:spPr>
          <a:xfrm>
            <a:off x="900000" y="4680000"/>
            <a:ext cx="82440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BE311A"/>
              </a:buClr>
              <a:buSzPts val="900"/>
              <a:buNone/>
            </a:pPr>
            <a:endParaRPr/>
          </a:p>
        </p:txBody>
      </p:sp>
      <p:sp>
        <p:nvSpPr>
          <p:cNvPr id="187" name="Google Shape;187;g853f758a69_0_43"/>
          <p:cNvSpPr txBox="1">
            <a:spLocks noGrp="1"/>
          </p:cNvSpPr>
          <p:nvPr>
            <p:ph type="body" idx="3"/>
          </p:nvPr>
        </p:nvSpPr>
        <p:spPr>
          <a:xfrm>
            <a:off x="900000" y="648000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Refining the Lens</a:t>
            </a:r>
            <a:endParaRPr sz="2400" dirty="0"/>
          </a:p>
        </p:txBody>
      </p:sp>
      <p:sp>
        <p:nvSpPr>
          <p:cNvPr id="188" name="Google Shape;188;g853f758a69_0_43"/>
          <p:cNvSpPr txBox="1">
            <a:spLocks noGrp="1"/>
          </p:cNvSpPr>
          <p:nvPr>
            <p:ph type="body" idx="4"/>
          </p:nvPr>
        </p:nvSpPr>
        <p:spPr>
          <a:xfrm>
            <a:off x="1109075" y="1187777"/>
            <a:ext cx="3153300" cy="322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The behaviour of repetitive events can be described in the language of oscillations.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Three key features: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857250" lvl="1" indent="-514350">
              <a:spcBef>
                <a:spcPts val="320"/>
              </a:spcBef>
              <a:buSzPts val="1600"/>
              <a:buFont typeface="+mj-lt"/>
              <a:buAutoNum type="alphaLcParenR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Frequency.</a:t>
            </a:r>
          </a:p>
          <a:p>
            <a:pPr marL="857250" lvl="1" indent="-514350">
              <a:spcBef>
                <a:spcPts val="320"/>
              </a:spcBef>
              <a:buSzPts val="1600"/>
              <a:buFont typeface="+mj-lt"/>
              <a:buAutoNum type="alphaLcParenR"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1" indent="-514350">
              <a:spcBef>
                <a:spcPts val="320"/>
              </a:spcBef>
              <a:buSzPts val="1600"/>
              <a:buFont typeface="+mj-lt"/>
              <a:buAutoNum type="alphaLcParenR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Phase.</a:t>
            </a:r>
          </a:p>
          <a:p>
            <a:pPr marL="857250" lvl="1" indent="-514350">
              <a:spcBef>
                <a:spcPts val="320"/>
              </a:spcBef>
              <a:buSzPts val="1600"/>
              <a:buFont typeface="+mj-lt"/>
              <a:buAutoNum type="alphaLcParenR"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189" name="Google Shape;189;g853f758a69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1450" y="530600"/>
            <a:ext cx="4149400" cy="414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9606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28626" y="241367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36093671-CD77-420F-9112-753D8AAF3C83}"/>
              </a:ext>
            </a:extLst>
          </p:cNvPr>
          <p:cNvSpPr txBox="1">
            <a:spLocks/>
          </p:cNvSpPr>
          <p:nvPr/>
        </p:nvSpPr>
        <p:spPr>
          <a:xfrm>
            <a:off x="1000904" y="979442"/>
            <a:ext cx="7560000" cy="283154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en-US" sz="2000" dirty="0"/>
              <a:t>Alpha/Beta power linked to dynamic engagement of neural networks for relevant information types at the appropriate time.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Desynchronization may reflect working memory updating.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Number violations – effects over posterior electrodes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8CF61-C19E-412D-988E-5C10738206AF}"/>
              </a:ext>
            </a:extLst>
          </p:cNvPr>
          <p:cNvSpPr txBox="1"/>
          <p:nvPr/>
        </p:nvSpPr>
        <p:spPr>
          <a:xfrm>
            <a:off x="3426690" y="4746299"/>
            <a:ext cx="5520966" cy="397201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+mj-lt"/>
              </a:rPr>
              <a:t>Miller et al., 2018;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Vassileiou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et al. 2018; Lewis et al., 2015  </a:t>
            </a:r>
            <a:endParaRPr lang="en-ZA" sz="1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80599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28626" y="241367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36093671-CD77-420F-9112-753D8AAF3C83}"/>
              </a:ext>
            </a:extLst>
          </p:cNvPr>
          <p:cNvSpPr txBox="1">
            <a:spLocks/>
          </p:cNvSpPr>
          <p:nvPr/>
        </p:nvSpPr>
        <p:spPr>
          <a:xfrm>
            <a:off x="1000904" y="979442"/>
            <a:ext cx="7560000" cy="31393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en-US" sz="2000" dirty="0"/>
              <a:t>Alpha/Beta power linked to dynamic engagement of neural networks for relevant information types at the appropriate time.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Desynchronization may reflect working memory updating.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Number violations – effects over posterior electrodes – visual word form information is most relevant.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8CF61-C19E-412D-988E-5C10738206AF}"/>
              </a:ext>
            </a:extLst>
          </p:cNvPr>
          <p:cNvSpPr txBox="1"/>
          <p:nvPr/>
        </p:nvSpPr>
        <p:spPr>
          <a:xfrm>
            <a:off x="3426690" y="4746299"/>
            <a:ext cx="5520966" cy="397201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+mj-lt"/>
              </a:rPr>
              <a:t>Miller et al., 2018;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Vassileiou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et al. 2018; Lewis et al., 2015  </a:t>
            </a:r>
            <a:endParaRPr lang="en-ZA" sz="1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25140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28626" y="241367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36093671-CD77-420F-9112-753D8AAF3C83}"/>
              </a:ext>
            </a:extLst>
          </p:cNvPr>
          <p:cNvSpPr txBox="1">
            <a:spLocks/>
          </p:cNvSpPr>
          <p:nvPr/>
        </p:nvSpPr>
        <p:spPr>
          <a:xfrm>
            <a:off x="1000904" y="979442"/>
            <a:ext cx="7560000" cy="31393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en-US" sz="2000" dirty="0"/>
              <a:t>Alpha/Beta power linked to dynamic engagement of neural networks for relevant information types at the appropriate time.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Desynchronization may reflect working memory updating.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Number violations – effects over posterior electrodes – visual word form information is most relevant.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Gender violations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8CF61-C19E-412D-988E-5C10738206AF}"/>
              </a:ext>
            </a:extLst>
          </p:cNvPr>
          <p:cNvSpPr txBox="1"/>
          <p:nvPr/>
        </p:nvSpPr>
        <p:spPr>
          <a:xfrm>
            <a:off x="3426690" y="4746299"/>
            <a:ext cx="5520966" cy="397201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+mj-lt"/>
              </a:rPr>
              <a:t>Miller et al., 2018;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Vassileiou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et al. 2018; Lewis et al., 2015  </a:t>
            </a:r>
            <a:endParaRPr lang="en-ZA" sz="1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09307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28626" y="241367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36093671-CD77-420F-9112-753D8AAF3C83}"/>
              </a:ext>
            </a:extLst>
          </p:cNvPr>
          <p:cNvSpPr txBox="1">
            <a:spLocks/>
          </p:cNvSpPr>
          <p:nvPr/>
        </p:nvSpPr>
        <p:spPr>
          <a:xfrm>
            <a:off x="1000904" y="979442"/>
            <a:ext cx="7560000" cy="31393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en-US" sz="2000" dirty="0"/>
              <a:t>Alpha/Beta power linked to dynamic engagement of neural networks for relevant information types at the appropriate time.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Desynchronization may reflect working memory updating.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Number violations – effects over posterior electrodes – visual word form information is most relevant.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Gender violations – effects over frontal electrodes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8CF61-C19E-412D-988E-5C10738206AF}"/>
              </a:ext>
            </a:extLst>
          </p:cNvPr>
          <p:cNvSpPr txBox="1"/>
          <p:nvPr/>
        </p:nvSpPr>
        <p:spPr>
          <a:xfrm>
            <a:off x="3426690" y="4746299"/>
            <a:ext cx="5520966" cy="397201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+mj-lt"/>
              </a:rPr>
              <a:t>Miller et al., 2018;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Vassileiou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et al. 2018; Lewis et al., 2015  </a:t>
            </a:r>
            <a:endParaRPr lang="en-ZA" sz="1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67952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28626" y="241367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36093671-CD77-420F-9112-753D8AAF3C83}"/>
              </a:ext>
            </a:extLst>
          </p:cNvPr>
          <p:cNvSpPr txBox="1">
            <a:spLocks/>
          </p:cNvSpPr>
          <p:nvPr/>
        </p:nvSpPr>
        <p:spPr>
          <a:xfrm>
            <a:off x="1000904" y="979442"/>
            <a:ext cx="7560000" cy="381642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en-US" sz="2000" dirty="0"/>
              <a:t>Alpha/Beta power linked to dynamic engagement of neural networks for relevant information types at the appropriate time.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Desynchronization may reflect working memory updating.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Number violations – effects over posterior electrodes – visual word form information is most relevant.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Gender violations – effects over frontal electrodes – lexicon appears to be consulted despite reliability of the form of the noun class prefix.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8CF61-C19E-412D-988E-5C10738206AF}"/>
              </a:ext>
            </a:extLst>
          </p:cNvPr>
          <p:cNvSpPr txBox="1"/>
          <p:nvPr/>
        </p:nvSpPr>
        <p:spPr>
          <a:xfrm>
            <a:off x="3426690" y="4746299"/>
            <a:ext cx="5520966" cy="397201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+mj-lt"/>
              </a:rPr>
              <a:t>Miller et al., 2018;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Vassileiou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et al. 2018; Lewis et al., 2015  </a:t>
            </a:r>
            <a:endParaRPr lang="en-ZA" sz="1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51033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828626" y="1179111"/>
            <a:ext cx="2939809" cy="1969770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sz="2000" dirty="0"/>
              <a:t>Two possibilities for parser </a:t>
            </a:r>
            <a:r>
              <a:rPr lang="en-US" sz="2000" dirty="0" err="1"/>
              <a:t>behaviour</a:t>
            </a:r>
            <a:r>
              <a:rPr lang="en-US" sz="2000" dirty="0"/>
              <a:t> after gender agreement violations.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D367AB61-88D5-4299-9FDE-61E276AF8024}"/>
              </a:ext>
            </a:extLst>
          </p:cNvPr>
          <p:cNvSpPr txBox="1">
            <a:spLocks/>
          </p:cNvSpPr>
          <p:nvPr/>
        </p:nvSpPr>
        <p:spPr>
          <a:xfrm>
            <a:off x="760405" y="460296"/>
            <a:ext cx="7560000" cy="33855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Gender Agreement Processing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03D0E99-AA03-4BA3-B749-65B1DA619A77}"/>
              </a:ext>
            </a:extLst>
          </p:cNvPr>
          <p:cNvGrpSpPr/>
          <p:nvPr/>
        </p:nvGrpSpPr>
        <p:grpSpPr>
          <a:xfrm>
            <a:off x="3884182" y="2676932"/>
            <a:ext cx="5089472" cy="1435262"/>
            <a:chOff x="1125886" y="2413881"/>
            <a:chExt cx="5405510" cy="152166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57D2975-FBEF-4A08-8C10-7B3A38C2CC01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25886" y="2413881"/>
              <a:ext cx="5405510" cy="1521662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7DCACD4-0578-4044-92B2-26E7C0FF55D2}"/>
                </a:ext>
              </a:extLst>
            </p:cNvPr>
            <p:cNvCxnSpPr/>
            <p:nvPr/>
          </p:nvCxnSpPr>
          <p:spPr>
            <a:xfrm flipV="1">
              <a:off x="5837583" y="3335910"/>
              <a:ext cx="0" cy="23191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25630C-693C-4A1E-8AD7-51E97B43A437}"/>
                </a:ext>
              </a:extLst>
            </p:cNvPr>
            <p:cNvCxnSpPr/>
            <p:nvPr/>
          </p:nvCxnSpPr>
          <p:spPr>
            <a:xfrm>
              <a:off x="4187689" y="3568206"/>
              <a:ext cx="1649894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DAAC97C-D237-491B-A882-6B8BACB83128}"/>
                </a:ext>
              </a:extLst>
            </p:cNvPr>
            <p:cNvCxnSpPr/>
            <p:nvPr/>
          </p:nvCxnSpPr>
          <p:spPr>
            <a:xfrm flipV="1">
              <a:off x="4187689" y="3289913"/>
              <a:ext cx="0" cy="27829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F297BB3-2EDD-4022-AE1C-013028EC8F12}"/>
                </a:ext>
              </a:extLst>
            </p:cNvPr>
            <p:cNvSpPr txBox="1"/>
            <p:nvPr/>
          </p:nvSpPr>
          <p:spPr>
            <a:xfrm>
              <a:off x="4319153" y="3482068"/>
              <a:ext cx="954157" cy="343341"/>
            </a:xfrm>
            <a:prstGeom prst="rect">
              <a:avLst/>
            </a:prstGeom>
            <a:noFill/>
          </p:spPr>
          <p:txBody>
            <a:bodyPr wrap="square" lIns="0" tIns="90000" rIns="0" bIns="90000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+mj-lt"/>
                </a:rPr>
                <a:t>Gender violation</a:t>
              </a:r>
              <a:endParaRPr lang="en-ZA" sz="1050" dirty="0" err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8F81AA2-5DAC-4359-A84C-1EF2FC47F85F}"/>
                </a:ext>
              </a:extLst>
            </p:cNvPr>
            <p:cNvSpPr txBox="1"/>
            <p:nvPr/>
          </p:nvSpPr>
          <p:spPr>
            <a:xfrm>
              <a:off x="4365024" y="3177502"/>
              <a:ext cx="1286337" cy="343341"/>
            </a:xfrm>
            <a:prstGeom prst="rect">
              <a:avLst/>
            </a:prstGeom>
            <a:noFill/>
          </p:spPr>
          <p:txBody>
            <a:bodyPr wrap="square" lIns="0" tIns="90000" rIns="0" bIns="90000" rtlCol="0">
              <a:spAutoFit/>
            </a:bodyPr>
            <a:lstStyle/>
            <a:p>
              <a:r>
                <a:rPr lang="en-US" sz="1050" dirty="0">
                  <a:solidFill>
                    <a:srgbClr val="0070C0"/>
                  </a:solidFill>
                  <a:latin typeface="+mj-lt"/>
                </a:rPr>
                <a:t>     Number violation </a:t>
              </a:r>
              <a:endParaRPr lang="en-ZA" sz="1050" dirty="0" err="1">
                <a:solidFill>
                  <a:srgbClr val="0070C0"/>
                </a:solidFill>
                <a:latin typeface="+mj-lt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A962C7A-AADE-4132-9339-6A6DED9E0901}"/>
                </a:ext>
              </a:extLst>
            </p:cNvPr>
            <p:cNvCxnSpPr/>
            <p:nvPr/>
          </p:nvCxnSpPr>
          <p:spPr>
            <a:xfrm>
              <a:off x="5729080" y="3307307"/>
              <a:ext cx="0" cy="17476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D500462-ED3D-443E-A6FA-4DCD5A0C376A}"/>
                </a:ext>
              </a:extLst>
            </p:cNvPr>
            <p:cNvCxnSpPr/>
            <p:nvPr/>
          </p:nvCxnSpPr>
          <p:spPr>
            <a:xfrm flipH="1">
              <a:off x="4257468" y="3482068"/>
              <a:ext cx="1471612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51F66DA-9735-4D1A-92A0-3BD79807BFA1}"/>
                </a:ext>
              </a:extLst>
            </p:cNvPr>
            <p:cNvCxnSpPr/>
            <p:nvPr/>
          </p:nvCxnSpPr>
          <p:spPr>
            <a:xfrm flipV="1">
              <a:off x="4262003" y="3296539"/>
              <a:ext cx="0" cy="174761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5B565E-C515-4900-ACA3-356A540669DE}"/>
              </a:ext>
            </a:extLst>
          </p:cNvPr>
          <p:cNvGrpSpPr/>
          <p:nvPr/>
        </p:nvGrpSpPr>
        <p:grpSpPr>
          <a:xfrm>
            <a:off x="3884182" y="1115825"/>
            <a:ext cx="5089473" cy="1435262"/>
            <a:chOff x="1013243" y="2069678"/>
            <a:chExt cx="5405510" cy="152166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BFE2898-320B-4646-A34D-FC284328D9F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3243" y="2069678"/>
              <a:ext cx="5405510" cy="152166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35F99C8-7051-4D09-994D-37E260AC759E}"/>
                </a:ext>
              </a:extLst>
            </p:cNvPr>
            <p:cNvSpPr txBox="1"/>
            <p:nvPr/>
          </p:nvSpPr>
          <p:spPr>
            <a:xfrm>
              <a:off x="3180523" y="2974081"/>
              <a:ext cx="1131040" cy="504923"/>
            </a:xfrm>
            <a:prstGeom prst="rect">
              <a:avLst/>
            </a:prstGeom>
            <a:noFill/>
          </p:spPr>
          <p:txBody>
            <a:bodyPr wrap="square" lIns="0" tIns="90000" rIns="0" bIns="90000" rtlCol="0">
              <a:spAutoFit/>
            </a:bodyPr>
            <a:lstStyle/>
            <a:p>
              <a:pPr indent="-180000">
                <a:buFont typeface="Lucida Grande"/>
                <a:buChar char="–"/>
              </a:pPr>
              <a:endParaRPr lang="en-US" sz="1050" dirty="0">
                <a:latin typeface="+mj-lt"/>
              </a:endParaRPr>
            </a:p>
            <a:p>
              <a:r>
                <a:rPr lang="en-US" sz="1050" dirty="0">
                  <a:latin typeface="+mj-lt"/>
                </a:rPr>
                <a:t>     </a:t>
              </a:r>
              <a:r>
                <a:rPr lang="en-US" sz="1050" dirty="0">
                  <a:solidFill>
                    <a:srgbClr val="FF0000"/>
                  </a:solidFill>
                  <a:latin typeface="+mj-lt"/>
                </a:rPr>
                <a:t>Gender violation </a:t>
              </a:r>
              <a:endParaRPr lang="en-ZA" sz="1050" dirty="0" err="1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7FC2362-69B7-4530-BF5A-FD8B185E01B9}"/>
                </a:ext>
              </a:extLst>
            </p:cNvPr>
            <p:cNvCxnSpPr/>
            <p:nvPr/>
          </p:nvCxnSpPr>
          <p:spPr>
            <a:xfrm flipV="1">
              <a:off x="2425148" y="2954201"/>
              <a:ext cx="0" cy="27829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A011973-7515-42CF-B405-84AD3A7BED5F}"/>
                </a:ext>
              </a:extLst>
            </p:cNvPr>
            <p:cNvCxnSpPr/>
            <p:nvPr/>
          </p:nvCxnSpPr>
          <p:spPr>
            <a:xfrm>
              <a:off x="2425148" y="3232496"/>
              <a:ext cx="3412435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FBDCAB-0EB0-4418-BF9B-A4373F90EB62}"/>
                </a:ext>
              </a:extLst>
            </p:cNvPr>
            <p:cNvCxnSpPr/>
            <p:nvPr/>
          </p:nvCxnSpPr>
          <p:spPr>
            <a:xfrm flipV="1">
              <a:off x="5837583" y="3000583"/>
              <a:ext cx="0" cy="23191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01EE459-9234-4F2E-A51E-DC87040E607F}"/>
                </a:ext>
              </a:extLst>
            </p:cNvPr>
            <p:cNvCxnSpPr/>
            <p:nvPr/>
          </p:nvCxnSpPr>
          <p:spPr>
            <a:xfrm>
              <a:off x="5543550" y="2968489"/>
              <a:ext cx="0" cy="17476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263E9F5-3900-4DA6-A04A-6B76053514F5}"/>
                </a:ext>
              </a:extLst>
            </p:cNvPr>
            <p:cNvCxnSpPr/>
            <p:nvPr/>
          </p:nvCxnSpPr>
          <p:spPr>
            <a:xfrm flipH="1">
              <a:off x="4071938" y="3143250"/>
              <a:ext cx="1471612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AD7015A-63CE-440F-9A11-252772624762}"/>
                </a:ext>
              </a:extLst>
            </p:cNvPr>
            <p:cNvCxnSpPr/>
            <p:nvPr/>
          </p:nvCxnSpPr>
          <p:spPr>
            <a:xfrm flipV="1">
              <a:off x="4071938" y="2968489"/>
              <a:ext cx="0" cy="174761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EA1CC92-E4FC-4236-98D8-E30354278412}"/>
                </a:ext>
              </a:extLst>
            </p:cNvPr>
            <p:cNvSpPr txBox="1"/>
            <p:nvPr/>
          </p:nvSpPr>
          <p:spPr>
            <a:xfrm>
              <a:off x="4365024" y="2843204"/>
              <a:ext cx="1286337" cy="343341"/>
            </a:xfrm>
            <a:prstGeom prst="rect">
              <a:avLst/>
            </a:prstGeom>
            <a:noFill/>
          </p:spPr>
          <p:txBody>
            <a:bodyPr wrap="square" lIns="0" tIns="90000" rIns="0" bIns="90000" rtlCol="0">
              <a:spAutoFit/>
            </a:bodyPr>
            <a:lstStyle/>
            <a:p>
              <a:r>
                <a:rPr lang="en-US" sz="1050" dirty="0">
                  <a:solidFill>
                    <a:srgbClr val="0070C0"/>
                  </a:solidFill>
                  <a:latin typeface="+mj-lt"/>
                </a:rPr>
                <a:t>     Number violation </a:t>
              </a:r>
              <a:endParaRPr lang="en-ZA" sz="1050" dirty="0" err="1">
                <a:solidFill>
                  <a:srgbClr val="0070C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684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828626" y="1179111"/>
            <a:ext cx="2939809" cy="3570208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sz="2000" dirty="0"/>
              <a:t>Two possibilities for parser </a:t>
            </a:r>
            <a:r>
              <a:rPr lang="en-US" sz="2000" dirty="0" err="1"/>
              <a:t>behaviour</a:t>
            </a:r>
            <a:r>
              <a:rPr lang="en-US" sz="2000" dirty="0"/>
              <a:t> after gender agreement violations.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Clear evidence for the former, despite regularity of gender agreement marking in Zulu.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D367AB61-88D5-4299-9FDE-61E276AF8024}"/>
              </a:ext>
            </a:extLst>
          </p:cNvPr>
          <p:cNvSpPr txBox="1">
            <a:spLocks/>
          </p:cNvSpPr>
          <p:nvPr/>
        </p:nvSpPr>
        <p:spPr>
          <a:xfrm>
            <a:off x="760405" y="460296"/>
            <a:ext cx="7560000" cy="33855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Gender Agreement Processing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03D0E99-AA03-4BA3-B749-65B1DA619A77}"/>
              </a:ext>
            </a:extLst>
          </p:cNvPr>
          <p:cNvGrpSpPr/>
          <p:nvPr/>
        </p:nvGrpSpPr>
        <p:grpSpPr>
          <a:xfrm>
            <a:off x="3884182" y="2676932"/>
            <a:ext cx="5089472" cy="1435262"/>
            <a:chOff x="1125886" y="2413881"/>
            <a:chExt cx="5405510" cy="152166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57D2975-FBEF-4A08-8C10-7B3A38C2CC01}"/>
                </a:ext>
              </a:extLst>
            </p:cNvPr>
            <p:cNvPicPr/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1125886" y="2413881"/>
              <a:ext cx="5405510" cy="1521662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7DCACD4-0578-4044-92B2-26E7C0FF55D2}"/>
                </a:ext>
              </a:extLst>
            </p:cNvPr>
            <p:cNvCxnSpPr/>
            <p:nvPr/>
          </p:nvCxnSpPr>
          <p:spPr>
            <a:xfrm flipV="1">
              <a:off x="5837583" y="3335910"/>
              <a:ext cx="0" cy="23191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25630C-693C-4A1E-8AD7-51E97B43A437}"/>
                </a:ext>
              </a:extLst>
            </p:cNvPr>
            <p:cNvCxnSpPr/>
            <p:nvPr/>
          </p:nvCxnSpPr>
          <p:spPr>
            <a:xfrm>
              <a:off x="4187689" y="3568206"/>
              <a:ext cx="1649894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DAAC97C-D237-491B-A882-6B8BACB83128}"/>
                </a:ext>
              </a:extLst>
            </p:cNvPr>
            <p:cNvCxnSpPr/>
            <p:nvPr/>
          </p:nvCxnSpPr>
          <p:spPr>
            <a:xfrm flipV="1">
              <a:off x="4187689" y="3289913"/>
              <a:ext cx="0" cy="27829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F297BB3-2EDD-4022-AE1C-013028EC8F12}"/>
                </a:ext>
              </a:extLst>
            </p:cNvPr>
            <p:cNvSpPr txBox="1"/>
            <p:nvPr/>
          </p:nvSpPr>
          <p:spPr>
            <a:xfrm>
              <a:off x="4319153" y="3482068"/>
              <a:ext cx="954157" cy="343341"/>
            </a:xfrm>
            <a:prstGeom prst="rect">
              <a:avLst/>
            </a:prstGeom>
            <a:noFill/>
          </p:spPr>
          <p:txBody>
            <a:bodyPr wrap="square" lIns="0" tIns="90000" rIns="0" bIns="90000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+mj-lt"/>
                </a:rPr>
                <a:t>Gender violation</a:t>
              </a:r>
              <a:endParaRPr lang="en-ZA" sz="1050" dirty="0" err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8F81AA2-5DAC-4359-A84C-1EF2FC47F85F}"/>
                </a:ext>
              </a:extLst>
            </p:cNvPr>
            <p:cNvSpPr txBox="1"/>
            <p:nvPr/>
          </p:nvSpPr>
          <p:spPr>
            <a:xfrm>
              <a:off x="4365024" y="3177502"/>
              <a:ext cx="1286337" cy="343341"/>
            </a:xfrm>
            <a:prstGeom prst="rect">
              <a:avLst/>
            </a:prstGeom>
            <a:noFill/>
          </p:spPr>
          <p:txBody>
            <a:bodyPr wrap="square" lIns="0" tIns="90000" rIns="0" bIns="90000" rtlCol="0">
              <a:spAutoFit/>
            </a:bodyPr>
            <a:lstStyle/>
            <a:p>
              <a:r>
                <a:rPr lang="en-US" sz="1050" dirty="0">
                  <a:solidFill>
                    <a:srgbClr val="0070C0"/>
                  </a:solidFill>
                  <a:latin typeface="+mj-lt"/>
                </a:rPr>
                <a:t>     Number violation </a:t>
              </a:r>
              <a:endParaRPr lang="en-ZA" sz="1050" dirty="0" err="1">
                <a:solidFill>
                  <a:srgbClr val="0070C0"/>
                </a:solidFill>
                <a:latin typeface="+mj-lt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A962C7A-AADE-4132-9339-6A6DED9E0901}"/>
                </a:ext>
              </a:extLst>
            </p:cNvPr>
            <p:cNvCxnSpPr/>
            <p:nvPr/>
          </p:nvCxnSpPr>
          <p:spPr>
            <a:xfrm>
              <a:off x="5729080" y="3307307"/>
              <a:ext cx="0" cy="17476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D500462-ED3D-443E-A6FA-4DCD5A0C376A}"/>
                </a:ext>
              </a:extLst>
            </p:cNvPr>
            <p:cNvCxnSpPr/>
            <p:nvPr/>
          </p:nvCxnSpPr>
          <p:spPr>
            <a:xfrm flipH="1">
              <a:off x="4257468" y="3482068"/>
              <a:ext cx="1471612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51F66DA-9735-4D1A-92A0-3BD79807BFA1}"/>
                </a:ext>
              </a:extLst>
            </p:cNvPr>
            <p:cNvCxnSpPr/>
            <p:nvPr/>
          </p:nvCxnSpPr>
          <p:spPr>
            <a:xfrm flipV="1">
              <a:off x="4262003" y="3296539"/>
              <a:ext cx="0" cy="174761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5B565E-C515-4900-ACA3-356A540669DE}"/>
              </a:ext>
            </a:extLst>
          </p:cNvPr>
          <p:cNvGrpSpPr/>
          <p:nvPr/>
        </p:nvGrpSpPr>
        <p:grpSpPr>
          <a:xfrm>
            <a:off x="3884182" y="1115825"/>
            <a:ext cx="5089473" cy="1435262"/>
            <a:chOff x="1013243" y="2069678"/>
            <a:chExt cx="5405510" cy="152166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BFE2898-320B-4646-A34D-FC284328D9F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3243" y="2069678"/>
              <a:ext cx="5405510" cy="152166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35F99C8-7051-4D09-994D-37E260AC759E}"/>
                </a:ext>
              </a:extLst>
            </p:cNvPr>
            <p:cNvSpPr txBox="1"/>
            <p:nvPr/>
          </p:nvSpPr>
          <p:spPr>
            <a:xfrm>
              <a:off x="3180523" y="2974081"/>
              <a:ext cx="1131040" cy="504923"/>
            </a:xfrm>
            <a:prstGeom prst="rect">
              <a:avLst/>
            </a:prstGeom>
            <a:noFill/>
          </p:spPr>
          <p:txBody>
            <a:bodyPr wrap="square" lIns="0" tIns="90000" rIns="0" bIns="90000" rtlCol="0">
              <a:spAutoFit/>
            </a:bodyPr>
            <a:lstStyle/>
            <a:p>
              <a:pPr indent="-180000">
                <a:buFont typeface="Lucida Grande"/>
                <a:buChar char="–"/>
              </a:pPr>
              <a:endParaRPr lang="en-US" sz="1050" dirty="0">
                <a:latin typeface="+mj-lt"/>
              </a:endParaRPr>
            </a:p>
            <a:p>
              <a:r>
                <a:rPr lang="en-US" sz="1050" dirty="0">
                  <a:latin typeface="+mj-lt"/>
                </a:rPr>
                <a:t>     </a:t>
              </a:r>
              <a:r>
                <a:rPr lang="en-US" sz="1050" dirty="0">
                  <a:solidFill>
                    <a:srgbClr val="FF0000"/>
                  </a:solidFill>
                  <a:latin typeface="+mj-lt"/>
                </a:rPr>
                <a:t>Gender violation </a:t>
              </a:r>
              <a:endParaRPr lang="en-ZA" sz="1050" dirty="0" err="1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7FC2362-69B7-4530-BF5A-FD8B185E01B9}"/>
                </a:ext>
              </a:extLst>
            </p:cNvPr>
            <p:cNvCxnSpPr/>
            <p:nvPr/>
          </p:nvCxnSpPr>
          <p:spPr>
            <a:xfrm flipV="1">
              <a:off x="2425148" y="2954201"/>
              <a:ext cx="0" cy="27829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A011973-7515-42CF-B405-84AD3A7BED5F}"/>
                </a:ext>
              </a:extLst>
            </p:cNvPr>
            <p:cNvCxnSpPr/>
            <p:nvPr/>
          </p:nvCxnSpPr>
          <p:spPr>
            <a:xfrm>
              <a:off x="2425148" y="3232496"/>
              <a:ext cx="3412435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FBDCAB-0EB0-4418-BF9B-A4373F90EB62}"/>
                </a:ext>
              </a:extLst>
            </p:cNvPr>
            <p:cNvCxnSpPr/>
            <p:nvPr/>
          </p:nvCxnSpPr>
          <p:spPr>
            <a:xfrm flipV="1">
              <a:off x="5837583" y="3000583"/>
              <a:ext cx="0" cy="23191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01EE459-9234-4F2E-A51E-DC87040E607F}"/>
                </a:ext>
              </a:extLst>
            </p:cNvPr>
            <p:cNvCxnSpPr/>
            <p:nvPr/>
          </p:nvCxnSpPr>
          <p:spPr>
            <a:xfrm>
              <a:off x="5543550" y="2968489"/>
              <a:ext cx="0" cy="17476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263E9F5-3900-4DA6-A04A-6B76053514F5}"/>
                </a:ext>
              </a:extLst>
            </p:cNvPr>
            <p:cNvCxnSpPr/>
            <p:nvPr/>
          </p:nvCxnSpPr>
          <p:spPr>
            <a:xfrm flipH="1">
              <a:off x="4071938" y="3143250"/>
              <a:ext cx="1471612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AD7015A-63CE-440F-9A11-252772624762}"/>
                </a:ext>
              </a:extLst>
            </p:cNvPr>
            <p:cNvCxnSpPr/>
            <p:nvPr/>
          </p:nvCxnSpPr>
          <p:spPr>
            <a:xfrm flipV="1">
              <a:off x="4071938" y="2968489"/>
              <a:ext cx="0" cy="174761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EA1CC92-E4FC-4236-98D8-E30354278412}"/>
                </a:ext>
              </a:extLst>
            </p:cNvPr>
            <p:cNvSpPr txBox="1"/>
            <p:nvPr/>
          </p:nvSpPr>
          <p:spPr>
            <a:xfrm>
              <a:off x="4365024" y="2843204"/>
              <a:ext cx="1286337" cy="343341"/>
            </a:xfrm>
            <a:prstGeom prst="rect">
              <a:avLst/>
            </a:prstGeom>
            <a:noFill/>
          </p:spPr>
          <p:txBody>
            <a:bodyPr wrap="square" lIns="0" tIns="90000" rIns="0" bIns="90000" rtlCol="0">
              <a:spAutoFit/>
            </a:bodyPr>
            <a:lstStyle/>
            <a:p>
              <a:r>
                <a:rPr lang="en-US" sz="1050" dirty="0">
                  <a:solidFill>
                    <a:srgbClr val="0070C0"/>
                  </a:solidFill>
                  <a:latin typeface="+mj-lt"/>
                </a:rPr>
                <a:t>     Number violation </a:t>
              </a:r>
              <a:endParaRPr lang="en-ZA" sz="1050" dirty="0" err="1">
                <a:solidFill>
                  <a:srgbClr val="0070C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8646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53f758a69_0_8"/>
          <p:cNvSpPr txBox="1">
            <a:spLocks noGrp="1"/>
          </p:cNvSpPr>
          <p:nvPr>
            <p:ph type="body" idx="3"/>
          </p:nvPr>
        </p:nvSpPr>
        <p:spPr>
          <a:xfrm>
            <a:off x="706712" y="471358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Roadmap</a:t>
            </a:r>
            <a:endParaRPr sz="2400" dirty="0"/>
          </a:p>
        </p:txBody>
      </p:sp>
      <p:sp>
        <p:nvSpPr>
          <p:cNvPr id="148" name="Google Shape;148;g853f758a69_0_8"/>
          <p:cNvSpPr txBox="1">
            <a:spLocks noGrp="1"/>
          </p:cNvSpPr>
          <p:nvPr>
            <p:ph type="body" idx="4"/>
          </p:nvPr>
        </p:nvSpPr>
        <p:spPr>
          <a:xfrm>
            <a:off x="899999" y="979695"/>
            <a:ext cx="3411805" cy="383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Refining the Lens.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Gender Agreement in Dutch –  L1 vs L2 and Fossilization.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Syntactic Ambiguity – Violating Expectations.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Gender vs Number Agreement in Zulu – Does Regularity Matter?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b="1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b="1" dirty="0"/>
              <a:t>Reading, Naturally.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Conclusions – What could We See?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86680"/>
            <a:ext cx="3890060" cy="34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74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12644" y="1234389"/>
            <a:ext cx="7621148" cy="1083374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GB" dirty="0"/>
              <a:t>When people read naturally in most languages they move their eyes from left to right through the text.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96199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12644" y="1234389"/>
            <a:ext cx="7621148" cy="1920526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GB" dirty="0"/>
              <a:t>When people read naturally in most languages they move their eyes from left to right through the text.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Many studies investigating neural oscillations in sentence reading observe left hemisphere alpha power effects.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805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53f758a69_0_43"/>
          <p:cNvSpPr txBox="1">
            <a:spLocks noGrp="1"/>
          </p:cNvSpPr>
          <p:nvPr>
            <p:ph type="body" idx="1"/>
          </p:nvPr>
        </p:nvSpPr>
        <p:spPr>
          <a:xfrm>
            <a:off x="900000" y="4680000"/>
            <a:ext cx="82440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BE311A"/>
              </a:buClr>
              <a:buSzPts val="900"/>
              <a:buNone/>
            </a:pPr>
            <a:endParaRPr/>
          </a:p>
        </p:txBody>
      </p:sp>
      <p:sp>
        <p:nvSpPr>
          <p:cNvPr id="187" name="Google Shape;187;g853f758a69_0_43"/>
          <p:cNvSpPr txBox="1">
            <a:spLocks noGrp="1"/>
          </p:cNvSpPr>
          <p:nvPr>
            <p:ph type="body" idx="3"/>
          </p:nvPr>
        </p:nvSpPr>
        <p:spPr>
          <a:xfrm>
            <a:off x="900000" y="648000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Refining the Lens</a:t>
            </a:r>
            <a:endParaRPr sz="2400" dirty="0"/>
          </a:p>
        </p:txBody>
      </p:sp>
      <p:sp>
        <p:nvSpPr>
          <p:cNvPr id="188" name="Google Shape;188;g853f758a69_0_43"/>
          <p:cNvSpPr txBox="1">
            <a:spLocks noGrp="1"/>
          </p:cNvSpPr>
          <p:nvPr>
            <p:ph type="body" idx="4"/>
          </p:nvPr>
        </p:nvSpPr>
        <p:spPr>
          <a:xfrm>
            <a:off x="1109075" y="1187777"/>
            <a:ext cx="3153300" cy="322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The behaviour of repetitive events can be described in the language of oscillations.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Three key features: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857250" lvl="1" indent="-514350">
              <a:spcBef>
                <a:spcPts val="320"/>
              </a:spcBef>
              <a:buSzPts val="1600"/>
              <a:buFont typeface="+mj-lt"/>
              <a:buAutoNum type="alphaLcParenR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Frequency.</a:t>
            </a:r>
          </a:p>
          <a:p>
            <a:pPr marL="857250" lvl="1" indent="-514350">
              <a:spcBef>
                <a:spcPts val="320"/>
              </a:spcBef>
              <a:buSzPts val="1600"/>
              <a:buFont typeface="+mj-lt"/>
              <a:buAutoNum type="alphaLcParenR"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1" indent="-514350">
              <a:spcBef>
                <a:spcPts val="320"/>
              </a:spcBef>
              <a:buSzPts val="1600"/>
              <a:buFont typeface="+mj-lt"/>
              <a:buAutoNum type="alphaLcParenR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Phase.</a:t>
            </a:r>
          </a:p>
          <a:p>
            <a:pPr marL="857250" lvl="1" indent="-514350">
              <a:spcBef>
                <a:spcPts val="320"/>
              </a:spcBef>
              <a:buSzPts val="1600"/>
              <a:buFont typeface="+mj-lt"/>
              <a:buAutoNum type="alphaLcParenR"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1" indent="-514350">
              <a:spcBef>
                <a:spcPts val="320"/>
              </a:spcBef>
              <a:buSzPts val="1600"/>
              <a:buFont typeface="+mj-lt"/>
              <a:buAutoNum type="alphaLcParenR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189" name="Google Shape;189;g853f758a69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1450" y="530600"/>
            <a:ext cx="4149400" cy="41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12644" y="1234389"/>
            <a:ext cx="7621148" cy="2511457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GB" dirty="0"/>
              <a:t>When people read naturally in most languages they move their eyes from left to right through the text.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Many studies investigating neural oscillations in sentence reading observe left hemisphere alpha power effects.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Alpha power facilitates gaze direction.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726688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12644" y="1234389"/>
            <a:ext cx="7621148" cy="3348609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GB" dirty="0"/>
              <a:t>When people read naturally in most languages they move their eyes from left to right through the text.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Many studies investigating neural oscillations in sentence reading observe left hemisphere alpha power effects.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Alpha power facilitates gaze direction.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Are these lateralized alpha power effects observed in reading a reflection of gaze facilitation when reading from left to right?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3396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12644" y="1234389"/>
            <a:ext cx="7621148" cy="3644075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GB" dirty="0"/>
              <a:t>When people read naturally in most languages they move their eyes from left to right through the text.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Many studies investigating neural oscillations in sentence reading observe left hemisphere alpha power effects.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Alpha power facilitates gaze direction.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Are these lateralized alpha power effects observed in reading a reflection of gaze facilitation when reading from left to right?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Do we still observe alpha power lateralization for reading at central fixation?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14402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12644" y="1234389"/>
            <a:ext cx="7621148" cy="3644075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GB" dirty="0"/>
              <a:t>When people read naturally in most languages they move their eyes from left to right through the text.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Many studies investigating neural oscillations in sentence reading observe left hemisphere alpha power effects.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Alpha power facilitates gaze direction.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Are these lateralized alpha power effects observed in reading a reflection of gaze facilitation when reading from left to right?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Do we still observe alpha power lateralization for reading at central fixation?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504790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Natural Reading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9" cy="3254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4" y="1186380"/>
            <a:ext cx="7468749" cy="32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48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Natural Reading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9" cy="32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968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Central Reading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9" cy="3254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4" y="1186380"/>
            <a:ext cx="7468749" cy="32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4313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Central Reading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9" cy="3254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4" y="1186380"/>
            <a:ext cx="7468749" cy="3254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8" cy="32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6678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Central Reading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9" cy="3254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4" y="1186380"/>
            <a:ext cx="7468749" cy="3254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8" cy="3254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8" cy="32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620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Central Reading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9" cy="3254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4" y="1186380"/>
            <a:ext cx="7468749" cy="3254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8" cy="3254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8" cy="3254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79"/>
            <a:ext cx="7514374" cy="3274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4" y="1186380"/>
            <a:ext cx="7514375" cy="32748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514372" cy="3274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514372" cy="3274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1" y="1186380"/>
            <a:ext cx="7514375" cy="3274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7" y="1186378"/>
            <a:ext cx="7514383" cy="3274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4" y="1186375"/>
            <a:ext cx="7514375" cy="3277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6" y="1184182"/>
            <a:ext cx="7514383" cy="32748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4" y="1186380"/>
            <a:ext cx="7514375" cy="32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50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Refining the Lens</a:t>
            </a:r>
          </a:p>
        </p:txBody>
      </p:sp>
      <p:sp>
        <p:nvSpPr>
          <p:cNvPr id="7" name="Google Shape;1485;g853f758a69_0_989">
            <a:extLst>
              <a:ext uri="{FF2B5EF4-FFF2-40B4-BE49-F238E27FC236}">
                <a16:creationId xmlns:a16="http://schemas.microsoft.com/office/drawing/2014/main" id="{56FBC8C3-87CC-DBF1-63A4-4D693B256582}"/>
              </a:ext>
            </a:extLst>
          </p:cNvPr>
          <p:cNvSpPr txBox="1">
            <a:spLocks/>
          </p:cNvSpPr>
          <p:nvPr/>
        </p:nvSpPr>
        <p:spPr>
          <a:xfrm>
            <a:off x="1197955" y="1579006"/>
            <a:ext cx="3463254" cy="25277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Synchronized neurons entrain one another.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99897-B79F-0B7B-5FBE-BA485ACF9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2713" y="917941"/>
            <a:ext cx="2883174" cy="315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16852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Natural Reading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9" cy="3254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4" y="1186380"/>
            <a:ext cx="7468749" cy="32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6671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Natural Reading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9" cy="32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879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Natural Reading</a:t>
            </a:r>
          </a:p>
        </p:txBody>
      </p:sp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FBFEE353-8D4D-49BE-9188-B3FBC4814D54}"/>
              </a:ext>
            </a:extLst>
          </p:cNvPr>
          <p:cNvSpPr txBox="1">
            <a:spLocks/>
          </p:cNvSpPr>
          <p:nvPr/>
        </p:nvSpPr>
        <p:spPr>
          <a:xfrm>
            <a:off x="1042313" y="1220886"/>
            <a:ext cx="2397930" cy="128035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R"/>
            </a:pPr>
            <a:r>
              <a:rPr lang="en-GB" dirty="0"/>
              <a:t>Compared both gaze density and alpha power between fixation and reading.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34388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Natural Reading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3F85B90-593F-4B35-9BB8-520835489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2" t="3258" r="8162" b="51937"/>
          <a:stretch/>
        </p:blipFill>
        <p:spPr>
          <a:xfrm>
            <a:off x="3613498" y="648000"/>
            <a:ext cx="4846502" cy="1990269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FBFEE353-8D4D-49BE-9188-B3FBC4814D54}"/>
              </a:ext>
            </a:extLst>
          </p:cNvPr>
          <p:cNvSpPr txBox="1">
            <a:spLocks/>
          </p:cNvSpPr>
          <p:nvPr/>
        </p:nvSpPr>
        <p:spPr>
          <a:xfrm>
            <a:off x="1042313" y="1220886"/>
            <a:ext cx="2397930" cy="187128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R"/>
            </a:pPr>
            <a:r>
              <a:rPr lang="en-GB" dirty="0"/>
              <a:t>Compared both gaze density and alpha power between fixation and reading.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Gaze bias to the right.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60564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Natural Reading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3F85B90-593F-4B35-9BB8-520835489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2" t="3258" r="8162"/>
          <a:stretch/>
        </p:blipFill>
        <p:spPr>
          <a:xfrm>
            <a:off x="3613498" y="648000"/>
            <a:ext cx="4846502" cy="4297404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FBFEE353-8D4D-49BE-9188-B3FBC4814D54}"/>
              </a:ext>
            </a:extLst>
          </p:cNvPr>
          <p:cNvSpPr txBox="1">
            <a:spLocks/>
          </p:cNvSpPr>
          <p:nvPr/>
        </p:nvSpPr>
        <p:spPr>
          <a:xfrm>
            <a:off x="1042313" y="1220886"/>
            <a:ext cx="2397930" cy="270843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R"/>
            </a:pPr>
            <a:r>
              <a:rPr lang="en-GB" dirty="0"/>
              <a:t>Compared both gaze density and alpha power between fixation and reading.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Gaze bias to the right.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Alpha power decrease lateralized to the left.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3100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Natural Reading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24029E4-B826-4F0C-8022-A70473B8A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1" t="3083" r="7223" b="7772"/>
          <a:stretch/>
        </p:blipFill>
        <p:spPr>
          <a:xfrm>
            <a:off x="3708936" y="869312"/>
            <a:ext cx="4990907" cy="3953267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B10969D-6367-4471-8993-46BB96E2561C}"/>
              </a:ext>
            </a:extLst>
          </p:cNvPr>
          <p:cNvSpPr txBox="1">
            <a:spLocks/>
          </p:cNvSpPr>
          <p:nvPr/>
        </p:nvSpPr>
        <p:spPr>
          <a:xfrm>
            <a:off x="1042313" y="1220886"/>
            <a:ext cx="2397930" cy="270843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R"/>
            </a:pPr>
            <a:r>
              <a:rPr lang="en-GB" dirty="0"/>
              <a:t>Compared both gaze density and alpha power between fixation and reading.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Gaze bias to the right.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Alpha power decrease lateralized to the left.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055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Natural Reading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24029E4-B826-4F0C-8022-A70473B8A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1" t="3083" r="7223" b="7772"/>
          <a:stretch/>
        </p:blipFill>
        <p:spPr>
          <a:xfrm>
            <a:off x="3708936" y="869312"/>
            <a:ext cx="4990907" cy="3953267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B10969D-6367-4471-8993-46BB96E2561C}"/>
              </a:ext>
            </a:extLst>
          </p:cNvPr>
          <p:cNvSpPr txBox="1">
            <a:spLocks/>
          </p:cNvSpPr>
          <p:nvPr/>
        </p:nvSpPr>
        <p:spPr>
          <a:xfrm>
            <a:off x="1042313" y="1220886"/>
            <a:ext cx="2397930" cy="32501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R"/>
            </a:pPr>
            <a:r>
              <a:rPr lang="en-GB" dirty="0"/>
              <a:t>Compared both gaze density and alpha power between fixation and reading.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Gaze bias to the right.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Alpha power decrease lateralized to the left.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Gaze contingent alpha lateralization.</a:t>
            </a:r>
          </a:p>
        </p:txBody>
      </p:sp>
    </p:spTree>
    <p:extLst>
      <p:ext uri="{BB962C8B-B14F-4D97-AF65-F5344CB8AC3E}">
        <p14:creationId xmlns:p14="http://schemas.microsoft.com/office/powerpoint/2010/main" val="136901817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Natural 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748D98-410C-4E72-BFC5-CE4BE935C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7" t="2117" r="8731" b="7710"/>
          <a:stretch/>
        </p:blipFill>
        <p:spPr>
          <a:xfrm>
            <a:off x="1004341" y="1098387"/>
            <a:ext cx="7135318" cy="389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7115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Central Reading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9" cy="3254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4" y="1186380"/>
            <a:ext cx="7468749" cy="32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3008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Central Reading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9" cy="3254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4" y="1186380"/>
            <a:ext cx="7468749" cy="3254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8" cy="32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56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Refining the Lens</a:t>
            </a:r>
          </a:p>
        </p:txBody>
      </p:sp>
      <p:sp>
        <p:nvSpPr>
          <p:cNvPr id="7" name="Google Shape;1485;g853f758a69_0_989">
            <a:extLst>
              <a:ext uri="{FF2B5EF4-FFF2-40B4-BE49-F238E27FC236}">
                <a16:creationId xmlns:a16="http://schemas.microsoft.com/office/drawing/2014/main" id="{56FBC8C3-87CC-DBF1-63A4-4D693B256582}"/>
              </a:ext>
            </a:extLst>
          </p:cNvPr>
          <p:cNvSpPr txBox="1">
            <a:spLocks/>
          </p:cNvSpPr>
          <p:nvPr/>
        </p:nvSpPr>
        <p:spPr>
          <a:xfrm>
            <a:off x="1197955" y="1579006"/>
            <a:ext cx="3463254" cy="25277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Synchronized neurons entrain one another.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Can influence cognitive function by influencing resting membrane potential in downstream neurons.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99897-B79F-0B7B-5FBE-BA485ACF9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2713" y="917941"/>
            <a:ext cx="2883174" cy="315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233776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Central Reading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9" cy="3254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4" y="1186380"/>
            <a:ext cx="7468749" cy="3254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8" cy="3254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5" y="1186381"/>
            <a:ext cx="7468748" cy="32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39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Central Reading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D51173-ACC1-4AF8-A9C4-F7BD3F45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24" y="1186380"/>
            <a:ext cx="7514375" cy="32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7373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BBFAAD4-3EA8-4B45-BE31-E2FE60B5DF8A}"/>
              </a:ext>
            </a:extLst>
          </p:cNvPr>
          <p:cNvSpPr txBox="1">
            <a:spLocks/>
          </p:cNvSpPr>
          <p:nvPr/>
        </p:nvSpPr>
        <p:spPr>
          <a:xfrm>
            <a:off x="1042313" y="1220886"/>
            <a:ext cx="2397930" cy="128035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R"/>
            </a:pPr>
            <a:r>
              <a:rPr lang="en-GB" dirty="0"/>
              <a:t>Compared both gaze density and alpha power between fixation and reading.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Central Reading</a:t>
            </a:r>
          </a:p>
        </p:txBody>
      </p:sp>
    </p:spTree>
    <p:extLst>
      <p:ext uri="{BB962C8B-B14F-4D97-AF65-F5344CB8AC3E}">
        <p14:creationId xmlns:p14="http://schemas.microsoft.com/office/powerpoint/2010/main" val="269572770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BBFAAD4-3EA8-4B45-BE31-E2FE60B5DF8A}"/>
              </a:ext>
            </a:extLst>
          </p:cNvPr>
          <p:cNvSpPr txBox="1">
            <a:spLocks/>
          </p:cNvSpPr>
          <p:nvPr/>
        </p:nvSpPr>
        <p:spPr>
          <a:xfrm>
            <a:off x="1042313" y="1220886"/>
            <a:ext cx="2397930" cy="211750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R"/>
            </a:pPr>
            <a:r>
              <a:rPr lang="en-GB" dirty="0"/>
              <a:t>Compared both gaze density and alpha power between fixation and reading.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Very minor (if any) gaze bias to the right.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Central Reading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E216ACA-A32C-4DF3-B798-C174A972D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5" t="4196" r="8364" b="52975"/>
          <a:stretch/>
        </p:blipFill>
        <p:spPr>
          <a:xfrm>
            <a:off x="3634000" y="648001"/>
            <a:ext cx="4826000" cy="19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7061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BBFAAD4-3EA8-4B45-BE31-E2FE60B5DF8A}"/>
              </a:ext>
            </a:extLst>
          </p:cNvPr>
          <p:cNvSpPr txBox="1">
            <a:spLocks/>
          </p:cNvSpPr>
          <p:nvPr/>
        </p:nvSpPr>
        <p:spPr>
          <a:xfrm>
            <a:off x="1042313" y="1220886"/>
            <a:ext cx="2397930" cy="295465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R"/>
            </a:pPr>
            <a:r>
              <a:rPr lang="en-GB" dirty="0"/>
              <a:t>Compared both gaze density and alpha power between fixation and reading.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Very minor (if any) gaze bias to the right.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Alpha power decrease lateralized to the left.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Central Reading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E216ACA-A32C-4DF3-B798-C174A972D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5" t="4196" r="8364"/>
          <a:stretch/>
        </p:blipFill>
        <p:spPr>
          <a:xfrm>
            <a:off x="3634000" y="648000"/>
            <a:ext cx="4826000" cy="430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145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BBFAAD4-3EA8-4B45-BE31-E2FE60B5DF8A}"/>
              </a:ext>
            </a:extLst>
          </p:cNvPr>
          <p:cNvSpPr txBox="1">
            <a:spLocks/>
          </p:cNvSpPr>
          <p:nvPr/>
        </p:nvSpPr>
        <p:spPr>
          <a:xfrm>
            <a:off x="1042313" y="1220886"/>
            <a:ext cx="2397930" cy="349634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R"/>
            </a:pPr>
            <a:r>
              <a:rPr lang="en-GB" dirty="0"/>
              <a:t>Compared both gaze density and alpha power between fixation and reading.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Very minor (if any) gaze bias to the right.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Alpha power decrease lateralized to the left.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Alpha increases with fewer eye movements.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Central Reading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E216ACA-A32C-4DF3-B798-C174A972D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5" t="4196" r="8364"/>
          <a:stretch/>
        </p:blipFill>
        <p:spPr>
          <a:xfrm>
            <a:off x="3634000" y="648000"/>
            <a:ext cx="4826000" cy="430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973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Central Reading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BE3D207-F0E7-4997-851D-44D92C060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4" t="3833" r="7819" b="9051"/>
          <a:stretch/>
        </p:blipFill>
        <p:spPr>
          <a:xfrm>
            <a:off x="3732552" y="825709"/>
            <a:ext cx="4847370" cy="3777173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4F4726D7-10A2-4549-8064-C4D5996A0175}"/>
              </a:ext>
            </a:extLst>
          </p:cNvPr>
          <p:cNvSpPr txBox="1">
            <a:spLocks/>
          </p:cNvSpPr>
          <p:nvPr/>
        </p:nvSpPr>
        <p:spPr>
          <a:xfrm>
            <a:off x="1042313" y="1220886"/>
            <a:ext cx="2397930" cy="349634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R"/>
            </a:pPr>
            <a:r>
              <a:rPr lang="en-GB" dirty="0"/>
              <a:t>Compared both gaze density and alpha power between fixation and reading.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Very minor (if any) gaze bias to the right.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Alpha power decrease lateralized to the left.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Alpha increases with fewer eye movements.</a:t>
            </a:r>
          </a:p>
        </p:txBody>
      </p:sp>
    </p:spTree>
    <p:extLst>
      <p:ext uri="{BB962C8B-B14F-4D97-AF65-F5344CB8AC3E}">
        <p14:creationId xmlns:p14="http://schemas.microsoft.com/office/powerpoint/2010/main" val="154412101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84A5B3-573F-4DC7-89CC-2C76C10E9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5" t="47803" r="8889" b="8248"/>
          <a:stretch/>
        </p:blipFill>
        <p:spPr>
          <a:xfrm>
            <a:off x="932602" y="3020516"/>
            <a:ext cx="7029460" cy="1886505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 rot="-5400000">
            <a:off x="276988" y="1796335"/>
            <a:ext cx="1030029" cy="520801"/>
          </a:xfrm>
        </p:spPr>
        <p:txBody>
          <a:bodyPr/>
          <a:lstStyle/>
          <a:p>
            <a:r>
              <a:rPr lang="en-GB" sz="2000" dirty="0"/>
              <a:t>Natural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A898C2-62AD-43E4-A425-14FD8BC6F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7" t="48579" r="8731" b="7710"/>
          <a:stretch/>
        </p:blipFill>
        <p:spPr>
          <a:xfrm>
            <a:off x="879673" y="1099706"/>
            <a:ext cx="7135318" cy="1886506"/>
          </a:xfrm>
          <a:prstGeom prst="rect">
            <a:avLst/>
          </a:prstGeom>
        </p:spPr>
      </p:pic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E17051F1-73E6-456C-8B94-82B4D210C362}"/>
              </a:ext>
            </a:extLst>
          </p:cNvPr>
          <p:cNvSpPr txBox="1">
            <a:spLocks/>
          </p:cNvSpPr>
          <p:nvPr/>
        </p:nvSpPr>
        <p:spPr>
          <a:xfrm>
            <a:off x="1052400" y="513579"/>
            <a:ext cx="7560000" cy="338554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Natural vs Central Reading</a:t>
            </a:r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AAB87548-8EAE-46ED-90FD-AB0F3BA84E2A}"/>
              </a:ext>
            </a:extLst>
          </p:cNvPr>
          <p:cNvSpPr txBox="1">
            <a:spLocks/>
          </p:cNvSpPr>
          <p:nvPr/>
        </p:nvSpPr>
        <p:spPr>
          <a:xfrm rot="16200000">
            <a:off x="170476" y="3809879"/>
            <a:ext cx="1030029" cy="3077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Central </a:t>
            </a:r>
          </a:p>
        </p:txBody>
      </p:sp>
    </p:spTree>
    <p:extLst>
      <p:ext uri="{BB962C8B-B14F-4D97-AF65-F5344CB8AC3E}">
        <p14:creationId xmlns:p14="http://schemas.microsoft.com/office/powerpoint/2010/main" val="9772373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Reading, Naturally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184627" y="1385602"/>
            <a:ext cx="6774746" cy="1083374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GB" dirty="0"/>
              <a:t>Natural reading: clear gaze bias to the right and alpha power decrease lateralized to the left.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27056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Reading, Naturally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184627" y="1385602"/>
            <a:ext cx="6774746" cy="1674305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GB" dirty="0"/>
              <a:t>Natural reading: clear gaze bias to the right and alpha power decrease lateralized to the left.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Central reading: no gaze bias but still left lateralized alpha power decrease.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6261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Refining the Lens</a:t>
            </a:r>
          </a:p>
        </p:txBody>
      </p:sp>
      <p:sp>
        <p:nvSpPr>
          <p:cNvPr id="7" name="Google Shape;1485;g853f758a69_0_989">
            <a:extLst>
              <a:ext uri="{FF2B5EF4-FFF2-40B4-BE49-F238E27FC236}">
                <a16:creationId xmlns:a16="http://schemas.microsoft.com/office/drawing/2014/main" id="{56FBC8C3-87CC-DBF1-63A4-4D693B256582}"/>
              </a:ext>
            </a:extLst>
          </p:cNvPr>
          <p:cNvSpPr txBox="1">
            <a:spLocks/>
          </p:cNvSpPr>
          <p:nvPr/>
        </p:nvSpPr>
        <p:spPr>
          <a:xfrm>
            <a:off x="1197955" y="1579006"/>
            <a:ext cx="3463254" cy="25277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Synchronized neurons entrain one another.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Can influence cognitive function by influencing resting membrane potential in downstream neurons.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Regions of cortex become more/less susceptible to firing action potentials.</a:t>
            </a:r>
          </a:p>
          <a:p>
            <a:pPr marL="257175" indent="-180975"/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99897-B79F-0B7B-5FBE-BA485ACF9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2713" y="917941"/>
            <a:ext cx="2883174" cy="315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428080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Reading, Naturally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184627" y="1385602"/>
            <a:ext cx="6774746" cy="2511457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GB" dirty="0"/>
              <a:t>Natural reading: clear gaze bias to the right and alpha power decrease lateralized to the left.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Central reading: no gaze bias but still left lateralized alpha power decrease.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Spatial distribution for alpha lateralization more widespread for natural reading.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431674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Reading, Naturally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184627" y="1385602"/>
            <a:ext cx="6774746" cy="3053144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GB" dirty="0"/>
              <a:t>Natural reading: clear gaze bias to the right and alpha power decrease lateralized to the left.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Central reading: no gaze bias but still left lateralized alpha power decrease.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Spatial distribution for alpha lateralization more widespread for natural reading.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Reading direction does not fully explain alpha power lateralization – probably a language comprehension component to it that should be further explored.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31013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53f758a69_0_8"/>
          <p:cNvSpPr txBox="1">
            <a:spLocks noGrp="1"/>
          </p:cNvSpPr>
          <p:nvPr>
            <p:ph type="body" idx="3"/>
          </p:nvPr>
        </p:nvSpPr>
        <p:spPr>
          <a:xfrm>
            <a:off x="706712" y="471358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Roadmap</a:t>
            </a:r>
            <a:endParaRPr sz="2400" dirty="0"/>
          </a:p>
        </p:txBody>
      </p:sp>
      <p:sp>
        <p:nvSpPr>
          <p:cNvPr id="148" name="Google Shape;148;g853f758a69_0_8"/>
          <p:cNvSpPr txBox="1">
            <a:spLocks noGrp="1"/>
          </p:cNvSpPr>
          <p:nvPr>
            <p:ph type="body" idx="4"/>
          </p:nvPr>
        </p:nvSpPr>
        <p:spPr>
          <a:xfrm>
            <a:off x="899999" y="979695"/>
            <a:ext cx="3441541" cy="383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Refining the Lens.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Gender Agreement in Dutch –  L1 vs L2 and Fossilization.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Syntactic Ambiguity – Violating Expectations.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Gender vs Number Agreement in Zulu – Does Regularity Matter?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b="1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Reading, Naturally.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b="1" dirty="0"/>
              <a:t>Conclusions – What Could We See?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86680"/>
            <a:ext cx="3890060" cy="34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2135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69332"/>
          </a:xfrm>
        </p:spPr>
        <p:txBody>
          <a:bodyPr/>
          <a:lstStyle/>
          <a:p>
            <a:r>
              <a:rPr lang="en-GB" sz="2400" dirty="0"/>
              <a:t>Looking Back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64683" y="1278312"/>
            <a:ext cx="7621148" cy="1034129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GB" dirty="0"/>
              <a:t>Determiner-noun gender agreement mismatches in Dutch disrupt construction of sentence-level context representation for L1 speakers – German L2 speakers of Dutch show effect only for their subjective gender representations.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729246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69332"/>
          </a:xfrm>
        </p:spPr>
        <p:txBody>
          <a:bodyPr/>
          <a:lstStyle/>
          <a:p>
            <a:r>
              <a:rPr lang="en-GB" sz="2400" dirty="0"/>
              <a:t>Looking Back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64683" y="1278312"/>
            <a:ext cx="7621148" cy="1871282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GB" dirty="0"/>
              <a:t>Determiner-noun gender agreement mismatches in Dutch disrupt construction of sentence-level context representation for L1 speakers – German L2 speakers of Dutch show effect only for their subjective gender representations.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The same beta power  modulations were observed for expectation violations that are not ungrammatical (garden-path sentences) – theta tracks domain-general control.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68476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69332"/>
          </a:xfrm>
        </p:spPr>
        <p:txBody>
          <a:bodyPr/>
          <a:lstStyle/>
          <a:p>
            <a:r>
              <a:rPr lang="en-GB" sz="2400" dirty="0"/>
              <a:t>Looking Back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64683" y="1278312"/>
            <a:ext cx="7621148" cy="2708434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GB" dirty="0"/>
              <a:t>Determiner-noun gender agreement mismatches in Dutch disrupt construction of sentence-level context representation for L1 speakers – German L2 speakers of Dutch show effect only for their subjective gender representations.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The same beta power  modulations were observed for expectation violations that are not ungrammatical (garden-path sentences) – theta tracks domain-general control.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Determiner-noun gender and number agreement mismatches in Zulu are differentiated according to the spatial distribution of beta power.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41640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69332"/>
          </a:xfrm>
        </p:spPr>
        <p:txBody>
          <a:bodyPr/>
          <a:lstStyle/>
          <a:p>
            <a:r>
              <a:rPr lang="en-GB" sz="2400" dirty="0"/>
              <a:t>Looking Back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64683" y="1278312"/>
            <a:ext cx="7621148" cy="3250121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r>
              <a:rPr lang="en-GB" dirty="0"/>
              <a:t>Determiner-noun gender agreement mismatches in Dutch disrupt construction of sentence-level context representation for L1 speakers – German L2 speakers of Dutch show effect only for their subjective gender representations.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The same beta power  modulations were observed for expectation violations that are not ungrammatical (garden-path sentences) – theta tracks domain-general control.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Determiner-noun gender and number agreement mismatches in Zulu are differentiated according to the spatial distribution of beta power.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r>
              <a:rPr lang="en-GB" dirty="0"/>
              <a:t>Left-lateralized alpha power during reading is present whether one reads naturally or at central fixation – gaze bias only for natural reading.</a:t>
            </a:r>
          </a:p>
        </p:txBody>
      </p:sp>
    </p:spTree>
    <p:extLst>
      <p:ext uri="{BB962C8B-B14F-4D97-AF65-F5344CB8AC3E}">
        <p14:creationId xmlns:p14="http://schemas.microsoft.com/office/powerpoint/2010/main" val="351605067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69332"/>
          </a:xfrm>
        </p:spPr>
        <p:txBody>
          <a:bodyPr/>
          <a:lstStyle/>
          <a:p>
            <a:r>
              <a:rPr lang="en-GB" sz="2400" dirty="0"/>
              <a:t>Looking Forward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64683" y="1278312"/>
            <a:ext cx="7621148" cy="837152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D4AE4-AEC1-F7C6-56AB-F009F37B52C6}"/>
              </a:ext>
            </a:extLst>
          </p:cNvPr>
          <p:cNvSpPr txBox="1"/>
          <p:nvPr/>
        </p:nvSpPr>
        <p:spPr>
          <a:xfrm>
            <a:off x="1064683" y="1299348"/>
            <a:ext cx="70146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Neural oscillations provide a lens onto a variety of (sub)-processes of language comprehension – in particular controlled gating of working memory contents.</a:t>
            </a:r>
          </a:p>
          <a:p>
            <a:pPr marL="342900" indent="-342900">
              <a:buFont typeface="+mj-lt"/>
              <a:buAutoNum type="arabicParenR"/>
            </a:pPr>
            <a:endParaRPr lang="en-GB" sz="1600" dirty="0"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46119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69332"/>
          </a:xfrm>
        </p:spPr>
        <p:txBody>
          <a:bodyPr/>
          <a:lstStyle/>
          <a:p>
            <a:r>
              <a:rPr lang="en-GB" sz="2400" dirty="0"/>
              <a:t>Looking Forward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64683" y="1278312"/>
            <a:ext cx="7621148" cy="837152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D4AE4-AEC1-F7C6-56AB-F009F37B52C6}"/>
              </a:ext>
            </a:extLst>
          </p:cNvPr>
          <p:cNvSpPr txBox="1"/>
          <p:nvPr/>
        </p:nvSpPr>
        <p:spPr>
          <a:xfrm>
            <a:off x="1064683" y="1299348"/>
            <a:ext cx="701463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Neural oscillations provide a lens onto a variety of (sub)-processes of language comprehension – in particular controlled gating of working memory contents.</a:t>
            </a:r>
          </a:p>
          <a:p>
            <a:pPr marL="342900" indent="-342900">
              <a:buFont typeface="+mj-lt"/>
              <a:buAutoNum type="arabicParenR"/>
            </a:pPr>
            <a:endParaRPr lang="en-GB" sz="1600" dirty="0"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Dichotomy between beta and theta for domain-specific vs domain-general cognitive control during reading.</a:t>
            </a:r>
          </a:p>
          <a:p>
            <a:pPr marL="342900" indent="-342900">
              <a:buFont typeface="+mj-lt"/>
              <a:buAutoNum type="arabicParenR"/>
            </a:pPr>
            <a:endParaRPr lang="en-GB" sz="1600" dirty="0"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503447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69332"/>
          </a:xfrm>
        </p:spPr>
        <p:txBody>
          <a:bodyPr/>
          <a:lstStyle/>
          <a:p>
            <a:r>
              <a:rPr lang="en-GB" sz="2400" dirty="0"/>
              <a:t>Looking Forward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64683" y="1278312"/>
            <a:ext cx="7621148" cy="837152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D4AE4-AEC1-F7C6-56AB-F009F37B52C6}"/>
              </a:ext>
            </a:extLst>
          </p:cNvPr>
          <p:cNvSpPr txBox="1"/>
          <p:nvPr/>
        </p:nvSpPr>
        <p:spPr>
          <a:xfrm>
            <a:off x="1064683" y="1299348"/>
            <a:ext cx="701463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Neural oscillations provide a lens onto a variety of (sub)-processes of language comprehension – in particular controlled gating of working memory contents.</a:t>
            </a:r>
          </a:p>
          <a:p>
            <a:pPr marL="342900" indent="-342900">
              <a:buFont typeface="+mj-lt"/>
              <a:buAutoNum type="arabicParenR"/>
            </a:pPr>
            <a:endParaRPr lang="en-GB" sz="1600" dirty="0"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Dichotomy between beta and theta for domain-specific vs domain-general cognitive control during reading.</a:t>
            </a:r>
          </a:p>
          <a:p>
            <a:pPr marL="342900" indent="-342900">
              <a:buFont typeface="+mj-lt"/>
              <a:buAutoNum type="arabicParenR"/>
            </a:pPr>
            <a:endParaRPr lang="en-GB" sz="1600" dirty="0"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Grammatical agreement and syntactic ambiguity offer two fruitful linguistic phenomena for probing different aspects of control in reading.</a:t>
            </a:r>
          </a:p>
          <a:p>
            <a:pPr marL="342900" indent="-342900">
              <a:buFont typeface="+mj-lt"/>
              <a:buAutoNum type="arabicParenR"/>
            </a:pPr>
            <a:endParaRPr lang="en-GB" sz="1600" dirty="0"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963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Makeig</a:t>
            </a:r>
            <a:r>
              <a:rPr lang="en-GB" dirty="0"/>
              <a:t>, 2004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Refining the Lens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96C97C-EF50-73C8-2B2E-1AFD82555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57481"/>
            <a:ext cx="4094751" cy="3191353"/>
          </a:xfrm>
          <a:prstGeom prst="rect">
            <a:avLst/>
          </a:prstGeom>
        </p:spPr>
      </p:pic>
      <p:sp>
        <p:nvSpPr>
          <p:cNvPr id="7" name="Google Shape;1485;g853f758a69_0_989">
            <a:extLst>
              <a:ext uri="{FF2B5EF4-FFF2-40B4-BE49-F238E27FC236}">
                <a16:creationId xmlns:a16="http://schemas.microsoft.com/office/drawing/2014/main" id="{56FBC8C3-87CC-DBF1-63A4-4D693B256582}"/>
              </a:ext>
            </a:extLst>
          </p:cNvPr>
          <p:cNvSpPr txBox="1">
            <a:spLocks/>
          </p:cNvSpPr>
          <p:nvPr/>
        </p:nvSpPr>
        <p:spPr>
          <a:xfrm>
            <a:off x="987302" y="1729971"/>
            <a:ext cx="3215989" cy="23317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ERP: event-related potentials.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469038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69332"/>
          </a:xfrm>
        </p:spPr>
        <p:txBody>
          <a:bodyPr/>
          <a:lstStyle/>
          <a:p>
            <a:r>
              <a:rPr lang="en-GB" sz="2400" dirty="0"/>
              <a:t>Looking Forward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64683" y="1278312"/>
            <a:ext cx="7621148" cy="837152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D4AE4-AEC1-F7C6-56AB-F009F37B52C6}"/>
              </a:ext>
            </a:extLst>
          </p:cNvPr>
          <p:cNvSpPr txBox="1"/>
          <p:nvPr/>
        </p:nvSpPr>
        <p:spPr>
          <a:xfrm>
            <a:off x="1064683" y="1299348"/>
            <a:ext cx="7014634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Neural oscillations provide a lens onto a variety of (sub)-processes of language comprehension – in particular controlled gating of working memory contents.</a:t>
            </a:r>
          </a:p>
          <a:p>
            <a:pPr marL="342900" indent="-342900">
              <a:buFont typeface="+mj-lt"/>
              <a:buAutoNum type="arabicParenR"/>
            </a:pPr>
            <a:endParaRPr lang="en-GB" sz="1600" dirty="0"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Dichotomy between beta and theta for domain-specific vs domain-general cognitive control during reading.</a:t>
            </a:r>
          </a:p>
          <a:p>
            <a:pPr marL="342900" indent="-342900">
              <a:buFont typeface="+mj-lt"/>
              <a:buAutoNum type="arabicParenR"/>
            </a:pPr>
            <a:endParaRPr lang="en-GB" sz="1600" dirty="0"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Grammatical agreement and syntactic ambiguity offer two fruitful linguistic phenomena for probing different aspects of control in reading.</a:t>
            </a:r>
          </a:p>
          <a:p>
            <a:pPr marL="342900" indent="-342900">
              <a:buFont typeface="+mj-lt"/>
              <a:buAutoNum type="arabicParenR"/>
            </a:pPr>
            <a:endParaRPr lang="en-GB" sz="1600" dirty="0"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Morphological (de)composition in sentence context.</a:t>
            </a:r>
          </a:p>
          <a:p>
            <a:pPr marL="342900" indent="-342900">
              <a:buFont typeface="+mj-lt"/>
              <a:buAutoNum type="arabicParenR"/>
            </a:pPr>
            <a:endParaRPr lang="en-GB" sz="1600" dirty="0"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420131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69332"/>
          </a:xfrm>
        </p:spPr>
        <p:txBody>
          <a:bodyPr/>
          <a:lstStyle/>
          <a:p>
            <a:r>
              <a:rPr lang="en-GB" sz="2400" dirty="0"/>
              <a:t>Looking Forward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64683" y="1278312"/>
            <a:ext cx="7621148" cy="837152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D4AE4-AEC1-F7C6-56AB-F009F37B52C6}"/>
              </a:ext>
            </a:extLst>
          </p:cNvPr>
          <p:cNvSpPr txBox="1"/>
          <p:nvPr/>
        </p:nvSpPr>
        <p:spPr>
          <a:xfrm>
            <a:off x="1064683" y="1299348"/>
            <a:ext cx="701463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Neural oscillations provide a lens onto a variety of (sub)-processes of language comprehension – in particular controlled gating of working memory contents.</a:t>
            </a:r>
          </a:p>
          <a:p>
            <a:pPr marL="342900" indent="-342900">
              <a:buFont typeface="+mj-lt"/>
              <a:buAutoNum type="arabicParenR"/>
            </a:pPr>
            <a:endParaRPr lang="en-GB" sz="1600" dirty="0"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Dichotomy between beta and theta for domain-specific vs domain-general cognitive control during reading.</a:t>
            </a:r>
          </a:p>
          <a:p>
            <a:pPr marL="342900" indent="-342900">
              <a:buFont typeface="+mj-lt"/>
              <a:buAutoNum type="arabicParenR"/>
            </a:pPr>
            <a:endParaRPr lang="en-GB" sz="1600" dirty="0"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Grammatical agreement and syntactic ambiguity offer two fruitful linguistic phenomena for probing different aspects of control in reading.</a:t>
            </a:r>
          </a:p>
          <a:p>
            <a:pPr marL="342900" indent="-342900">
              <a:buFont typeface="+mj-lt"/>
              <a:buAutoNum type="arabicParenR"/>
            </a:pPr>
            <a:endParaRPr lang="en-GB" sz="1600" dirty="0"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Morphological (de)composition in sentence context.</a:t>
            </a:r>
          </a:p>
          <a:p>
            <a:pPr marL="342900" indent="-342900">
              <a:buFont typeface="+mj-lt"/>
              <a:buAutoNum type="arabicParenR"/>
            </a:pPr>
            <a:endParaRPr lang="en-GB" sz="1600" dirty="0"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r>
              <a:rPr lang="en-GB" sz="1600" dirty="0">
                <a:latin typeface="+mj-lt"/>
              </a:rPr>
              <a:t>Modern Reading is different.</a:t>
            </a:r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90023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69332"/>
          </a:xfrm>
        </p:spPr>
        <p:txBody>
          <a:bodyPr/>
          <a:lstStyle/>
          <a:p>
            <a:r>
              <a:rPr lang="en-GB" sz="2400" dirty="0"/>
              <a:t>Natural Reading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64683" y="1278312"/>
            <a:ext cx="7621148" cy="837152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1A52F-E4A4-796A-DB6B-149930CDC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17" y="1196333"/>
            <a:ext cx="7596611" cy="3663407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2FA37446-017D-72BB-1506-6A59F907A7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000" y="4680000"/>
            <a:ext cx="8243998" cy="463500"/>
          </a:xfrm>
        </p:spPr>
        <p:txBody>
          <a:bodyPr/>
          <a:lstStyle/>
          <a:p>
            <a:r>
              <a:rPr lang="en-GB" dirty="0" err="1"/>
              <a:t>Ehinger</a:t>
            </a:r>
            <a:r>
              <a:rPr lang="en-GB" dirty="0"/>
              <a:t> et al., 2019</a:t>
            </a:r>
          </a:p>
        </p:txBody>
      </p:sp>
    </p:spTree>
    <p:extLst>
      <p:ext uri="{BB962C8B-B14F-4D97-AF65-F5344CB8AC3E}">
        <p14:creationId xmlns:p14="http://schemas.microsoft.com/office/powerpoint/2010/main" val="222128490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792000" y="343200"/>
            <a:ext cx="7560000" cy="369332"/>
          </a:xfrm>
        </p:spPr>
        <p:txBody>
          <a:bodyPr/>
          <a:lstStyle/>
          <a:p>
            <a:r>
              <a:rPr lang="en-GB" sz="2400" dirty="0"/>
              <a:t>Computational Modelling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64683" y="1278312"/>
            <a:ext cx="7621148" cy="837152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DD9628-F918-1838-0B0C-E0F683973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00" y="746435"/>
            <a:ext cx="5227853" cy="2142179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B19617AE-6B94-01AB-B487-710833CEC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000" y="4680000"/>
            <a:ext cx="8243998" cy="463500"/>
          </a:xfrm>
        </p:spPr>
        <p:txBody>
          <a:bodyPr/>
          <a:lstStyle/>
          <a:p>
            <a:r>
              <a:rPr lang="en-GB" dirty="0" err="1"/>
              <a:t>Neymotin</a:t>
            </a:r>
            <a:r>
              <a:rPr lang="en-GB" dirty="0"/>
              <a:t> et al., 2020</a:t>
            </a:r>
          </a:p>
        </p:txBody>
      </p:sp>
    </p:spTree>
    <p:extLst>
      <p:ext uri="{BB962C8B-B14F-4D97-AF65-F5344CB8AC3E}">
        <p14:creationId xmlns:p14="http://schemas.microsoft.com/office/powerpoint/2010/main" val="296991157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792000" y="343200"/>
            <a:ext cx="7560000" cy="369332"/>
          </a:xfrm>
        </p:spPr>
        <p:txBody>
          <a:bodyPr/>
          <a:lstStyle/>
          <a:p>
            <a:r>
              <a:rPr lang="en-GB" sz="2400" dirty="0"/>
              <a:t>Computational Modelling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64683" y="1278312"/>
            <a:ext cx="7621148" cy="837152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DD9628-F918-1838-0B0C-E0F683973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00" y="746435"/>
            <a:ext cx="5227853" cy="2142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0B1090-6A8F-B586-9CE3-6E850E564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062" y="2752976"/>
            <a:ext cx="6361676" cy="2307747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B19617AE-6B94-01AB-B487-710833CECA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000" y="4680000"/>
            <a:ext cx="8243998" cy="463500"/>
          </a:xfrm>
        </p:spPr>
        <p:txBody>
          <a:bodyPr/>
          <a:lstStyle/>
          <a:p>
            <a:r>
              <a:rPr lang="en-GB" dirty="0" err="1"/>
              <a:t>Neymotin</a:t>
            </a:r>
            <a:r>
              <a:rPr lang="en-GB" dirty="0"/>
              <a:t> et al., 2020</a:t>
            </a:r>
          </a:p>
        </p:txBody>
      </p:sp>
    </p:spTree>
    <p:extLst>
      <p:ext uri="{BB962C8B-B14F-4D97-AF65-F5344CB8AC3E}">
        <p14:creationId xmlns:p14="http://schemas.microsoft.com/office/powerpoint/2010/main" val="390083038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69332"/>
          </a:xfrm>
        </p:spPr>
        <p:txBody>
          <a:bodyPr/>
          <a:lstStyle/>
          <a:p>
            <a:r>
              <a:rPr lang="en-GB" sz="2400" dirty="0"/>
              <a:t>Binaural Beat Stimulation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1064683" y="1278312"/>
            <a:ext cx="7621148" cy="837152"/>
          </a:xfrm>
        </p:spPr>
        <p:txBody>
          <a:bodyPr/>
          <a:lstStyle/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F5BFF-732D-5A6E-2ABE-F7C02C5D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395" y="1614741"/>
            <a:ext cx="3263589" cy="2826591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11B01158-7ABE-8717-D1AE-8E49D81D03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000" y="4680000"/>
            <a:ext cx="8243998" cy="463500"/>
          </a:xfrm>
        </p:spPr>
        <p:txBody>
          <a:bodyPr/>
          <a:lstStyle/>
          <a:p>
            <a:r>
              <a:rPr lang="en-GB" dirty="0"/>
              <a:t>Kim et al., 2023</a:t>
            </a:r>
          </a:p>
        </p:txBody>
      </p:sp>
    </p:spTree>
    <p:extLst>
      <p:ext uri="{BB962C8B-B14F-4D97-AF65-F5344CB8AC3E}">
        <p14:creationId xmlns:p14="http://schemas.microsoft.com/office/powerpoint/2010/main" val="236130979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38939" y="2199861"/>
            <a:ext cx="2266122" cy="381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4"/>
          </p:nvPr>
        </p:nvSpPr>
        <p:spPr>
          <a:xfrm>
            <a:off x="2596730" y="2335989"/>
            <a:ext cx="3950540" cy="338554"/>
          </a:xfrm>
        </p:spPr>
        <p:txBody>
          <a:bodyPr/>
          <a:lstStyle/>
          <a:p>
            <a:r>
              <a:rPr lang="en-GB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14078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Makeig</a:t>
            </a:r>
            <a:r>
              <a:rPr lang="en-GB" dirty="0"/>
              <a:t>, 2004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Refining the Lens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96C97C-EF50-73C8-2B2E-1AFD82555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57481"/>
            <a:ext cx="4094751" cy="3191353"/>
          </a:xfrm>
          <a:prstGeom prst="rect">
            <a:avLst/>
          </a:prstGeom>
        </p:spPr>
      </p:pic>
      <p:sp>
        <p:nvSpPr>
          <p:cNvPr id="7" name="Google Shape;1485;g853f758a69_0_989">
            <a:extLst>
              <a:ext uri="{FF2B5EF4-FFF2-40B4-BE49-F238E27FC236}">
                <a16:creationId xmlns:a16="http://schemas.microsoft.com/office/drawing/2014/main" id="{56FBC8C3-87CC-DBF1-63A4-4D693B256582}"/>
              </a:ext>
            </a:extLst>
          </p:cNvPr>
          <p:cNvSpPr txBox="1">
            <a:spLocks/>
          </p:cNvSpPr>
          <p:nvPr/>
        </p:nvSpPr>
        <p:spPr>
          <a:xfrm>
            <a:off x="987302" y="1729971"/>
            <a:ext cx="3215989" cy="23317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ERP: event-related potentials.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ERS: event-related synchronization.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6216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Makeig</a:t>
            </a:r>
            <a:r>
              <a:rPr lang="en-GB" dirty="0"/>
              <a:t>, 2004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Refining the Lens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96C97C-EF50-73C8-2B2E-1AFD82555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57481"/>
            <a:ext cx="4094751" cy="3191353"/>
          </a:xfrm>
          <a:prstGeom prst="rect">
            <a:avLst/>
          </a:prstGeom>
        </p:spPr>
      </p:pic>
      <p:sp>
        <p:nvSpPr>
          <p:cNvPr id="7" name="Google Shape;1485;g853f758a69_0_989">
            <a:extLst>
              <a:ext uri="{FF2B5EF4-FFF2-40B4-BE49-F238E27FC236}">
                <a16:creationId xmlns:a16="http://schemas.microsoft.com/office/drawing/2014/main" id="{56FBC8C3-87CC-DBF1-63A4-4D693B256582}"/>
              </a:ext>
            </a:extLst>
          </p:cNvPr>
          <p:cNvSpPr txBox="1">
            <a:spLocks/>
          </p:cNvSpPr>
          <p:nvPr/>
        </p:nvSpPr>
        <p:spPr>
          <a:xfrm>
            <a:off x="987302" y="1729971"/>
            <a:ext cx="3215989" cy="23317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ERP: event-related potentials.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ERS: event-related synchronization.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ERD: event-related desynchronization.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86285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Makeig</a:t>
            </a:r>
            <a:r>
              <a:rPr lang="en-GB" dirty="0"/>
              <a:t>, 2004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Refining the Lens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96C97C-EF50-73C8-2B2E-1AFD82555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57481"/>
            <a:ext cx="4094751" cy="3191353"/>
          </a:xfrm>
          <a:prstGeom prst="rect">
            <a:avLst/>
          </a:prstGeom>
        </p:spPr>
      </p:pic>
      <p:sp>
        <p:nvSpPr>
          <p:cNvPr id="7" name="Google Shape;1485;g853f758a69_0_989">
            <a:extLst>
              <a:ext uri="{FF2B5EF4-FFF2-40B4-BE49-F238E27FC236}">
                <a16:creationId xmlns:a16="http://schemas.microsoft.com/office/drawing/2014/main" id="{56FBC8C3-87CC-DBF1-63A4-4D693B256582}"/>
              </a:ext>
            </a:extLst>
          </p:cNvPr>
          <p:cNvSpPr txBox="1">
            <a:spLocks/>
          </p:cNvSpPr>
          <p:nvPr/>
        </p:nvSpPr>
        <p:spPr>
          <a:xfrm>
            <a:off x="987302" y="1729971"/>
            <a:ext cx="3215989" cy="23317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ERP: event-related potentials.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ERS: event-related synchronization.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ERD: event-related desynchronization.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PPR: partial phase resetting.</a:t>
            </a: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5767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Siegel et al., 2012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Refining the Lens</a:t>
            </a:r>
          </a:p>
        </p:txBody>
      </p:sp>
      <p:sp>
        <p:nvSpPr>
          <p:cNvPr id="7" name="Google Shape;1485;g853f758a69_0_989">
            <a:extLst>
              <a:ext uri="{FF2B5EF4-FFF2-40B4-BE49-F238E27FC236}">
                <a16:creationId xmlns:a16="http://schemas.microsoft.com/office/drawing/2014/main" id="{56FBC8C3-87CC-DBF1-63A4-4D693B256582}"/>
              </a:ext>
            </a:extLst>
          </p:cNvPr>
          <p:cNvSpPr txBox="1">
            <a:spLocks/>
          </p:cNvSpPr>
          <p:nvPr/>
        </p:nvSpPr>
        <p:spPr>
          <a:xfrm>
            <a:off x="1058740" y="1247784"/>
            <a:ext cx="3463254" cy="2210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Local changes in susceptibility of cortex to activating.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84C60-EDEF-B6B9-F0A3-2B3FD2A04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999" y="1130537"/>
            <a:ext cx="3585843" cy="31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14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53f758a69_0_8"/>
          <p:cNvSpPr txBox="1">
            <a:spLocks noGrp="1"/>
          </p:cNvSpPr>
          <p:nvPr>
            <p:ph type="body" idx="3"/>
          </p:nvPr>
        </p:nvSpPr>
        <p:spPr>
          <a:xfrm>
            <a:off x="706712" y="471358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Roadmap</a:t>
            </a:r>
            <a:endParaRPr sz="2400" dirty="0"/>
          </a:p>
        </p:txBody>
      </p:sp>
      <p:sp>
        <p:nvSpPr>
          <p:cNvPr id="148" name="Google Shape;148;g853f758a69_0_8"/>
          <p:cNvSpPr txBox="1">
            <a:spLocks noGrp="1"/>
          </p:cNvSpPr>
          <p:nvPr>
            <p:ph type="body" idx="4"/>
          </p:nvPr>
        </p:nvSpPr>
        <p:spPr>
          <a:xfrm>
            <a:off x="900000" y="979695"/>
            <a:ext cx="3315161" cy="383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Refining the Lens.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Gender Agreement in Dutch –  L1 vs L2 and Fossilization.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Syntactic Ambiguity – Violating Expectations.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Gender vs Number Agreement in Zulu – Does Regularity Matter?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Reading, Naturally.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Conclusions – What Could We See?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86680"/>
            <a:ext cx="3890060" cy="34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83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Siegel et al., 2012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Refining the Lens</a:t>
            </a:r>
          </a:p>
        </p:txBody>
      </p:sp>
      <p:sp>
        <p:nvSpPr>
          <p:cNvPr id="7" name="Google Shape;1485;g853f758a69_0_989">
            <a:extLst>
              <a:ext uri="{FF2B5EF4-FFF2-40B4-BE49-F238E27FC236}">
                <a16:creationId xmlns:a16="http://schemas.microsoft.com/office/drawing/2014/main" id="{56FBC8C3-87CC-DBF1-63A4-4D693B256582}"/>
              </a:ext>
            </a:extLst>
          </p:cNvPr>
          <p:cNvSpPr txBox="1">
            <a:spLocks/>
          </p:cNvSpPr>
          <p:nvPr/>
        </p:nvSpPr>
        <p:spPr>
          <a:xfrm>
            <a:off x="1058740" y="1247784"/>
            <a:ext cx="3463254" cy="2210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Local changes in susceptibility of cortex to activating.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 Meso-scale connectivity.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84C60-EDEF-B6B9-F0A3-2B3FD2A04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999" y="1130537"/>
            <a:ext cx="3585843" cy="31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04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Siegel et al., 2012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Refining the Lens</a:t>
            </a:r>
          </a:p>
        </p:txBody>
      </p:sp>
      <p:sp>
        <p:nvSpPr>
          <p:cNvPr id="7" name="Google Shape;1485;g853f758a69_0_989">
            <a:extLst>
              <a:ext uri="{FF2B5EF4-FFF2-40B4-BE49-F238E27FC236}">
                <a16:creationId xmlns:a16="http://schemas.microsoft.com/office/drawing/2014/main" id="{56FBC8C3-87CC-DBF1-63A4-4D693B256582}"/>
              </a:ext>
            </a:extLst>
          </p:cNvPr>
          <p:cNvSpPr txBox="1">
            <a:spLocks/>
          </p:cNvSpPr>
          <p:nvPr/>
        </p:nvSpPr>
        <p:spPr>
          <a:xfrm>
            <a:off x="1058740" y="1247784"/>
            <a:ext cx="3463254" cy="2210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Local changes in susceptibility of cortex to activating.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 Meso-scale connectivity.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Window into coupling &amp; uncoupling of cortical networks.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84C60-EDEF-B6B9-F0A3-2B3FD2A04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999" y="1130537"/>
            <a:ext cx="3585843" cy="31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87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Siegel et al., 2012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Refining the Lens</a:t>
            </a:r>
          </a:p>
        </p:txBody>
      </p:sp>
      <p:sp>
        <p:nvSpPr>
          <p:cNvPr id="7" name="Google Shape;1485;g853f758a69_0_989">
            <a:extLst>
              <a:ext uri="{FF2B5EF4-FFF2-40B4-BE49-F238E27FC236}">
                <a16:creationId xmlns:a16="http://schemas.microsoft.com/office/drawing/2014/main" id="{56FBC8C3-87CC-DBF1-63A4-4D693B256582}"/>
              </a:ext>
            </a:extLst>
          </p:cNvPr>
          <p:cNvSpPr txBox="1">
            <a:spLocks/>
          </p:cNvSpPr>
          <p:nvPr/>
        </p:nvSpPr>
        <p:spPr>
          <a:xfrm>
            <a:off x="1058740" y="1247784"/>
            <a:ext cx="3463254" cy="2210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Local changes in susceptibility of cortex to activating.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 Meso-scale connectivity.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Window into coupling &amp; uncoupling of cortical networks.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Cortical entrainment to speech.</a:t>
            </a:r>
          </a:p>
          <a:p>
            <a:pPr marL="257175" indent="-180975"/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84C60-EDEF-B6B9-F0A3-2B3FD2A04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999" y="1130537"/>
            <a:ext cx="3585843" cy="3170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8801C7-3645-D821-50CB-33CE4EA8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192" y="3546774"/>
            <a:ext cx="1557958" cy="150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8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"/>
          <p:cNvSpPr txBox="1">
            <a:spLocks noGrp="1"/>
          </p:cNvSpPr>
          <p:nvPr>
            <p:ph type="body" idx="1"/>
          </p:nvPr>
        </p:nvSpPr>
        <p:spPr>
          <a:xfrm>
            <a:off x="900000" y="4680000"/>
            <a:ext cx="8243998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BE311A"/>
              </a:buClr>
              <a:buSzPts val="900"/>
              <a:buNone/>
            </a:pPr>
            <a:endParaRPr/>
          </a:p>
        </p:txBody>
      </p:sp>
      <p:sp>
        <p:nvSpPr>
          <p:cNvPr id="250" name="Google Shape;250;p8"/>
          <p:cNvSpPr txBox="1">
            <a:spLocks noGrp="1"/>
          </p:cNvSpPr>
          <p:nvPr>
            <p:ph type="body" idx="3"/>
          </p:nvPr>
        </p:nvSpPr>
        <p:spPr>
          <a:xfrm>
            <a:off x="595200" y="463334"/>
            <a:ext cx="756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Refining the Lens</a:t>
            </a:r>
            <a:endParaRPr sz="2400" dirty="0"/>
          </a:p>
        </p:txBody>
      </p:sp>
      <p:sp>
        <p:nvSpPr>
          <p:cNvPr id="251" name="Google Shape;251;p8"/>
          <p:cNvSpPr txBox="1">
            <a:spLocks noGrp="1"/>
          </p:cNvSpPr>
          <p:nvPr>
            <p:ph type="body" idx="4"/>
          </p:nvPr>
        </p:nvSpPr>
        <p:spPr>
          <a:xfrm>
            <a:off x="774550" y="1306700"/>
            <a:ext cx="2981700" cy="79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Brains are heavily connected.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252" name="Google Shape;25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9700" y="986551"/>
            <a:ext cx="4997025" cy="352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"/>
          <p:cNvSpPr txBox="1">
            <a:spLocks noGrp="1"/>
          </p:cNvSpPr>
          <p:nvPr>
            <p:ph type="body" idx="1"/>
          </p:nvPr>
        </p:nvSpPr>
        <p:spPr>
          <a:xfrm>
            <a:off x="900000" y="4680000"/>
            <a:ext cx="8243998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BE311A"/>
              </a:buClr>
              <a:buSzPts val="900"/>
              <a:buNone/>
            </a:pPr>
            <a:endParaRPr/>
          </a:p>
        </p:txBody>
      </p:sp>
      <p:sp>
        <p:nvSpPr>
          <p:cNvPr id="250" name="Google Shape;250;p8"/>
          <p:cNvSpPr txBox="1">
            <a:spLocks noGrp="1"/>
          </p:cNvSpPr>
          <p:nvPr>
            <p:ph type="body" idx="3"/>
          </p:nvPr>
        </p:nvSpPr>
        <p:spPr>
          <a:xfrm>
            <a:off x="595200" y="463334"/>
            <a:ext cx="756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Refining the Lens</a:t>
            </a:r>
            <a:endParaRPr sz="2400" dirty="0"/>
          </a:p>
        </p:txBody>
      </p:sp>
      <p:sp>
        <p:nvSpPr>
          <p:cNvPr id="251" name="Google Shape;251;p8"/>
          <p:cNvSpPr txBox="1">
            <a:spLocks noGrp="1"/>
          </p:cNvSpPr>
          <p:nvPr>
            <p:ph type="body" idx="4"/>
          </p:nvPr>
        </p:nvSpPr>
        <p:spPr>
          <a:xfrm>
            <a:off x="774550" y="1306700"/>
            <a:ext cx="2981700" cy="160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Brains are heavily connected.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Local populations of neurons communicate with one another.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252" name="Google Shape;25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9700" y="986551"/>
            <a:ext cx="4997025" cy="352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828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"/>
          <p:cNvSpPr txBox="1">
            <a:spLocks noGrp="1"/>
          </p:cNvSpPr>
          <p:nvPr>
            <p:ph type="body" idx="1"/>
          </p:nvPr>
        </p:nvSpPr>
        <p:spPr>
          <a:xfrm>
            <a:off x="900000" y="4680000"/>
            <a:ext cx="8243998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BE311A"/>
              </a:buClr>
              <a:buSzPts val="900"/>
              <a:buNone/>
            </a:pPr>
            <a:endParaRPr/>
          </a:p>
        </p:txBody>
      </p:sp>
      <p:sp>
        <p:nvSpPr>
          <p:cNvPr id="250" name="Google Shape;250;p8"/>
          <p:cNvSpPr txBox="1">
            <a:spLocks noGrp="1"/>
          </p:cNvSpPr>
          <p:nvPr>
            <p:ph type="body" idx="3"/>
          </p:nvPr>
        </p:nvSpPr>
        <p:spPr>
          <a:xfrm>
            <a:off x="595200" y="463334"/>
            <a:ext cx="756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Refining the Lens</a:t>
            </a:r>
            <a:endParaRPr sz="2400" dirty="0"/>
          </a:p>
        </p:txBody>
      </p:sp>
      <p:sp>
        <p:nvSpPr>
          <p:cNvPr id="251" name="Google Shape;251;p8"/>
          <p:cNvSpPr txBox="1">
            <a:spLocks noGrp="1"/>
          </p:cNvSpPr>
          <p:nvPr>
            <p:ph type="body" idx="4"/>
          </p:nvPr>
        </p:nvSpPr>
        <p:spPr>
          <a:xfrm>
            <a:off x="774550" y="1306700"/>
            <a:ext cx="2981700" cy="266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Brains are heavily connected.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Local populations of neurons communicate with one another.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Populations of neurons communicate with other populations of neurons.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252" name="Google Shape;25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9700" y="986551"/>
            <a:ext cx="4997025" cy="352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4483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"/>
          <p:cNvSpPr txBox="1">
            <a:spLocks noGrp="1"/>
          </p:cNvSpPr>
          <p:nvPr>
            <p:ph type="body" idx="1"/>
          </p:nvPr>
        </p:nvSpPr>
        <p:spPr>
          <a:xfrm>
            <a:off x="900000" y="4680000"/>
            <a:ext cx="8243998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BE311A"/>
              </a:buClr>
              <a:buSzPts val="900"/>
              <a:buNone/>
            </a:pPr>
            <a:endParaRPr/>
          </a:p>
        </p:txBody>
      </p:sp>
      <p:sp>
        <p:nvSpPr>
          <p:cNvPr id="250" name="Google Shape;250;p8"/>
          <p:cNvSpPr txBox="1">
            <a:spLocks noGrp="1"/>
          </p:cNvSpPr>
          <p:nvPr>
            <p:ph type="body" idx="3"/>
          </p:nvPr>
        </p:nvSpPr>
        <p:spPr>
          <a:xfrm>
            <a:off x="595200" y="463334"/>
            <a:ext cx="756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Refining the Lens</a:t>
            </a:r>
            <a:endParaRPr sz="2400" dirty="0"/>
          </a:p>
        </p:txBody>
      </p:sp>
      <p:sp>
        <p:nvSpPr>
          <p:cNvPr id="251" name="Google Shape;251;p8"/>
          <p:cNvSpPr txBox="1">
            <a:spLocks noGrp="1"/>
          </p:cNvSpPr>
          <p:nvPr>
            <p:ph type="body" idx="4"/>
          </p:nvPr>
        </p:nvSpPr>
        <p:spPr>
          <a:xfrm>
            <a:off x="774550" y="1306700"/>
            <a:ext cx="2981700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Brains are heavily connected.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Local populations of neurons communicate with one another.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Populations of neurons communicate with other populations of neurons.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We think they do this via frequency-specific neural oscillations.</a:t>
            </a:r>
            <a:endParaRPr sz="1600"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252" name="Google Shape;25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9700" y="986551"/>
            <a:ext cx="4997025" cy="352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075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53f758a69_0_8"/>
          <p:cNvSpPr txBox="1">
            <a:spLocks noGrp="1"/>
          </p:cNvSpPr>
          <p:nvPr>
            <p:ph type="body" idx="3"/>
          </p:nvPr>
        </p:nvSpPr>
        <p:spPr>
          <a:xfrm>
            <a:off x="706712" y="471358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Roadmap</a:t>
            </a:r>
            <a:endParaRPr sz="2400" dirty="0"/>
          </a:p>
        </p:txBody>
      </p:sp>
      <p:sp>
        <p:nvSpPr>
          <p:cNvPr id="148" name="Google Shape;148;g853f758a69_0_8"/>
          <p:cNvSpPr txBox="1">
            <a:spLocks noGrp="1"/>
          </p:cNvSpPr>
          <p:nvPr>
            <p:ph type="body" idx="4"/>
          </p:nvPr>
        </p:nvSpPr>
        <p:spPr>
          <a:xfrm>
            <a:off x="899999" y="979695"/>
            <a:ext cx="3307727" cy="383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Refining the Lens.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b="1" dirty="0"/>
              <a:t>Gender Agreement in Dutch –  L1 vs L2 and Fossilization.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Syntactic Ambiguity – Violating Expectations.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Gender vs Number Agreement in Zulu – Does Regularity Matter?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Reading, Naturally.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Conclusions – What could We See?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86680"/>
            <a:ext cx="3890060" cy="34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44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Agreement Violations in Dutch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35" y="1259582"/>
            <a:ext cx="6862729" cy="314739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C763D5-8ECD-7ECC-5013-EE89DC0DF1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61185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Agreement Violations in Dutch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35" y="1259582"/>
            <a:ext cx="6862729" cy="314739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C763D5-8ECD-7ECC-5013-EE89DC0DF1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98911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53f758a69_0_8"/>
          <p:cNvSpPr txBox="1">
            <a:spLocks noGrp="1"/>
          </p:cNvSpPr>
          <p:nvPr>
            <p:ph type="body" idx="3"/>
          </p:nvPr>
        </p:nvSpPr>
        <p:spPr>
          <a:xfrm>
            <a:off x="706712" y="471358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Roadmap</a:t>
            </a:r>
            <a:endParaRPr sz="2400" dirty="0"/>
          </a:p>
        </p:txBody>
      </p:sp>
      <p:sp>
        <p:nvSpPr>
          <p:cNvPr id="148" name="Google Shape;148;g853f758a69_0_8"/>
          <p:cNvSpPr txBox="1">
            <a:spLocks noGrp="1"/>
          </p:cNvSpPr>
          <p:nvPr>
            <p:ph type="body" idx="4"/>
          </p:nvPr>
        </p:nvSpPr>
        <p:spPr>
          <a:xfrm>
            <a:off x="900000" y="979695"/>
            <a:ext cx="3315162" cy="383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b="1" dirty="0"/>
              <a:t>Refining the Lens.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Gender Agreement in Dutch –  L1 vs L2 and Fossilization.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Syntactic Ambiguity – Violating Expectations.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Gender vs Number Agreement in Zulu – Does Regularity Matter?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Reading, Naturally.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Conclusions – What Could We See?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86680"/>
            <a:ext cx="3890060" cy="34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3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3374912" y="2242392"/>
            <a:ext cx="2587273" cy="492443"/>
          </a:xfrm>
        </p:spPr>
        <p:txBody>
          <a:bodyPr/>
          <a:lstStyle/>
          <a:p>
            <a:r>
              <a:rPr lang="en-GB" sz="3200" dirty="0"/>
              <a:t>Methods Alert!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98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22960" y="975946"/>
            <a:ext cx="7617656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571431" y="313082"/>
            <a:ext cx="3524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SzPts val="2200"/>
            </a:pPr>
            <a:r>
              <a:rPr lang="en-US" sz="2400" dirty="0">
                <a:solidFill>
                  <a:schemeClr val="accent2"/>
                </a:solidFill>
                <a:latin typeface="Times New Roman"/>
                <a:cs typeface="Times New Roman"/>
                <a:sym typeface="Times New Roman"/>
              </a:rPr>
              <a:t>Spectral Analysis</a:t>
            </a:r>
          </a:p>
          <a:p>
            <a:pPr marL="257175" indent="-257175">
              <a:buFont typeface="+mj-lt"/>
              <a:buAutoNum type="arabicParenR"/>
            </a:pPr>
            <a:endParaRPr lang="en-US" sz="1500" dirty="0">
              <a:solidFill>
                <a:srgbClr val="C00000"/>
              </a:solidFill>
              <a:latin typeface="Lucida Console" charset="0"/>
              <a:ea typeface="Lucida Console" charset="0"/>
              <a:cs typeface="Lucida Console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822960" y="1482203"/>
            <a:ext cx="3610839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measured – combination of multiple underlying sources.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350" dirty="0">
              <a:solidFill>
                <a:srgbClr val="C00000"/>
              </a:solidFill>
              <a:latin typeface="Lucida Console" charset="0"/>
              <a:ea typeface="Lucida Console" charset="0"/>
              <a:cs typeface="Lucida Console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350" dirty="0">
              <a:solidFill>
                <a:srgbClr val="C00000"/>
              </a:solidFill>
              <a:latin typeface="Lucida Console" charset="0"/>
              <a:ea typeface="Lucida Console" charset="0"/>
              <a:cs typeface="Lucida Console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6BE944-FC19-B95B-34A5-38D7A888F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40" y="630432"/>
            <a:ext cx="3725505" cy="2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16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22960" y="975946"/>
            <a:ext cx="7617656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571431" y="313082"/>
            <a:ext cx="3524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SzPts val="2200"/>
            </a:pPr>
            <a:r>
              <a:rPr lang="en-US" sz="2400" dirty="0">
                <a:solidFill>
                  <a:schemeClr val="accent2"/>
                </a:solidFill>
                <a:latin typeface="Times New Roman"/>
                <a:cs typeface="Times New Roman"/>
                <a:sym typeface="Times New Roman"/>
              </a:rPr>
              <a:t>Spectral Analysis</a:t>
            </a:r>
          </a:p>
          <a:p>
            <a:pPr marL="257175" indent="-257175">
              <a:buFont typeface="+mj-lt"/>
              <a:buAutoNum type="arabicParenR"/>
            </a:pPr>
            <a:endParaRPr lang="en-US" sz="1500" dirty="0">
              <a:solidFill>
                <a:srgbClr val="C00000"/>
              </a:solidFill>
              <a:latin typeface="Lucida Console" charset="0"/>
              <a:ea typeface="Lucida Console" charset="0"/>
              <a:cs typeface="Lucida Console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822960" y="1482203"/>
            <a:ext cx="3610839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measured – combination of multiple underlying sources.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Decompose signal into spectrally distinct components.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350" dirty="0">
              <a:solidFill>
                <a:srgbClr val="C00000"/>
              </a:solidFill>
              <a:latin typeface="Lucida Console" charset="0"/>
              <a:ea typeface="Lucida Console" charset="0"/>
              <a:cs typeface="Lucida Console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350" dirty="0">
              <a:solidFill>
                <a:srgbClr val="C00000"/>
              </a:solidFill>
              <a:latin typeface="Lucida Console" charset="0"/>
              <a:ea typeface="Lucida Console" charset="0"/>
              <a:cs typeface="Lucida Console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6BE944-FC19-B95B-34A5-38D7A888F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40" y="630432"/>
            <a:ext cx="3725505" cy="2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78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22960" y="975946"/>
            <a:ext cx="7617656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571431" y="313082"/>
            <a:ext cx="3524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SzPts val="2200"/>
            </a:pPr>
            <a:r>
              <a:rPr lang="en-US" sz="2400" dirty="0">
                <a:solidFill>
                  <a:schemeClr val="accent2"/>
                </a:solidFill>
                <a:latin typeface="Times New Roman"/>
                <a:cs typeface="Times New Roman"/>
                <a:sym typeface="Times New Roman"/>
              </a:rPr>
              <a:t>Spectral Analysis</a:t>
            </a:r>
          </a:p>
          <a:p>
            <a:pPr marL="257175" indent="-257175">
              <a:buFont typeface="+mj-lt"/>
              <a:buAutoNum type="arabicParenR"/>
            </a:pPr>
            <a:endParaRPr lang="en-US" sz="1500" dirty="0">
              <a:solidFill>
                <a:srgbClr val="C00000"/>
              </a:solidFill>
              <a:latin typeface="Lucida Console" charset="0"/>
              <a:ea typeface="Lucida Console" charset="0"/>
              <a:cs typeface="Lucida Console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881258"/>
            <a:ext cx="4405132" cy="21159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2960" y="1482203"/>
            <a:ext cx="3610839" cy="268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measured – combination of multiple underlying sources.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Decompose signal into spectrally distinct components.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Fourier analysis to get power spectrum.</a:t>
            </a:r>
          </a:p>
          <a:p>
            <a:pPr marL="257175" indent="-257175">
              <a:buFont typeface="+mj-lt"/>
              <a:buAutoNum type="arabicParenR"/>
            </a:pPr>
            <a:endParaRPr lang="en-US" sz="1350" dirty="0">
              <a:solidFill>
                <a:srgbClr val="C00000"/>
              </a:solidFill>
              <a:latin typeface="Lucida Console" charset="0"/>
              <a:ea typeface="Lucida Console" charset="0"/>
              <a:cs typeface="Lucida Console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350" dirty="0">
              <a:solidFill>
                <a:srgbClr val="C00000"/>
              </a:solidFill>
              <a:latin typeface="Lucida Console" charset="0"/>
              <a:ea typeface="Lucida Console" charset="0"/>
              <a:cs typeface="Lucida Console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6BE944-FC19-B95B-34A5-38D7A888F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40" y="630432"/>
            <a:ext cx="3725505" cy="2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16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22960" y="975946"/>
            <a:ext cx="7617656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703384" y="336232"/>
            <a:ext cx="444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Time-resolved Spectral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185" y="1270488"/>
            <a:ext cx="7230157" cy="30375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5395F6-ACC0-41A0-191D-6B0494CD7BCF}"/>
              </a:ext>
            </a:extLst>
          </p:cNvPr>
          <p:cNvSpPr/>
          <p:nvPr/>
        </p:nvSpPr>
        <p:spPr>
          <a:xfrm>
            <a:off x="904106" y="4072787"/>
            <a:ext cx="2701455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51554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22960" y="975946"/>
            <a:ext cx="7617656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703384" y="336232"/>
            <a:ext cx="444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Time-resolved Spectral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0CA0B-50DE-DF6B-30F0-FB5E2E4A2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4" y="1104788"/>
            <a:ext cx="8288002" cy="342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4106" y="4367330"/>
            <a:ext cx="2701455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99106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B659B-522C-BF53-23E2-3E892A81B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66" y="1104789"/>
            <a:ext cx="8287200" cy="33400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384" y="336232"/>
            <a:ext cx="444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Time-resolved Spectral Analysis</a:t>
            </a:r>
          </a:p>
        </p:txBody>
      </p:sp>
    </p:spTree>
    <p:extLst>
      <p:ext uri="{BB962C8B-B14F-4D97-AF65-F5344CB8AC3E}">
        <p14:creationId xmlns:p14="http://schemas.microsoft.com/office/powerpoint/2010/main" val="1436745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AA7DA6-5D51-278F-4D42-A9D98AE35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07" y="1104790"/>
            <a:ext cx="8287200" cy="34034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384" y="336232"/>
            <a:ext cx="444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Time-resolved Spectral Analysis</a:t>
            </a:r>
          </a:p>
        </p:txBody>
      </p:sp>
    </p:spTree>
    <p:extLst>
      <p:ext uri="{BB962C8B-B14F-4D97-AF65-F5344CB8AC3E}">
        <p14:creationId xmlns:p14="http://schemas.microsoft.com/office/powerpoint/2010/main" val="473308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83E68-022C-5C57-023B-8FE2BAF90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79" y="1104790"/>
            <a:ext cx="8287200" cy="34343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384" y="336232"/>
            <a:ext cx="444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Time-resolved Spectral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112FB3-FB75-43C9-30FE-A965652620DF}"/>
              </a:ext>
            </a:extLst>
          </p:cNvPr>
          <p:cNvSpPr/>
          <p:nvPr/>
        </p:nvSpPr>
        <p:spPr>
          <a:xfrm>
            <a:off x="904106" y="4419369"/>
            <a:ext cx="2701455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42042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CBCD99-CFCF-DDA9-C7ED-8AF1A5DC9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79" y="1115127"/>
            <a:ext cx="8287200" cy="3420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384" y="336232"/>
            <a:ext cx="444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Time-resolved Spectral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7E9E68-4018-250D-EF39-768CF23543F9}"/>
              </a:ext>
            </a:extLst>
          </p:cNvPr>
          <p:cNvSpPr/>
          <p:nvPr/>
        </p:nvSpPr>
        <p:spPr>
          <a:xfrm>
            <a:off x="904106" y="4367330"/>
            <a:ext cx="2701455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5453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53f758a69_0_63"/>
          <p:cNvSpPr txBox="1">
            <a:spLocks noGrp="1"/>
          </p:cNvSpPr>
          <p:nvPr>
            <p:ph type="body" idx="1"/>
          </p:nvPr>
        </p:nvSpPr>
        <p:spPr>
          <a:xfrm>
            <a:off x="900000" y="4680000"/>
            <a:ext cx="82440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BE311A"/>
              </a:buClr>
              <a:buSzPts val="900"/>
              <a:buNone/>
            </a:pPr>
            <a:endParaRPr/>
          </a:p>
        </p:txBody>
      </p:sp>
      <p:sp>
        <p:nvSpPr>
          <p:cNvPr id="211" name="Google Shape;211;g853f758a69_0_63"/>
          <p:cNvSpPr txBox="1">
            <a:spLocks noGrp="1"/>
          </p:cNvSpPr>
          <p:nvPr>
            <p:ph type="body" idx="3"/>
          </p:nvPr>
        </p:nvSpPr>
        <p:spPr>
          <a:xfrm>
            <a:off x="900000" y="648000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Refining the Lens</a:t>
            </a:r>
            <a:endParaRPr sz="2400" dirty="0"/>
          </a:p>
        </p:txBody>
      </p:sp>
      <p:sp>
        <p:nvSpPr>
          <p:cNvPr id="212" name="Google Shape;212;g853f758a69_0_63"/>
          <p:cNvSpPr txBox="1">
            <a:spLocks noGrp="1"/>
          </p:cNvSpPr>
          <p:nvPr>
            <p:ph type="body" idx="4"/>
          </p:nvPr>
        </p:nvSpPr>
        <p:spPr>
          <a:xfrm>
            <a:off x="900000" y="1368137"/>
            <a:ext cx="3254851" cy="30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Neurons are examples of natural phenomena whose nature is to repeat.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213" name="Google Shape;213;g853f758a69_0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8076" y="817275"/>
            <a:ext cx="3862699" cy="386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B06FEB-5DA7-D468-4557-2F820CED7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66" y="1115127"/>
            <a:ext cx="8428226" cy="34342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384" y="336232"/>
            <a:ext cx="444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Time-resolved Spectral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7E9E68-4018-250D-EF39-768CF23543F9}"/>
              </a:ext>
            </a:extLst>
          </p:cNvPr>
          <p:cNvSpPr/>
          <p:nvPr/>
        </p:nvSpPr>
        <p:spPr>
          <a:xfrm>
            <a:off x="904106" y="4367330"/>
            <a:ext cx="2701455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45310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CB7E45-80E3-8355-AD52-2A32DA1AD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00" y="1115127"/>
            <a:ext cx="8287200" cy="33791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384" y="336232"/>
            <a:ext cx="444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Time-resolved Spectral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7E9E68-4018-250D-EF39-768CF23543F9}"/>
              </a:ext>
            </a:extLst>
          </p:cNvPr>
          <p:cNvSpPr/>
          <p:nvPr/>
        </p:nvSpPr>
        <p:spPr>
          <a:xfrm>
            <a:off x="904106" y="4367330"/>
            <a:ext cx="2701455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25145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FAA59-1882-A897-07D2-5C4E54C97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02" y="1115128"/>
            <a:ext cx="8287200" cy="33862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384" y="336232"/>
            <a:ext cx="444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Time-resolved Spectral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7E9E68-4018-250D-EF39-768CF23543F9}"/>
              </a:ext>
            </a:extLst>
          </p:cNvPr>
          <p:cNvSpPr/>
          <p:nvPr/>
        </p:nvSpPr>
        <p:spPr>
          <a:xfrm>
            <a:off x="904106" y="4367330"/>
            <a:ext cx="2701455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565444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03384" y="336232"/>
            <a:ext cx="444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Time-resolved Spectral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7E9E68-4018-250D-EF39-768CF23543F9}"/>
              </a:ext>
            </a:extLst>
          </p:cNvPr>
          <p:cNvSpPr/>
          <p:nvPr/>
        </p:nvSpPr>
        <p:spPr>
          <a:xfrm>
            <a:off x="904106" y="4367330"/>
            <a:ext cx="2701455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264FDB-DAC3-87AA-1B50-59BFE8FF5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051"/>
          <a:stretch/>
        </p:blipFill>
        <p:spPr>
          <a:xfrm>
            <a:off x="626127" y="1099469"/>
            <a:ext cx="3626205" cy="348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13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03384" y="336232"/>
            <a:ext cx="444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Time-resolved Spectral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7E9E68-4018-250D-EF39-768CF23543F9}"/>
              </a:ext>
            </a:extLst>
          </p:cNvPr>
          <p:cNvSpPr/>
          <p:nvPr/>
        </p:nvSpPr>
        <p:spPr>
          <a:xfrm>
            <a:off x="904106" y="4367330"/>
            <a:ext cx="2701455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264FDB-DAC3-87AA-1B50-59BFE8FF5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27" y="1099469"/>
            <a:ext cx="8250828" cy="348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83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03384" y="336232"/>
            <a:ext cx="444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Time-resolved Spectral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7E9E68-4018-250D-EF39-768CF23543F9}"/>
              </a:ext>
            </a:extLst>
          </p:cNvPr>
          <p:cNvSpPr/>
          <p:nvPr/>
        </p:nvSpPr>
        <p:spPr>
          <a:xfrm>
            <a:off x="904106" y="4367330"/>
            <a:ext cx="2701455" cy="58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264FDB-DAC3-87AA-1B50-59BFE8FF5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27" y="1099469"/>
            <a:ext cx="8250828" cy="348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A1913-6642-AD49-C8B7-5FED8585E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651" y="2110099"/>
            <a:ext cx="555578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69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4361" y="362283"/>
            <a:ext cx="459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Cluster-based Permutation Statistics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3083" y="1436824"/>
            <a:ext cx="3672468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statistical test to use to compare 2 conditions.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350" dirty="0">
              <a:latin typeface="Lucida Conso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231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4361" y="362283"/>
            <a:ext cx="459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Cluster-based Permutation Statistics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3083" y="1436824"/>
            <a:ext cx="3672468" cy="15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statistical test to use to compare 2 conditions.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comparisons problem.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350" dirty="0">
              <a:latin typeface="Lucida Console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5F615-2F17-5396-2017-A1A88AC70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737" y="823948"/>
            <a:ext cx="3739517" cy="20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00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4361" y="362283"/>
            <a:ext cx="459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Cluster-based Permutation Statistics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3083" y="1436824"/>
            <a:ext cx="3672468" cy="226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statistical test to use to compare 2 conditions.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comparisons problem.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Permutation distribution to compare any observed effects against chance.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350" dirty="0">
              <a:latin typeface="Lucida Console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5F615-2F17-5396-2017-A1A88AC70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737" y="823948"/>
            <a:ext cx="3739517" cy="2079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D95D26-01CD-E11B-EB8E-053D46A47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411" y="2903009"/>
            <a:ext cx="3693901" cy="201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87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4361" y="362283"/>
            <a:ext cx="459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Console" charset="0"/>
                <a:cs typeface="Times New Roman" panose="02020603050405020304" pitchFamily="18" charset="0"/>
              </a:rPr>
              <a:t>Cluster-based Permutation Statistics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3083" y="1436824"/>
            <a:ext cx="3672468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statistical test to use to compare 2 conditions.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comparisons problem.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Permutation distribution to compare any observed effects against chance.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Cluster-based to incorporate known physiological detail when it will likely improve sensitivity.</a:t>
            </a:r>
          </a:p>
          <a:p>
            <a:pPr marL="257175" indent="-257175">
              <a:buFont typeface="+mj-lt"/>
              <a:buAutoNum type="arabicParenR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arenR"/>
            </a:pPr>
            <a:endParaRPr lang="en-US" sz="1350" dirty="0">
              <a:latin typeface="Lucida Console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5F615-2F17-5396-2017-A1A88AC70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737" y="823948"/>
            <a:ext cx="3739517" cy="2079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D95D26-01CD-E11B-EB8E-053D46A47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411" y="2903009"/>
            <a:ext cx="3693901" cy="201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8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53f758a69_0_63"/>
          <p:cNvSpPr txBox="1">
            <a:spLocks noGrp="1"/>
          </p:cNvSpPr>
          <p:nvPr>
            <p:ph type="body" idx="1"/>
          </p:nvPr>
        </p:nvSpPr>
        <p:spPr>
          <a:xfrm>
            <a:off x="900000" y="4680000"/>
            <a:ext cx="82440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BE311A"/>
              </a:buClr>
              <a:buSzPts val="900"/>
              <a:buNone/>
            </a:pPr>
            <a:endParaRPr/>
          </a:p>
        </p:txBody>
      </p:sp>
      <p:sp>
        <p:nvSpPr>
          <p:cNvPr id="211" name="Google Shape;211;g853f758a69_0_63"/>
          <p:cNvSpPr txBox="1">
            <a:spLocks noGrp="1"/>
          </p:cNvSpPr>
          <p:nvPr>
            <p:ph type="body" idx="3"/>
          </p:nvPr>
        </p:nvSpPr>
        <p:spPr>
          <a:xfrm>
            <a:off x="900000" y="648000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Refining the Lens</a:t>
            </a:r>
            <a:endParaRPr sz="2400" dirty="0"/>
          </a:p>
        </p:txBody>
      </p:sp>
      <p:sp>
        <p:nvSpPr>
          <p:cNvPr id="212" name="Google Shape;212;g853f758a69_0_63"/>
          <p:cNvSpPr txBox="1">
            <a:spLocks noGrp="1"/>
          </p:cNvSpPr>
          <p:nvPr>
            <p:ph type="body" idx="4"/>
          </p:nvPr>
        </p:nvSpPr>
        <p:spPr>
          <a:xfrm>
            <a:off x="900000" y="1368137"/>
            <a:ext cx="3254851" cy="30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Neurons are examples of natural phenomena whose nature is to repeat.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Repetitive firing of action potentials is what neurons 'do’.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213" name="Google Shape;213;g853f758a69_0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8076" y="817275"/>
            <a:ext cx="3862699" cy="3862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328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Agreement Violations in Dutch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643" y="1404732"/>
            <a:ext cx="6862729" cy="314739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C763D5-8ECD-7ECC-5013-EE89DC0DF1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447472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539535"/>
            <a:ext cx="7560000" cy="338554"/>
          </a:xfrm>
        </p:spPr>
        <p:txBody>
          <a:bodyPr/>
          <a:lstStyle/>
          <a:p>
            <a:r>
              <a:rPr lang="en-GB" dirty="0"/>
              <a:t>Gender Agreement Violations in Dutch L1 Speakers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8CE36C-3274-C909-711C-BF30BAA589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B3FC2B-F69C-71E0-4608-8F46FC8AC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945" y="995517"/>
            <a:ext cx="2812430" cy="3916233"/>
          </a:xfrm>
          <a:prstGeom prst="rect">
            <a:avLst/>
          </a:prstGeom>
        </p:spPr>
      </p:pic>
      <p:sp>
        <p:nvSpPr>
          <p:cNvPr id="24" name="Google Shape;1485;g853f758a69_0_989">
            <a:extLst>
              <a:ext uri="{FF2B5EF4-FFF2-40B4-BE49-F238E27FC236}">
                <a16:creationId xmlns:a16="http://schemas.microsoft.com/office/drawing/2014/main" id="{4947385D-ADDE-1A83-61F8-57053B4E91BB}"/>
              </a:ext>
            </a:extLst>
          </p:cNvPr>
          <p:cNvSpPr txBox="1">
            <a:spLocks/>
          </p:cNvSpPr>
          <p:nvPr/>
        </p:nvSpPr>
        <p:spPr>
          <a:xfrm>
            <a:off x="987302" y="1315845"/>
            <a:ext cx="3215989" cy="27458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Dutch L1 exhibit a less pronounced beta rebound for nouns that violate gender agreement.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46893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539535"/>
            <a:ext cx="7560000" cy="338554"/>
          </a:xfrm>
        </p:spPr>
        <p:txBody>
          <a:bodyPr/>
          <a:lstStyle/>
          <a:p>
            <a:r>
              <a:rPr lang="en-GB" dirty="0"/>
              <a:t>Gender Agreement Violations in Dutch L1 Speakers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8CE36C-3274-C909-711C-BF30BAA589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B3FC2B-F69C-71E0-4608-8F46FC8AC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945" y="995517"/>
            <a:ext cx="2812430" cy="3916233"/>
          </a:xfrm>
          <a:prstGeom prst="rect">
            <a:avLst/>
          </a:prstGeom>
        </p:spPr>
      </p:pic>
      <p:sp>
        <p:nvSpPr>
          <p:cNvPr id="24" name="Google Shape;1485;g853f758a69_0_989">
            <a:extLst>
              <a:ext uri="{FF2B5EF4-FFF2-40B4-BE49-F238E27FC236}">
                <a16:creationId xmlns:a16="http://schemas.microsoft.com/office/drawing/2014/main" id="{4947385D-ADDE-1A83-61F8-57053B4E91BB}"/>
              </a:ext>
            </a:extLst>
          </p:cNvPr>
          <p:cNvSpPr txBox="1">
            <a:spLocks/>
          </p:cNvSpPr>
          <p:nvPr/>
        </p:nvSpPr>
        <p:spPr>
          <a:xfrm>
            <a:off x="987302" y="1315845"/>
            <a:ext cx="3215989" cy="27458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Dutch L1 exhibit a less pronounced beta rebound for nouns that violate gender agreement.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Marker of disruption of gender agreement processing.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54186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539535"/>
            <a:ext cx="7560000" cy="338554"/>
          </a:xfrm>
        </p:spPr>
        <p:txBody>
          <a:bodyPr/>
          <a:lstStyle/>
          <a:p>
            <a:r>
              <a:rPr lang="en-GB" dirty="0"/>
              <a:t>Gender Agreement Violations in Dutch L1 Speakers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8CE36C-3274-C909-711C-BF30BAA589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B3FC2B-F69C-71E0-4608-8F46FC8AC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945" y="995517"/>
            <a:ext cx="2812430" cy="3916233"/>
          </a:xfrm>
          <a:prstGeom prst="rect">
            <a:avLst/>
          </a:prstGeom>
        </p:spPr>
      </p:pic>
      <p:sp>
        <p:nvSpPr>
          <p:cNvPr id="24" name="Google Shape;1485;g853f758a69_0_989">
            <a:extLst>
              <a:ext uri="{FF2B5EF4-FFF2-40B4-BE49-F238E27FC236}">
                <a16:creationId xmlns:a16="http://schemas.microsoft.com/office/drawing/2014/main" id="{4947385D-ADDE-1A83-61F8-57053B4E91BB}"/>
              </a:ext>
            </a:extLst>
          </p:cNvPr>
          <p:cNvSpPr txBox="1">
            <a:spLocks/>
          </p:cNvSpPr>
          <p:nvPr/>
        </p:nvSpPr>
        <p:spPr>
          <a:xfrm>
            <a:off x="987302" y="1315845"/>
            <a:ext cx="3215989" cy="27458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Dutch L1 exhibit a less pronounced beta rebound for nouns that violate gender agreement.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Marker of disruption of gender agreement processing.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Linked to updating of sentence-level context representation.</a:t>
            </a: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77472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635883" y="396497"/>
            <a:ext cx="7560000" cy="338554"/>
          </a:xfrm>
        </p:spPr>
        <p:txBody>
          <a:bodyPr/>
          <a:lstStyle/>
          <a:p>
            <a:r>
              <a:rPr lang="en-GB" dirty="0"/>
              <a:t>Gender Agreement Violations in German L2 Speakers of Dutch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5ABBA5-AB13-88A1-206D-4ED99034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910" y="1098148"/>
            <a:ext cx="2662177" cy="20313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0423ED-8225-9F6D-2379-4B61557A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789" y="3041248"/>
            <a:ext cx="2245489" cy="20082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9ED35-4AA6-5F64-D130-22B6D675EC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Google Shape;1485;g853f758a69_0_989">
            <a:extLst>
              <a:ext uri="{FF2B5EF4-FFF2-40B4-BE49-F238E27FC236}">
                <a16:creationId xmlns:a16="http://schemas.microsoft.com/office/drawing/2014/main" id="{FE89A837-682E-6C02-A34B-74063AB046F3}"/>
              </a:ext>
            </a:extLst>
          </p:cNvPr>
          <p:cNvSpPr txBox="1">
            <a:spLocks/>
          </p:cNvSpPr>
          <p:nvPr/>
        </p:nvSpPr>
        <p:spPr>
          <a:xfrm>
            <a:off x="867403" y="1315845"/>
            <a:ext cx="2662178" cy="30926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German L2 speakers of Dutch do not show this beta effect.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38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635883" y="396497"/>
            <a:ext cx="7560000" cy="338554"/>
          </a:xfrm>
        </p:spPr>
        <p:txBody>
          <a:bodyPr/>
          <a:lstStyle/>
          <a:p>
            <a:r>
              <a:rPr lang="en-GB" dirty="0"/>
              <a:t>Gender Agreement Violations in German L2 Speakers of Dutch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5ABBA5-AB13-88A1-206D-4ED99034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910" y="1098148"/>
            <a:ext cx="2662177" cy="20313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0423ED-8225-9F6D-2379-4B61557A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789" y="3041248"/>
            <a:ext cx="2245489" cy="20082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9ED35-4AA6-5F64-D130-22B6D675EC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Google Shape;1485;g853f758a69_0_989">
            <a:extLst>
              <a:ext uri="{FF2B5EF4-FFF2-40B4-BE49-F238E27FC236}">
                <a16:creationId xmlns:a16="http://schemas.microsoft.com/office/drawing/2014/main" id="{FE89A837-682E-6C02-A34B-74063AB046F3}"/>
              </a:ext>
            </a:extLst>
          </p:cNvPr>
          <p:cNvSpPr txBox="1">
            <a:spLocks/>
          </p:cNvSpPr>
          <p:nvPr/>
        </p:nvSpPr>
        <p:spPr>
          <a:xfrm>
            <a:off x="867403" y="1315845"/>
            <a:ext cx="2662178" cy="30926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German L2 speakers of Dutch do not show this beta effect.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Large degree of overlap in grammatical gender between Dutch and German.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08852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635883" y="396497"/>
            <a:ext cx="7560000" cy="338554"/>
          </a:xfrm>
        </p:spPr>
        <p:txBody>
          <a:bodyPr/>
          <a:lstStyle/>
          <a:p>
            <a:r>
              <a:rPr lang="en-GB" dirty="0"/>
              <a:t>Gender Agreement Violations in German L2 Speakers of Dutch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5ABBA5-AB13-88A1-206D-4ED99034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910" y="1098148"/>
            <a:ext cx="2662177" cy="20313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0423ED-8225-9F6D-2379-4B61557A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789" y="3041248"/>
            <a:ext cx="2245489" cy="20082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9ED35-4AA6-5F64-D130-22B6D675EC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Google Shape;1485;g853f758a69_0_989">
            <a:extLst>
              <a:ext uri="{FF2B5EF4-FFF2-40B4-BE49-F238E27FC236}">
                <a16:creationId xmlns:a16="http://schemas.microsoft.com/office/drawing/2014/main" id="{FE89A837-682E-6C02-A34B-74063AB046F3}"/>
              </a:ext>
            </a:extLst>
          </p:cNvPr>
          <p:cNvSpPr txBox="1">
            <a:spLocks/>
          </p:cNvSpPr>
          <p:nvPr/>
        </p:nvSpPr>
        <p:spPr>
          <a:xfrm>
            <a:off x="867403" y="1315845"/>
            <a:ext cx="2662178" cy="30926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German L2 speakers of Dutch do not show this beta effect.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Large degree of overlap in grammatical gender between Dutch and German.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Many false-friends.</a:t>
            </a: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36529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539535"/>
            <a:ext cx="7560000" cy="338554"/>
          </a:xfrm>
        </p:spPr>
        <p:txBody>
          <a:bodyPr/>
          <a:lstStyle/>
          <a:p>
            <a:r>
              <a:rPr lang="en-GB" dirty="0"/>
              <a:t>Gender Agreement Violations in German L2 Speakers of Dutch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C2516-DDD9-EB13-DE57-E38A6E6A3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20" y="1800198"/>
            <a:ext cx="7100559" cy="182136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54EB80-D7D1-C872-CE07-214956034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510074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635883" y="396497"/>
            <a:ext cx="7560000" cy="338554"/>
          </a:xfrm>
        </p:spPr>
        <p:txBody>
          <a:bodyPr/>
          <a:lstStyle/>
          <a:p>
            <a:r>
              <a:rPr lang="en-GB" dirty="0"/>
              <a:t>Gender Agreement Violations in German L2 Speakers of Dutch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5ABBA5-AB13-88A1-206D-4ED99034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910" y="1098148"/>
            <a:ext cx="2662177" cy="20313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0423ED-8225-9F6D-2379-4B61557A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789" y="3041248"/>
            <a:ext cx="2245489" cy="20082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B4983E4-0ECC-1D50-6049-0B86050C32AF}"/>
              </a:ext>
            </a:extLst>
          </p:cNvPr>
          <p:cNvSpPr txBox="1"/>
          <p:nvPr/>
        </p:nvSpPr>
        <p:spPr>
          <a:xfrm>
            <a:off x="4517481" y="784914"/>
            <a:ext cx="892969" cy="427979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r>
              <a:rPr lang="en-US" sz="1600" b="1" dirty="0">
                <a:latin typeface="+mj-lt"/>
              </a:rPr>
              <a:t>Objective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9ED35-4AA6-5F64-D130-22B6D675EC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Google Shape;1485;g853f758a69_0_989">
            <a:extLst>
              <a:ext uri="{FF2B5EF4-FFF2-40B4-BE49-F238E27FC236}">
                <a16:creationId xmlns:a16="http://schemas.microsoft.com/office/drawing/2014/main" id="{FE89A837-682E-6C02-A34B-74063AB046F3}"/>
              </a:ext>
            </a:extLst>
          </p:cNvPr>
          <p:cNvSpPr txBox="1">
            <a:spLocks/>
          </p:cNvSpPr>
          <p:nvPr/>
        </p:nvSpPr>
        <p:spPr>
          <a:xfrm>
            <a:off x="867403" y="1315844"/>
            <a:ext cx="2662178" cy="35609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German L2 speakers of Dutch do not show this beta effect.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Large degree of overlap in grammatical gender between Dutch and German.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Many false-friends.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30133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635883" y="396497"/>
            <a:ext cx="7560000" cy="338554"/>
          </a:xfrm>
        </p:spPr>
        <p:txBody>
          <a:bodyPr/>
          <a:lstStyle/>
          <a:p>
            <a:r>
              <a:rPr lang="en-GB" dirty="0"/>
              <a:t>Gender Agreement Violations in German L2 Speakers of Dutch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5ABBA5-AB13-88A1-206D-4ED99034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910" y="1098148"/>
            <a:ext cx="2662177" cy="20313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0423ED-8225-9F6D-2379-4B61557A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789" y="3041248"/>
            <a:ext cx="2245489" cy="20082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B4983E4-0ECC-1D50-6049-0B86050C32AF}"/>
              </a:ext>
            </a:extLst>
          </p:cNvPr>
          <p:cNvSpPr txBox="1"/>
          <p:nvPr/>
        </p:nvSpPr>
        <p:spPr>
          <a:xfrm>
            <a:off x="4517481" y="784914"/>
            <a:ext cx="892969" cy="427979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r>
              <a:rPr lang="en-US" sz="1600" b="1" dirty="0">
                <a:latin typeface="+mj-lt"/>
              </a:rPr>
              <a:t>Objective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9ED35-4AA6-5F64-D130-22B6D675EC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Google Shape;1485;g853f758a69_0_989">
            <a:extLst>
              <a:ext uri="{FF2B5EF4-FFF2-40B4-BE49-F238E27FC236}">
                <a16:creationId xmlns:a16="http://schemas.microsoft.com/office/drawing/2014/main" id="{FE89A837-682E-6C02-A34B-74063AB046F3}"/>
              </a:ext>
            </a:extLst>
          </p:cNvPr>
          <p:cNvSpPr txBox="1">
            <a:spLocks/>
          </p:cNvSpPr>
          <p:nvPr/>
        </p:nvSpPr>
        <p:spPr>
          <a:xfrm>
            <a:off x="867403" y="1315844"/>
            <a:ext cx="2662178" cy="35609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German L2 speakers of Dutch do not show this beta effect.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Large degree of overlap in grammatical gender between Dutch and German.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Many false-friends.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German L2 speakers of Dutch do use gender when necessary – fossilization appears to have occurred.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D311E3-50F2-751B-27DF-2543F3CCB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555" y="1146838"/>
            <a:ext cx="2784429" cy="3930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121915-7280-0917-6A99-5594997205A1}"/>
              </a:ext>
            </a:extLst>
          </p:cNvPr>
          <p:cNvSpPr txBox="1"/>
          <p:nvPr/>
        </p:nvSpPr>
        <p:spPr>
          <a:xfrm>
            <a:off x="7238192" y="787906"/>
            <a:ext cx="1016225" cy="427979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r>
              <a:rPr lang="en-US" sz="1600" b="1" dirty="0">
                <a:latin typeface="+mj-lt"/>
              </a:rPr>
              <a:t>Subjective</a:t>
            </a:r>
          </a:p>
        </p:txBody>
      </p:sp>
    </p:spTree>
    <p:extLst>
      <p:ext uri="{BB962C8B-B14F-4D97-AF65-F5344CB8AC3E}">
        <p14:creationId xmlns:p14="http://schemas.microsoft.com/office/powerpoint/2010/main" val="2941409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53f758a69_0_63"/>
          <p:cNvSpPr txBox="1">
            <a:spLocks noGrp="1"/>
          </p:cNvSpPr>
          <p:nvPr>
            <p:ph type="body" idx="1"/>
          </p:nvPr>
        </p:nvSpPr>
        <p:spPr>
          <a:xfrm>
            <a:off x="900000" y="4680000"/>
            <a:ext cx="82440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BE311A"/>
              </a:buClr>
              <a:buSzPts val="900"/>
              <a:buNone/>
            </a:pPr>
            <a:endParaRPr/>
          </a:p>
        </p:txBody>
      </p:sp>
      <p:sp>
        <p:nvSpPr>
          <p:cNvPr id="211" name="Google Shape;211;g853f758a69_0_63"/>
          <p:cNvSpPr txBox="1">
            <a:spLocks noGrp="1"/>
          </p:cNvSpPr>
          <p:nvPr>
            <p:ph type="body" idx="3"/>
          </p:nvPr>
        </p:nvSpPr>
        <p:spPr>
          <a:xfrm>
            <a:off x="900000" y="648000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Refining the Lens</a:t>
            </a:r>
            <a:endParaRPr sz="2400" dirty="0"/>
          </a:p>
        </p:txBody>
      </p:sp>
      <p:sp>
        <p:nvSpPr>
          <p:cNvPr id="212" name="Google Shape;212;g853f758a69_0_63"/>
          <p:cNvSpPr txBox="1">
            <a:spLocks noGrp="1"/>
          </p:cNvSpPr>
          <p:nvPr>
            <p:ph type="body" idx="4"/>
          </p:nvPr>
        </p:nvSpPr>
        <p:spPr>
          <a:xfrm>
            <a:off x="900000" y="1368137"/>
            <a:ext cx="3254851" cy="30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Neurons are examples of natural phenomena whose nature is to repeat.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Repetitive firing of action potentials is what neurons 'do’.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Neurons are not isolated!</a:t>
            </a:r>
            <a:endParaRPr sz="1600"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213" name="Google Shape;213;g853f758a69_0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8076" y="817275"/>
            <a:ext cx="3862699" cy="3862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2997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53f758a69_0_8"/>
          <p:cNvSpPr txBox="1">
            <a:spLocks noGrp="1"/>
          </p:cNvSpPr>
          <p:nvPr>
            <p:ph type="body" idx="3"/>
          </p:nvPr>
        </p:nvSpPr>
        <p:spPr>
          <a:xfrm>
            <a:off x="706712" y="471358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Roadmap</a:t>
            </a:r>
            <a:endParaRPr sz="2400" dirty="0"/>
          </a:p>
        </p:txBody>
      </p:sp>
      <p:sp>
        <p:nvSpPr>
          <p:cNvPr id="148" name="Google Shape;148;g853f758a69_0_8"/>
          <p:cNvSpPr txBox="1">
            <a:spLocks noGrp="1"/>
          </p:cNvSpPr>
          <p:nvPr>
            <p:ph type="body" idx="4"/>
          </p:nvPr>
        </p:nvSpPr>
        <p:spPr>
          <a:xfrm>
            <a:off x="899999" y="979695"/>
            <a:ext cx="3367201" cy="383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Refining the Lens.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Gender Agreement in Dutch –  L1 vs L2 and Fossilization.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b="1" dirty="0"/>
              <a:t>Syntactic Ambiguity – Violating Expectations.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Gender vs Number Agreement in Zulu – Does Regularity Matter?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Reading, Naturally.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Conclusions – What Could We See?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86680"/>
            <a:ext cx="3890060" cy="34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648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Object-relative Garden Path Sentences in Dutch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FC1AEB-B282-FC04-2BCE-41AEAA8D7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7" y="1621095"/>
            <a:ext cx="8565266" cy="224548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C879B-9DAB-0BE9-FF08-FE3CCB9A06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91587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Object-relative Garden Path Sentences in Dutch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FC1AEB-B282-FC04-2BCE-41AEAA8D7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06" y="1640972"/>
            <a:ext cx="8565266" cy="224548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C879B-9DAB-0BE9-FF08-FE3CCB9A06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805387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3374912" y="2242392"/>
            <a:ext cx="2587273" cy="492443"/>
          </a:xfrm>
        </p:spPr>
        <p:txBody>
          <a:bodyPr/>
          <a:lstStyle/>
          <a:p>
            <a:r>
              <a:rPr lang="en-GB" sz="3200" dirty="0"/>
              <a:t>Methods Alert!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97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Source Reconstruction</a:t>
            </a:r>
          </a:p>
        </p:txBody>
      </p:sp>
      <p:pic>
        <p:nvPicPr>
          <p:cNvPr id="8" name="Picture 7" descr="A close-up of a brain scan">
            <a:extLst>
              <a:ext uri="{FF2B5EF4-FFF2-40B4-BE49-F238E27FC236}">
                <a16:creationId xmlns:a16="http://schemas.microsoft.com/office/drawing/2014/main" id="{102F8063-63EF-EC99-09A3-320D072A6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19" y="1096566"/>
            <a:ext cx="4881563" cy="36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28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Source Reconstruction</a:t>
            </a:r>
          </a:p>
        </p:txBody>
      </p:sp>
      <p:pic>
        <p:nvPicPr>
          <p:cNvPr id="8" name="Picture 7" descr="A close-up of a brain scan">
            <a:extLst>
              <a:ext uri="{FF2B5EF4-FFF2-40B4-BE49-F238E27FC236}">
                <a16:creationId xmlns:a16="http://schemas.microsoft.com/office/drawing/2014/main" id="{102F8063-63EF-EC99-09A3-320D072A6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19" y="1096566"/>
            <a:ext cx="4881563" cy="3661172"/>
          </a:xfrm>
          <a:prstGeom prst="rect">
            <a:avLst/>
          </a:prstGeom>
        </p:spPr>
      </p:pic>
      <p:pic>
        <p:nvPicPr>
          <p:cNvPr id="10" name="Picture 9" descr="A red brain with white background">
            <a:extLst>
              <a:ext uri="{FF2B5EF4-FFF2-40B4-BE49-F238E27FC236}">
                <a16:creationId xmlns:a16="http://schemas.microsoft.com/office/drawing/2014/main" id="{DA4C92F6-898B-2ED0-0C32-353B24E0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982" y="778668"/>
            <a:ext cx="3738562" cy="280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784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brain with black lines">
            <a:extLst>
              <a:ext uri="{FF2B5EF4-FFF2-40B4-BE49-F238E27FC236}">
                <a16:creationId xmlns:a16="http://schemas.microsoft.com/office/drawing/2014/main" id="{77C7CE97-657F-13D6-F32D-D0DA5718B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982" y="778668"/>
            <a:ext cx="3738562" cy="2803922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Source Reconstruction</a:t>
            </a:r>
          </a:p>
        </p:txBody>
      </p:sp>
      <p:pic>
        <p:nvPicPr>
          <p:cNvPr id="8" name="Picture 7" descr="A close-up of a brain scan">
            <a:extLst>
              <a:ext uri="{FF2B5EF4-FFF2-40B4-BE49-F238E27FC236}">
                <a16:creationId xmlns:a16="http://schemas.microsoft.com/office/drawing/2014/main" id="{102F8063-63EF-EC99-09A3-320D072A6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19" y="1096566"/>
            <a:ext cx="4881563" cy="36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878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Source Reconstruction</a:t>
            </a:r>
          </a:p>
        </p:txBody>
      </p:sp>
      <p:pic>
        <p:nvPicPr>
          <p:cNvPr id="6" name="Picture 5" descr="A red brain with black lines">
            <a:extLst>
              <a:ext uri="{FF2B5EF4-FFF2-40B4-BE49-F238E27FC236}">
                <a16:creationId xmlns:a16="http://schemas.microsoft.com/office/drawing/2014/main" id="{42D2941F-343F-46EF-3CC5-691D46F7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781" y="1509793"/>
            <a:ext cx="4572000" cy="317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02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Source Reconstruction</a:t>
            </a:r>
          </a:p>
        </p:txBody>
      </p:sp>
      <p:pic>
        <p:nvPicPr>
          <p:cNvPr id="3" name="Picture 2" descr="A red and black dotted brain">
            <a:extLst>
              <a:ext uri="{FF2B5EF4-FFF2-40B4-BE49-F238E27FC236}">
                <a16:creationId xmlns:a16="http://schemas.microsoft.com/office/drawing/2014/main" id="{4733CB6C-494B-438A-262F-59B55F39F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711" y="1393376"/>
            <a:ext cx="4497910" cy="328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91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Source Reconstruction</a:t>
            </a:r>
          </a:p>
        </p:txBody>
      </p:sp>
      <p:pic>
        <p:nvPicPr>
          <p:cNvPr id="6" name="Picture 5" descr="A red and black dotted brain">
            <a:extLst>
              <a:ext uri="{FF2B5EF4-FFF2-40B4-BE49-F238E27FC236}">
                <a16:creationId xmlns:a16="http://schemas.microsoft.com/office/drawing/2014/main" id="{E3B026F3-98E5-9915-9BE6-11F7EB09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1444216"/>
            <a:ext cx="3824288" cy="2794408"/>
          </a:xfrm>
          <a:prstGeom prst="rect">
            <a:avLst/>
          </a:prstGeom>
        </p:spPr>
      </p:pic>
      <p:pic>
        <p:nvPicPr>
          <p:cNvPr id="8" name="Picture 7" descr="A blue and black dotted brain&#10;&#10;Description automatically generated">
            <a:extLst>
              <a:ext uri="{FF2B5EF4-FFF2-40B4-BE49-F238E27FC236}">
                <a16:creationId xmlns:a16="http://schemas.microsoft.com/office/drawing/2014/main" id="{098F4BE5-D7A6-51B0-8B67-98A649F50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226" y="1371600"/>
            <a:ext cx="3915520" cy="28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95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53f758a69_0_43"/>
          <p:cNvSpPr txBox="1">
            <a:spLocks noGrp="1"/>
          </p:cNvSpPr>
          <p:nvPr>
            <p:ph type="body" idx="1"/>
          </p:nvPr>
        </p:nvSpPr>
        <p:spPr>
          <a:xfrm>
            <a:off x="900000" y="4680000"/>
            <a:ext cx="82440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BE311A"/>
              </a:buClr>
              <a:buSzPts val="900"/>
              <a:buNone/>
            </a:pPr>
            <a:endParaRPr/>
          </a:p>
        </p:txBody>
      </p:sp>
      <p:sp>
        <p:nvSpPr>
          <p:cNvPr id="187" name="Google Shape;187;g853f758a69_0_43"/>
          <p:cNvSpPr txBox="1">
            <a:spLocks noGrp="1"/>
          </p:cNvSpPr>
          <p:nvPr>
            <p:ph type="body" idx="3"/>
          </p:nvPr>
        </p:nvSpPr>
        <p:spPr>
          <a:xfrm>
            <a:off x="900000" y="648000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Refining the Lens</a:t>
            </a:r>
            <a:endParaRPr sz="2400" dirty="0"/>
          </a:p>
        </p:txBody>
      </p:sp>
      <p:sp>
        <p:nvSpPr>
          <p:cNvPr id="188" name="Google Shape;188;g853f758a69_0_43"/>
          <p:cNvSpPr txBox="1">
            <a:spLocks noGrp="1"/>
          </p:cNvSpPr>
          <p:nvPr>
            <p:ph type="body" idx="4"/>
          </p:nvPr>
        </p:nvSpPr>
        <p:spPr>
          <a:xfrm>
            <a:off x="1109075" y="1187777"/>
            <a:ext cx="3153300" cy="322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The behaviour of repetitive events can be described in the language of oscillations.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189" name="Google Shape;189;g853f758a69_0_43"/>
          <p:cNvPicPr preferRelativeResize="0"/>
          <p:nvPr/>
        </p:nvPicPr>
        <p:blipFill rotWithShape="1">
          <a:blip r:embed="rId3">
            <a:alphaModFix/>
          </a:blip>
          <a:srcRect b="31986"/>
          <a:stretch/>
        </p:blipFill>
        <p:spPr>
          <a:xfrm>
            <a:off x="4471450" y="530600"/>
            <a:ext cx="4149400" cy="282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2815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Source Reconstruction</a:t>
            </a:r>
          </a:p>
        </p:txBody>
      </p:sp>
      <p:pic>
        <p:nvPicPr>
          <p:cNvPr id="6" name="Picture 5" descr="A red and black dotted brain">
            <a:extLst>
              <a:ext uri="{FF2B5EF4-FFF2-40B4-BE49-F238E27FC236}">
                <a16:creationId xmlns:a16="http://schemas.microsoft.com/office/drawing/2014/main" id="{E3B026F3-98E5-9915-9BE6-11F7EB09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955" y="281640"/>
            <a:ext cx="2893677" cy="2114409"/>
          </a:xfrm>
          <a:prstGeom prst="rect">
            <a:avLst/>
          </a:prstGeom>
        </p:spPr>
      </p:pic>
      <p:pic>
        <p:nvPicPr>
          <p:cNvPr id="8" name="Picture 7" descr="A blue and black dotted brain&#10;&#10;Description automatically generated">
            <a:extLst>
              <a:ext uri="{FF2B5EF4-FFF2-40B4-BE49-F238E27FC236}">
                <a16:creationId xmlns:a16="http://schemas.microsoft.com/office/drawing/2014/main" id="{098F4BE5-D7A6-51B0-8B67-98A649F50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955" y="2571750"/>
            <a:ext cx="2893677" cy="2108250"/>
          </a:xfrm>
          <a:prstGeom prst="rect">
            <a:avLst/>
          </a:prstGeom>
        </p:spPr>
      </p:pic>
      <p:sp>
        <p:nvSpPr>
          <p:cNvPr id="2" name="Google Shape;1485;g853f758a69_0_989">
            <a:extLst>
              <a:ext uri="{FF2B5EF4-FFF2-40B4-BE49-F238E27FC236}">
                <a16:creationId xmlns:a16="http://schemas.microsoft.com/office/drawing/2014/main" id="{0F83B219-F974-8286-E8CF-D9B0409F82EF}"/>
              </a:ext>
            </a:extLst>
          </p:cNvPr>
          <p:cNvSpPr txBox="1">
            <a:spLocks/>
          </p:cNvSpPr>
          <p:nvPr/>
        </p:nvSpPr>
        <p:spPr>
          <a:xfrm>
            <a:off x="747222" y="1375317"/>
            <a:ext cx="4122144" cy="30256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Geometrical objects describe how the sensors project to the sources – forward/</a:t>
            </a:r>
            <a:r>
              <a:rPr lang="en-US" sz="1600" dirty="0" err="1">
                <a:latin typeface="+mj-lt"/>
              </a:rPr>
              <a:t>leadfield</a:t>
            </a:r>
            <a:r>
              <a:rPr lang="en-US" sz="1600" dirty="0">
                <a:latin typeface="+mj-lt"/>
              </a:rPr>
              <a:t> model.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03890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Source Reconstruction</a:t>
            </a:r>
          </a:p>
        </p:txBody>
      </p:sp>
      <p:pic>
        <p:nvPicPr>
          <p:cNvPr id="6" name="Picture 5" descr="A red and black dotted brain">
            <a:extLst>
              <a:ext uri="{FF2B5EF4-FFF2-40B4-BE49-F238E27FC236}">
                <a16:creationId xmlns:a16="http://schemas.microsoft.com/office/drawing/2014/main" id="{E3B026F3-98E5-9915-9BE6-11F7EB09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955" y="281640"/>
            <a:ext cx="2893677" cy="2114409"/>
          </a:xfrm>
          <a:prstGeom prst="rect">
            <a:avLst/>
          </a:prstGeom>
        </p:spPr>
      </p:pic>
      <p:pic>
        <p:nvPicPr>
          <p:cNvPr id="8" name="Picture 7" descr="A blue and black dotted brain&#10;&#10;Description automatically generated">
            <a:extLst>
              <a:ext uri="{FF2B5EF4-FFF2-40B4-BE49-F238E27FC236}">
                <a16:creationId xmlns:a16="http://schemas.microsoft.com/office/drawing/2014/main" id="{098F4BE5-D7A6-51B0-8B67-98A649F50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955" y="2571750"/>
            <a:ext cx="2893677" cy="2108250"/>
          </a:xfrm>
          <a:prstGeom prst="rect">
            <a:avLst/>
          </a:prstGeom>
        </p:spPr>
      </p:pic>
      <p:sp>
        <p:nvSpPr>
          <p:cNvPr id="2" name="Google Shape;1485;g853f758a69_0_989">
            <a:extLst>
              <a:ext uri="{FF2B5EF4-FFF2-40B4-BE49-F238E27FC236}">
                <a16:creationId xmlns:a16="http://schemas.microsoft.com/office/drawing/2014/main" id="{0F83B219-F974-8286-E8CF-D9B0409F82EF}"/>
              </a:ext>
            </a:extLst>
          </p:cNvPr>
          <p:cNvSpPr txBox="1">
            <a:spLocks/>
          </p:cNvSpPr>
          <p:nvPr/>
        </p:nvSpPr>
        <p:spPr>
          <a:xfrm>
            <a:off x="747222" y="1375317"/>
            <a:ext cx="4122144" cy="30256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Geometrical objects describe how the sensors project to the sources – forward/</a:t>
            </a:r>
            <a:r>
              <a:rPr lang="en-US" sz="1600" dirty="0" err="1">
                <a:latin typeface="+mj-lt"/>
              </a:rPr>
              <a:t>leadfield</a:t>
            </a:r>
            <a:r>
              <a:rPr lang="en-US" sz="1600" dirty="0">
                <a:latin typeface="+mj-lt"/>
              </a:rPr>
              <a:t> model.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Inverse problem is always ill-defined.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451360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Source Reconstruction</a:t>
            </a:r>
          </a:p>
        </p:txBody>
      </p:sp>
      <p:pic>
        <p:nvPicPr>
          <p:cNvPr id="6" name="Picture 5" descr="A red and black dotted brain">
            <a:extLst>
              <a:ext uri="{FF2B5EF4-FFF2-40B4-BE49-F238E27FC236}">
                <a16:creationId xmlns:a16="http://schemas.microsoft.com/office/drawing/2014/main" id="{E3B026F3-98E5-9915-9BE6-11F7EB09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955" y="281640"/>
            <a:ext cx="2893677" cy="2114409"/>
          </a:xfrm>
          <a:prstGeom prst="rect">
            <a:avLst/>
          </a:prstGeom>
        </p:spPr>
      </p:pic>
      <p:pic>
        <p:nvPicPr>
          <p:cNvPr id="8" name="Picture 7" descr="A blue and black dotted brain&#10;&#10;Description automatically generated">
            <a:extLst>
              <a:ext uri="{FF2B5EF4-FFF2-40B4-BE49-F238E27FC236}">
                <a16:creationId xmlns:a16="http://schemas.microsoft.com/office/drawing/2014/main" id="{098F4BE5-D7A6-51B0-8B67-98A649F50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955" y="2571750"/>
            <a:ext cx="2893677" cy="2108250"/>
          </a:xfrm>
          <a:prstGeom prst="rect">
            <a:avLst/>
          </a:prstGeom>
        </p:spPr>
      </p:pic>
      <p:sp>
        <p:nvSpPr>
          <p:cNvPr id="2" name="Google Shape;1485;g853f758a69_0_989">
            <a:extLst>
              <a:ext uri="{FF2B5EF4-FFF2-40B4-BE49-F238E27FC236}">
                <a16:creationId xmlns:a16="http://schemas.microsoft.com/office/drawing/2014/main" id="{0F83B219-F974-8286-E8CF-D9B0409F82EF}"/>
              </a:ext>
            </a:extLst>
          </p:cNvPr>
          <p:cNvSpPr txBox="1">
            <a:spLocks/>
          </p:cNvSpPr>
          <p:nvPr/>
        </p:nvSpPr>
        <p:spPr>
          <a:xfrm>
            <a:off x="747222" y="1375317"/>
            <a:ext cx="4122144" cy="30256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Geometrical objects describe how the sensors project to the sources – forward/</a:t>
            </a:r>
            <a:r>
              <a:rPr lang="en-US" sz="1600" dirty="0" err="1">
                <a:latin typeface="+mj-lt"/>
              </a:rPr>
              <a:t>leadfield</a:t>
            </a:r>
            <a:r>
              <a:rPr lang="en-US" sz="1600" dirty="0">
                <a:latin typeface="+mj-lt"/>
              </a:rPr>
              <a:t> model.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Inverse problem is always ill-defined.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Good methods for placing certain restrictions on the problem space.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53272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18884" y="636385"/>
            <a:ext cx="4497910" cy="369332"/>
          </a:xfrm>
        </p:spPr>
        <p:txBody>
          <a:bodyPr/>
          <a:lstStyle/>
          <a:p>
            <a:r>
              <a:rPr lang="en-GB" sz="2400" dirty="0"/>
              <a:t>Source Reconstruction</a:t>
            </a:r>
          </a:p>
        </p:txBody>
      </p:sp>
      <p:pic>
        <p:nvPicPr>
          <p:cNvPr id="6" name="Picture 5" descr="A red and black dotted brain">
            <a:extLst>
              <a:ext uri="{FF2B5EF4-FFF2-40B4-BE49-F238E27FC236}">
                <a16:creationId xmlns:a16="http://schemas.microsoft.com/office/drawing/2014/main" id="{E3B026F3-98E5-9915-9BE6-11F7EB09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955" y="281640"/>
            <a:ext cx="2893677" cy="2114409"/>
          </a:xfrm>
          <a:prstGeom prst="rect">
            <a:avLst/>
          </a:prstGeom>
        </p:spPr>
      </p:pic>
      <p:pic>
        <p:nvPicPr>
          <p:cNvPr id="8" name="Picture 7" descr="A blue and black dotted brain&#10;&#10;Description automatically generated">
            <a:extLst>
              <a:ext uri="{FF2B5EF4-FFF2-40B4-BE49-F238E27FC236}">
                <a16:creationId xmlns:a16="http://schemas.microsoft.com/office/drawing/2014/main" id="{098F4BE5-D7A6-51B0-8B67-98A649F50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955" y="2571750"/>
            <a:ext cx="2893677" cy="2108250"/>
          </a:xfrm>
          <a:prstGeom prst="rect">
            <a:avLst/>
          </a:prstGeom>
        </p:spPr>
      </p:pic>
      <p:sp>
        <p:nvSpPr>
          <p:cNvPr id="2" name="Google Shape;1485;g853f758a69_0_989">
            <a:extLst>
              <a:ext uri="{FF2B5EF4-FFF2-40B4-BE49-F238E27FC236}">
                <a16:creationId xmlns:a16="http://schemas.microsoft.com/office/drawing/2014/main" id="{0F83B219-F974-8286-E8CF-D9B0409F82EF}"/>
              </a:ext>
            </a:extLst>
          </p:cNvPr>
          <p:cNvSpPr txBox="1">
            <a:spLocks/>
          </p:cNvSpPr>
          <p:nvPr/>
        </p:nvSpPr>
        <p:spPr>
          <a:xfrm>
            <a:off x="747222" y="1375317"/>
            <a:ext cx="4122144" cy="30256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Geometrical objects describe how the sensors project to the sources – forward/</a:t>
            </a:r>
            <a:r>
              <a:rPr lang="en-US" sz="1600" dirty="0" err="1">
                <a:latin typeface="+mj-lt"/>
              </a:rPr>
              <a:t>leadfield</a:t>
            </a:r>
            <a:r>
              <a:rPr lang="en-US" sz="1600" dirty="0">
                <a:latin typeface="+mj-lt"/>
              </a:rPr>
              <a:t> model.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Inverse problem is always ill-defined.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Good methods for placing certain restrictions on the problem space.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Beamforming – maximal gain at each source penalized when temporally correlated with other sources.</a:t>
            </a:r>
          </a:p>
          <a:p>
            <a:pPr marL="257175" indent="-180975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23461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744819"/>
          </a:xfrm>
        </p:spPr>
        <p:txBody>
          <a:bodyPr/>
          <a:lstStyle/>
          <a:p>
            <a:r>
              <a:rPr lang="en-GB" dirty="0"/>
              <a:t>Object-relative Garden Path Sentences in Dutch  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FC1AEB-B282-FC04-2BCE-41AEAA8D7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67" y="1710304"/>
            <a:ext cx="8565266" cy="224548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06233-304B-DA76-E024-679DEBC19F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67667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539535"/>
            <a:ext cx="7560000" cy="338554"/>
          </a:xfrm>
        </p:spPr>
        <p:txBody>
          <a:bodyPr/>
          <a:lstStyle/>
          <a:p>
            <a:r>
              <a:rPr lang="en-GB" dirty="0"/>
              <a:t>Person Agreement Violations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0C2D3-1309-585D-77F1-33FC8E373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08" y="928323"/>
            <a:ext cx="7987311" cy="392214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049781-30BE-50FE-5C36-FC41D98FC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339429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539535"/>
            <a:ext cx="7560000" cy="338554"/>
          </a:xfrm>
        </p:spPr>
        <p:txBody>
          <a:bodyPr/>
          <a:lstStyle/>
          <a:p>
            <a:r>
              <a:rPr lang="en-GB" dirty="0"/>
              <a:t>Expectation Violation – Object-relative Clauses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1F4E4-C8D6-7DFE-1951-411E5D8CE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13" y="949580"/>
            <a:ext cx="8013174" cy="386937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A0F0A9-91A6-D8DD-8A9A-DD7B90D7B6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201283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539535"/>
            <a:ext cx="7560000" cy="338554"/>
          </a:xfrm>
        </p:spPr>
        <p:txBody>
          <a:bodyPr/>
          <a:lstStyle/>
          <a:p>
            <a:r>
              <a:rPr lang="en-GB" dirty="0"/>
              <a:t>Person Agreement Violations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845F42-0377-9A67-A314-7EBF5559C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82" y="950120"/>
            <a:ext cx="8093186" cy="38858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129E0-FC9C-63F8-0875-EEC54D1FD8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200934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539535"/>
            <a:ext cx="7560000" cy="338554"/>
          </a:xfrm>
        </p:spPr>
        <p:txBody>
          <a:bodyPr/>
          <a:lstStyle/>
          <a:p>
            <a:r>
              <a:rPr lang="en-GB" dirty="0"/>
              <a:t>Expectation Violation – Object-relative Clauses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721F03-4DC0-CCB5-1093-1219199C6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70" y="920021"/>
            <a:ext cx="7992259" cy="39251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79083-86EC-02FF-3398-C7F9354DA4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344796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520858" y="351906"/>
            <a:ext cx="7560000" cy="338554"/>
          </a:xfrm>
        </p:spPr>
        <p:txBody>
          <a:bodyPr/>
          <a:lstStyle/>
          <a:p>
            <a:r>
              <a:rPr lang="en-GB" dirty="0"/>
              <a:t>Object-relative Garden Path Sentences in Dutch  </a:t>
            </a:r>
          </a:p>
        </p:txBody>
      </p:sp>
      <p:sp>
        <p:nvSpPr>
          <p:cNvPr id="2" name="Google Shape;1485;g853f758a69_0_989">
            <a:extLst>
              <a:ext uri="{FF2B5EF4-FFF2-40B4-BE49-F238E27FC236}">
                <a16:creationId xmlns:a16="http://schemas.microsoft.com/office/drawing/2014/main" id="{0DCBB063-DF82-58F1-F025-592840DF3B92}"/>
              </a:ext>
            </a:extLst>
          </p:cNvPr>
          <p:cNvSpPr txBox="1">
            <a:spLocks/>
          </p:cNvSpPr>
          <p:nvPr/>
        </p:nvSpPr>
        <p:spPr>
          <a:xfrm>
            <a:off x="1048683" y="1056225"/>
            <a:ext cx="2757600" cy="34900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Beta power tracks not just syntactic violations, but also expectation violations more generally.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2C90EC-0FBA-DEB5-81CB-D3E21F9515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4CF4C-D17B-2058-2AE1-A80E866F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50218"/>
            <a:ext cx="4204006" cy="20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63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53f758a69_0_43"/>
          <p:cNvSpPr txBox="1">
            <a:spLocks noGrp="1"/>
          </p:cNvSpPr>
          <p:nvPr>
            <p:ph type="body" idx="1"/>
          </p:nvPr>
        </p:nvSpPr>
        <p:spPr>
          <a:xfrm>
            <a:off x="900000" y="4680000"/>
            <a:ext cx="82440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BE311A"/>
              </a:buClr>
              <a:buSzPts val="900"/>
              <a:buNone/>
            </a:pPr>
            <a:endParaRPr/>
          </a:p>
        </p:txBody>
      </p:sp>
      <p:sp>
        <p:nvSpPr>
          <p:cNvPr id="187" name="Google Shape;187;g853f758a69_0_43"/>
          <p:cNvSpPr txBox="1">
            <a:spLocks noGrp="1"/>
          </p:cNvSpPr>
          <p:nvPr>
            <p:ph type="body" idx="3"/>
          </p:nvPr>
        </p:nvSpPr>
        <p:spPr>
          <a:xfrm>
            <a:off x="900000" y="648000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Refining the Lens</a:t>
            </a:r>
            <a:endParaRPr sz="2400" dirty="0"/>
          </a:p>
        </p:txBody>
      </p:sp>
      <p:sp>
        <p:nvSpPr>
          <p:cNvPr id="188" name="Google Shape;188;g853f758a69_0_43"/>
          <p:cNvSpPr txBox="1">
            <a:spLocks noGrp="1"/>
          </p:cNvSpPr>
          <p:nvPr>
            <p:ph type="body" idx="4"/>
          </p:nvPr>
        </p:nvSpPr>
        <p:spPr>
          <a:xfrm>
            <a:off x="1109075" y="1187777"/>
            <a:ext cx="3153300" cy="322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The behaviour of repetitive events can be described in the language of oscillations.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Three key features: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189" name="Google Shape;189;g853f758a69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1450" y="530600"/>
            <a:ext cx="4149400" cy="414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2281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520858" y="351906"/>
            <a:ext cx="7560000" cy="338554"/>
          </a:xfrm>
        </p:spPr>
        <p:txBody>
          <a:bodyPr/>
          <a:lstStyle/>
          <a:p>
            <a:r>
              <a:rPr lang="en-GB" dirty="0"/>
              <a:t>Object-relative Garden Path Sentences in Dutch  </a:t>
            </a:r>
          </a:p>
        </p:txBody>
      </p:sp>
      <p:sp>
        <p:nvSpPr>
          <p:cNvPr id="2" name="Google Shape;1485;g853f758a69_0_989">
            <a:extLst>
              <a:ext uri="{FF2B5EF4-FFF2-40B4-BE49-F238E27FC236}">
                <a16:creationId xmlns:a16="http://schemas.microsoft.com/office/drawing/2014/main" id="{0DCBB063-DF82-58F1-F025-592840DF3B92}"/>
              </a:ext>
            </a:extLst>
          </p:cNvPr>
          <p:cNvSpPr txBox="1">
            <a:spLocks/>
          </p:cNvSpPr>
          <p:nvPr/>
        </p:nvSpPr>
        <p:spPr>
          <a:xfrm>
            <a:off x="1048683" y="1056225"/>
            <a:ext cx="2757600" cy="34900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Beta power tracks not just syntactic violations, but also expectation violations more generally.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Midline theta power as an index of domain-general control – error detection.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180975"/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2C90EC-0FBA-DEB5-81CB-D3E21F9515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4CF4C-D17B-2058-2AE1-A80E866F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50218"/>
            <a:ext cx="4204006" cy="2030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0C0B23-942C-AF4B-F8DA-650EE0794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32803"/>
            <a:ext cx="4204006" cy="206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22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520858" y="351906"/>
            <a:ext cx="7560000" cy="338554"/>
          </a:xfrm>
        </p:spPr>
        <p:txBody>
          <a:bodyPr/>
          <a:lstStyle/>
          <a:p>
            <a:r>
              <a:rPr lang="en-GB" dirty="0"/>
              <a:t>Object-relative Garden Path Sentences in Dutch  </a:t>
            </a:r>
          </a:p>
        </p:txBody>
      </p:sp>
      <p:sp>
        <p:nvSpPr>
          <p:cNvPr id="2" name="Google Shape;1485;g853f758a69_0_989">
            <a:extLst>
              <a:ext uri="{FF2B5EF4-FFF2-40B4-BE49-F238E27FC236}">
                <a16:creationId xmlns:a16="http://schemas.microsoft.com/office/drawing/2014/main" id="{0DCBB063-DF82-58F1-F025-592840DF3B92}"/>
              </a:ext>
            </a:extLst>
          </p:cNvPr>
          <p:cNvSpPr txBox="1">
            <a:spLocks/>
          </p:cNvSpPr>
          <p:nvPr/>
        </p:nvSpPr>
        <p:spPr>
          <a:xfrm>
            <a:off x="1048683" y="1056225"/>
            <a:ext cx="2757600" cy="34900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Beta power tracks not just syntactic violations, but also expectation violations more generally.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Midline theta power as an index of domain-general control – error detection.</a:t>
            </a: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endParaRPr lang="en-US" sz="1600" dirty="0">
              <a:latin typeface="+mj-lt"/>
            </a:endParaRPr>
          </a:p>
          <a:p>
            <a:pPr marL="257175" indent="-257175">
              <a:spcBef>
                <a:spcPts val="0"/>
              </a:spcBef>
              <a:buFont typeface="Times New Roman"/>
              <a:buAutoNum type="arabicParenR"/>
            </a:pPr>
            <a:r>
              <a:rPr lang="en-US" sz="1600" dirty="0">
                <a:latin typeface="+mj-lt"/>
              </a:rPr>
              <a:t>Spatial information allows us to disentangle different functional roles for beta and theta oscillations.</a:t>
            </a:r>
          </a:p>
          <a:p>
            <a:pPr marL="257175" indent="-180975"/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2C90EC-0FBA-DEB5-81CB-D3E21F9515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4CF4C-D17B-2058-2AE1-A80E866F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50218"/>
            <a:ext cx="4204006" cy="2030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0C0B23-942C-AF4B-F8DA-650EE0794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32803"/>
            <a:ext cx="4204006" cy="206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97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53f758a69_0_8"/>
          <p:cNvSpPr txBox="1">
            <a:spLocks noGrp="1"/>
          </p:cNvSpPr>
          <p:nvPr>
            <p:ph type="body" idx="3"/>
          </p:nvPr>
        </p:nvSpPr>
        <p:spPr>
          <a:xfrm>
            <a:off x="706712" y="471358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Roadmap</a:t>
            </a:r>
            <a:endParaRPr sz="2400" dirty="0"/>
          </a:p>
        </p:txBody>
      </p:sp>
      <p:sp>
        <p:nvSpPr>
          <p:cNvPr id="148" name="Google Shape;148;g853f758a69_0_8"/>
          <p:cNvSpPr txBox="1">
            <a:spLocks noGrp="1"/>
          </p:cNvSpPr>
          <p:nvPr>
            <p:ph type="body" idx="4"/>
          </p:nvPr>
        </p:nvSpPr>
        <p:spPr>
          <a:xfrm>
            <a:off x="899999" y="979695"/>
            <a:ext cx="3441541" cy="383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Refining the Lens.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Gender Agreement in Dutch –  L1 vs L2 and Fossilization.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Syntactic Ambiguity – Violating Expectations.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b="1" dirty="0"/>
              <a:t>Gender vs Number Agreement in Zulu – Does Regularity Matter?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b="1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Reading, Naturally.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r>
              <a:rPr lang="en-US" sz="1600" dirty="0"/>
              <a:t>Conclusions – What could We See?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SzPts val="1600"/>
              <a:buAutoNum type="arabicParenR"/>
            </a:pP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86680"/>
            <a:ext cx="3890060" cy="34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96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Gender Features and Agreement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218" y="1378800"/>
            <a:ext cx="7508504" cy="489534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Does gender transparency affect agreement processing?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013243" y="2069678"/>
            <a:ext cx="5405510" cy="15216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2981" y="2940101"/>
            <a:ext cx="2697854" cy="397201"/>
          </a:xfrm>
          <a:prstGeom prst="rect">
            <a:avLst/>
          </a:prstGeom>
          <a:noFill/>
        </p:spPr>
        <p:txBody>
          <a:bodyPr wrap="none" lIns="0" tIns="90000" rIns="0" bIns="90000" rtlCol="0">
            <a:spAutoFit/>
          </a:bodyPr>
          <a:lstStyle/>
          <a:p>
            <a:r>
              <a:rPr lang="en-US" sz="1400" dirty="0" err="1">
                <a:latin typeface="+mj-lt"/>
              </a:rPr>
              <a:t>Faussart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Jakubowicz</a:t>
            </a:r>
            <a:r>
              <a:rPr lang="en-US" sz="1400" dirty="0">
                <a:latin typeface="+mj-lt"/>
              </a:rPr>
              <a:t> &amp; </a:t>
            </a:r>
            <a:r>
              <a:rPr lang="en-US" sz="1400" dirty="0" err="1">
                <a:latin typeface="+mj-lt"/>
              </a:rPr>
              <a:t>Costes</a:t>
            </a:r>
            <a:r>
              <a:rPr lang="en-US" sz="1400" dirty="0">
                <a:latin typeface="+mj-lt"/>
              </a:rPr>
              <a:t>, 1999</a:t>
            </a:r>
            <a:endParaRPr lang="en-ZA" sz="1400" dirty="0" err="1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1236" y="2908258"/>
            <a:ext cx="1099929" cy="520312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r>
              <a:rPr lang="en-US" sz="1100" dirty="0">
                <a:latin typeface="+mj-lt"/>
              </a:rPr>
              <a:t>locating correct lexical entry</a:t>
            </a:r>
            <a:endParaRPr lang="en-ZA" sz="1100" dirty="0" err="1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8937" y="2914826"/>
            <a:ext cx="1374047" cy="520312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r>
              <a:rPr lang="en-US" sz="1100" dirty="0">
                <a:latin typeface="+mj-lt"/>
              </a:rPr>
              <a:t>processing categorial and formal features</a:t>
            </a:r>
            <a:endParaRPr lang="en-ZA" sz="1100" dirty="0" err="1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7186" y="2914988"/>
            <a:ext cx="1526021" cy="351035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r>
              <a:rPr lang="en-US" sz="1100" dirty="0">
                <a:latin typeface="+mj-lt"/>
              </a:rPr>
              <a:t>processing agreement</a:t>
            </a:r>
            <a:endParaRPr lang="en-ZA" sz="1100" dirty="0" err="1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4189" y="1836001"/>
            <a:ext cx="4162328" cy="427979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1600" b="1" dirty="0">
                <a:latin typeface="+mj-lt"/>
              </a:rPr>
              <a:t>Processing model of </a:t>
            </a:r>
            <a:r>
              <a:rPr lang="en-US" sz="1600" b="1" dirty="0" err="1">
                <a:latin typeface="+mj-lt"/>
              </a:rPr>
              <a:t>Faussart</a:t>
            </a:r>
            <a:r>
              <a:rPr lang="en-US" sz="1600" b="1" dirty="0">
                <a:latin typeface="+mj-lt"/>
              </a:rPr>
              <a:t> et al. (1999):</a:t>
            </a:r>
            <a:endParaRPr lang="en-ZA" sz="12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954" y="3609899"/>
            <a:ext cx="7872940" cy="1105088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Faussart</a:t>
            </a:r>
            <a:r>
              <a:rPr lang="en-US" sz="2000" dirty="0">
                <a:latin typeface="+mj-lt"/>
              </a:rPr>
              <a:t> et al. (1999): </a:t>
            </a:r>
            <a:r>
              <a:rPr lang="en-ZA" sz="2000" dirty="0">
                <a:latin typeface="+mj-lt"/>
              </a:rPr>
              <a:t>When detecting an agreement violation during evaluation, the parser will return to earlier states in the model (</a:t>
            </a:r>
            <a:r>
              <a:rPr lang="en-ZA" sz="2000" b="1" dirty="0">
                <a:latin typeface="+mj-lt"/>
              </a:rPr>
              <a:t>lexical identification</a:t>
            </a:r>
            <a:r>
              <a:rPr lang="en-ZA" sz="2000" dirty="0">
                <a:latin typeface="+mj-lt"/>
              </a:rPr>
              <a:t> or </a:t>
            </a:r>
            <a:r>
              <a:rPr lang="en-ZA" sz="2000" b="1" dirty="0">
                <a:latin typeface="+mj-lt"/>
              </a:rPr>
              <a:t>recognition</a:t>
            </a:r>
            <a:r>
              <a:rPr lang="en-ZA" sz="2000" dirty="0">
                <a:latin typeface="+mj-lt"/>
              </a:rPr>
              <a:t>) and repeat some of the processing stages.</a:t>
            </a:r>
            <a:endParaRPr lang="en-ZA" sz="1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0523" y="2974081"/>
            <a:ext cx="1131040" cy="504923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indent="-180000">
              <a:buFont typeface="Lucida Grande"/>
              <a:buChar char="–"/>
            </a:pPr>
            <a:endParaRPr lang="en-US" sz="1050" dirty="0">
              <a:latin typeface="+mj-lt"/>
            </a:endParaRPr>
          </a:p>
          <a:p>
            <a:r>
              <a:rPr lang="en-US" sz="1050" dirty="0">
                <a:latin typeface="+mj-lt"/>
              </a:rPr>
              <a:t>     </a:t>
            </a:r>
            <a:r>
              <a:rPr lang="en-US" sz="1050" dirty="0">
                <a:solidFill>
                  <a:srgbClr val="FF0000"/>
                </a:solidFill>
                <a:latin typeface="+mj-lt"/>
              </a:rPr>
              <a:t>Gender violation </a:t>
            </a:r>
            <a:endParaRPr lang="en-ZA" sz="1050" dirty="0" err="1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425148" y="2954201"/>
            <a:ext cx="0" cy="2782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25148" y="3232496"/>
            <a:ext cx="341243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837583" y="3000583"/>
            <a:ext cx="0" cy="23191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543550" y="2968489"/>
            <a:ext cx="0" cy="17476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071938" y="3143250"/>
            <a:ext cx="147161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071938" y="2968489"/>
            <a:ext cx="0" cy="17476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65024" y="2843204"/>
            <a:ext cx="1286337" cy="343341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  <a:latin typeface="+mj-lt"/>
              </a:rPr>
              <a:t>     Number violation </a:t>
            </a:r>
            <a:endParaRPr lang="en-ZA" sz="1050" dirty="0" err="1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939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/>
      <p:bldP spid="14" grpId="0"/>
      <p:bldP spid="2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Gender Features and Agreement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218" y="1378800"/>
            <a:ext cx="7508504" cy="489534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Does gender transparency affect agreement processing?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013243" y="2069678"/>
            <a:ext cx="5405510" cy="15216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2981" y="2940101"/>
            <a:ext cx="2697854" cy="397201"/>
          </a:xfrm>
          <a:prstGeom prst="rect">
            <a:avLst/>
          </a:prstGeom>
          <a:noFill/>
        </p:spPr>
        <p:txBody>
          <a:bodyPr wrap="none" lIns="0" tIns="90000" rIns="0" bIns="90000" rtlCol="0">
            <a:spAutoFit/>
          </a:bodyPr>
          <a:lstStyle/>
          <a:p>
            <a:r>
              <a:rPr lang="en-US" sz="1400" dirty="0" err="1">
                <a:latin typeface="+mj-lt"/>
              </a:rPr>
              <a:t>Faussart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Jakubowicz</a:t>
            </a:r>
            <a:r>
              <a:rPr lang="en-US" sz="1400" dirty="0">
                <a:latin typeface="+mj-lt"/>
              </a:rPr>
              <a:t> &amp; </a:t>
            </a:r>
            <a:r>
              <a:rPr lang="en-US" sz="1400" dirty="0" err="1">
                <a:latin typeface="+mj-lt"/>
              </a:rPr>
              <a:t>Costes</a:t>
            </a:r>
            <a:r>
              <a:rPr lang="en-US" sz="1400" dirty="0">
                <a:latin typeface="+mj-lt"/>
              </a:rPr>
              <a:t>, 1999</a:t>
            </a:r>
            <a:endParaRPr lang="en-ZA" sz="1400" dirty="0" err="1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4189" y="1836001"/>
            <a:ext cx="4162328" cy="427979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1600" b="1" dirty="0">
                <a:latin typeface="+mj-lt"/>
              </a:rPr>
              <a:t>Processing model of </a:t>
            </a:r>
            <a:r>
              <a:rPr lang="en-US" sz="1600" b="1" dirty="0" err="1">
                <a:latin typeface="+mj-lt"/>
              </a:rPr>
              <a:t>Faussart</a:t>
            </a:r>
            <a:r>
              <a:rPr lang="en-US" sz="1600" b="1" dirty="0">
                <a:latin typeface="+mj-lt"/>
              </a:rPr>
              <a:t> et al. (1999):</a:t>
            </a:r>
            <a:endParaRPr lang="en-ZA" sz="12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0523" y="2974081"/>
            <a:ext cx="1131040" cy="504923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indent="-180000">
              <a:buFont typeface="Lucida Grande"/>
              <a:buChar char="–"/>
            </a:pPr>
            <a:endParaRPr lang="en-US" sz="1050" dirty="0">
              <a:latin typeface="+mj-lt"/>
            </a:endParaRPr>
          </a:p>
          <a:p>
            <a:r>
              <a:rPr lang="en-US" sz="1050" dirty="0">
                <a:latin typeface="+mj-lt"/>
              </a:rPr>
              <a:t>     </a:t>
            </a:r>
            <a:r>
              <a:rPr lang="en-US" sz="1050" dirty="0">
                <a:solidFill>
                  <a:srgbClr val="FF0000"/>
                </a:solidFill>
                <a:latin typeface="+mj-lt"/>
              </a:rPr>
              <a:t>Gender violation </a:t>
            </a:r>
            <a:endParaRPr lang="en-ZA" sz="1050" dirty="0" err="1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425148" y="2954201"/>
            <a:ext cx="0" cy="2782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25148" y="3232496"/>
            <a:ext cx="3412435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837583" y="3000583"/>
            <a:ext cx="0" cy="23191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543550" y="2968489"/>
            <a:ext cx="0" cy="17476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071938" y="3143250"/>
            <a:ext cx="147161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071938" y="2968489"/>
            <a:ext cx="0" cy="17476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32318" y="3654314"/>
            <a:ext cx="789651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Even in languages with transparent gender marking on </a:t>
            </a:r>
            <a:r>
              <a:rPr lang="en-US" sz="2000" i="1" dirty="0">
                <a:latin typeface="+mj-lt"/>
              </a:rPr>
              <a:t>some </a:t>
            </a:r>
            <a:r>
              <a:rPr lang="en-US" sz="2000" dirty="0">
                <a:latin typeface="+mj-lt"/>
              </a:rPr>
              <a:t>nouns, the parser has to return to the lexical identification state.</a:t>
            </a:r>
          </a:p>
          <a:p>
            <a:pPr marL="342000">
              <a:spcBef>
                <a:spcPts val="600"/>
              </a:spcBef>
            </a:pPr>
            <a:r>
              <a:rPr lang="en-US" sz="1400" dirty="0" err="1">
                <a:latin typeface="+mj-lt"/>
              </a:rPr>
              <a:t>Caffarra</a:t>
            </a:r>
            <a:r>
              <a:rPr lang="en-US" sz="1400" dirty="0">
                <a:latin typeface="+mj-lt"/>
              </a:rPr>
              <a:t> et al., 2014 and </a:t>
            </a:r>
            <a:r>
              <a:rPr lang="en-US" sz="1400" dirty="0" err="1">
                <a:latin typeface="+mj-lt"/>
              </a:rPr>
              <a:t>Caffarra</a:t>
            </a:r>
            <a:r>
              <a:rPr lang="en-US" sz="1400" dirty="0">
                <a:latin typeface="+mj-lt"/>
              </a:rPr>
              <a:t> &amp; Barber, 2015 for Spanish; </a:t>
            </a:r>
            <a:r>
              <a:rPr lang="en-US" sz="1400" dirty="0" err="1">
                <a:latin typeface="+mj-lt"/>
              </a:rPr>
              <a:t>Caffarra</a:t>
            </a:r>
            <a:r>
              <a:rPr lang="en-US" sz="1400" dirty="0">
                <a:latin typeface="+mj-lt"/>
              </a:rPr>
              <a:t> et al., 2015 for Italian; </a:t>
            </a:r>
            <a:r>
              <a:rPr lang="en-US" sz="1400" dirty="0" err="1">
                <a:latin typeface="+mj-lt"/>
              </a:rPr>
              <a:t>Resende</a:t>
            </a:r>
            <a:r>
              <a:rPr lang="en-US" sz="1400" dirty="0">
                <a:latin typeface="+mj-lt"/>
              </a:rPr>
              <a:t> et al., 2019 for Brazilian Portuguese</a:t>
            </a:r>
            <a:endParaRPr lang="en-ZA" sz="14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65024" y="2843204"/>
            <a:ext cx="1286337" cy="343341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  <a:latin typeface="+mj-lt"/>
              </a:rPr>
              <a:t>     Number violation </a:t>
            </a:r>
            <a:endParaRPr lang="en-ZA" sz="1050" dirty="0" err="1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98955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Gender Features and Agreement</a:t>
            </a:r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125886" y="2413881"/>
            <a:ext cx="5405510" cy="15216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9961" y="1378800"/>
            <a:ext cx="7508504" cy="1105088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Hypothesis: in a language with a more transparent formal system of gender marking, the parser may only have to </a:t>
            </a:r>
            <a:r>
              <a:rPr lang="en-US" sz="2000" b="1" dirty="0">
                <a:latin typeface="+mj-lt"/>
              </a:rPr>
              <a:t>return to the state of lexical recognition</a:t>
            </a:r>
            <a:r>
              <a:rPr lang="en-US" sz="2000" dirty="0">
                <a:latin typeface="+mj-lt"/>
              </a:rPr>
              <a:t> when detecting a gender agreement violation: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8585" y="3998557"/>
            <a:ext cx="7508504" cy="489534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Claim: The Bantu language Zulu is such a language.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5837583" y="3335910"/>
            <a:ext cx="0" cy="23191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87689" y="3568206"/>
            <a:ext cx="1649894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187689" y="3289913"/>
            <a:ext cx="0" cy="2782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319153" y="3482068"/>
            <a:ext cx="954157" cy="343341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+mj-lt"/>
              </a:rPr>
              <a:t>Gender violation</a:t>
            </a:r>
            <a:endParaRPr lang="en-ZA" sz="1050" dirty="0" err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65024" y="3177502"/>
            <a:ext cx="1286337" cy="343341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  <a:latin typeface="+mj-lt"/>
              </a:rPr>
              <a:t>     Number violation </a:t>
            </a:r>
            <a:endParaRPr lang="en-ZA" sz="1050" dirty="0" err="1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729080" y="3307307"/>
            <a:ext cx="0" cy="17476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257468" y="3482068"/>
            <a:ext cx="147161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262003" y="3296539"/>
            <a:ext cx="0" cy="17476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43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792000" y="540040"/>
            <a:ext cx="7560000" cy="338554"/>
          </a:xfrm>
        </p:spPr>
        <p:txBody>
          <a:bodyPr/>
          <a:lstStyle/>
          <a:p>
            <a:r>
              <a:rPr lang="en-GB" dirty="0"/>
              <a:t>Zulu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1496" y="1122196"/>
            <a:ext cx="7508504" cy="2490082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Zulu</a:t>
            </a:r>
            <a:r>
              <a:rPr lang="en-US" sz="2000" dirty="0">
                <a:latin typeface="+mj-lt"/>
              </a:rPr>
              <a:t> (</a:t>
            </a:r>
            <a:r>
              <a:rPr lang="en-US" sz="2000" i="1" dirty="0">
                <a:latin typeface="+mj-lt"/>
              </a:rPr>
              <a:t>isiZulu</a:t>
            </a:r>
            <a:r>
              <a:rPr lang="en-US" sz="2000" dirty="0">
                <a:latin typeface="+mj-lt"/>
              </a:rPr>
              <a:t>; S.42, zulu1248): a </a:t>
            </a:r>
            <a:r>
              <a:rPr lang="en-US" sz="2000" b="1" dirty="0">
                <a:latin typeface="+mj-lt"/>
              </a:rPr>
              <a:t>Bantu language</a:t>
            </a:r>
            <a:r>
              <a:rPr lang="en-US" sz="2000" dirty="0">
                <a:latin typeface="+mj-lt"/>
              </a:rPr>
              <a:t> spoken in South Africa and some neighboring countries;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belongs to the Nguni group (which also includes Xhosa, Swati, Southern Ndebele and Zimbabwean Ndebele);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Home language of ~14 million South Africans (~25% of population; 30% of Africans);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Most widely spoken first language in South Africa.</a:t>
            </a:r>
          </a:p>
        </p:txBody>
      </p:sp>
      <p:pic>
        <p:nvPicPr>
          <p:cNvPr id="2" name="Picture 2" descr="File:South Africa 2011 dominant language map (hex cells).svg">
            <a:extLst>
              <a:ext uri="{FF2B5EF4-FFF2-40B4-BE49-F238E27FC236}">
                <a16:creationId xmlns:a16="http://schemas.microsoft.com/office/drawing/2014/main" id="{226CB1C5-54CD-99A5-2C4C-CD45C5C4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065" y="2927316"/>
            <a:ext cx="2337257" cy="205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8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0000" y="648000"/>
            <a:ext cx="7560000" cy="338554"/>
          </a:xfrm>
        </p:spPr>
        <p:txBody>
          <a:bodyPr/>
          <a:lstStyle/>
          <a:p>
            <a:r>
              <a:rPr lang="en-GB" dirty="0"/>
              <a:t>Noun Class in Zulu</a:t>
            </a:r>
          </a:p>
        </p:txBody>
      </p:sp>
      <p:sp>
        <p:nvSpPr>
          <p:cNvPr id="3" name="Rectangle 2"/>
          <p:cNvSpPr/>
          <p:nvPr/>
        </p:nvSpPr>
        <p:spPr>
          <a:xfrm>
            <a:off x="4495973" y="4812275"/>
            <a:ext cx="2690160" cy="245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ZA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Table 1. The six major gender classes in Zulu.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9658" y="1257587"/>
            <a:ext cx="331159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latin typeface="+mj-lt"/>
              </a:rPr>
              <a:t>All Zulu nouns are marked for </a:t>
            </a:r>
            <a:br>
              <a:rPr lang="en-US" sz="2000" dirty="0">
                <a:latin typeface="+mj-lt"/>
              </a:rPr>
            </a:br>
            <a:r>
              <a:rPr lang="en-US" sz="2000" b="1" dirty="0">
                <a:latin typeface="+mj-lt"/>
              </a:rPr>
              <a:t>noun class </a:t>
            </a:r>
            <a:r>
              <a:rPr lang="en-US" sz="2000" dirty="0">
                <a:latin typeface="+mj-lt"/>
              </a:rPr>
              <a:t>(traditionally numbered).</a:t>
            </a:r>
          </a:p>
          <a:p>
            <a:pPr>
              <a:spcBef>
                <a:spcPts val="600"/>
              </a:spcBef>
            </a:pPr>
            <a:endParaRPr lang="en-US" sz="2000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latin typeface="+mj-lt"/>
              </a:rPr>
              <a:t>Noun class = gender + number</a:t>
            </a:r>
          </a:p>
          <a:p>
            <a:pPr>
              <a:spcBef>
                <a:spcPts val="600"/>
              </a:spcBef>
            </a:pPr>
            <a:r>
              <a:rPr lang="nl-NL" sz="1400" dirty="0">
                <a:latin typeface="+mj-lt"/>
              </a:rPr>
              <a:t>Cope, 1984; C</a:t>
            </a:r>
            <a:r>
              <a:rPr lang="en-US" sz="1400" dirty="0" err="1">
                <a:latin typeface="+mj-lt"/>
              </a:rPr>
              <a:t>arstens</a:t>
            </a:r>
            <a:r>
              <a:rPr lang="en-US" sz="1400" dirty="0">
                <a:latin typeface="+mj-lt"/>
              </a:rPr>
              <a:t>, 1991, 2008; Corbett, 1991; Bresnan &amp; </a:t>
            </a:r>
            <a:r>
              <a:rPr lang="en-US" sz="1400" dirty="0" err="1">
                <a:latin typeface="+mj-lt"/>
              </a:rPr>
              <a:t>Mchombo</a:t>
            </a:r>
            <a:r>
              <a:rPr lang="en-US" sz="1400" dirty="0">
                <a:latin typeface="+mj-lt"/>
              </a:rPr>
              <a:t>, 1995; </a:t>
            </a:r>
            <a:r>
              <a:rPr lang="nl-NL" sz="1400" dirty="0">
                <a:latin typeface="+mj-lt"/>
              </a:rPr>
              <a:t>Taljard &amp; de Schryver, 2016; </a:t>
            </a:r>
            <a:r>
              <a:rPr lang="en-US" sz="1400" dirty="0">
                <a:latin typeface="+mj-lt"/>
              </a:rPr>
              <a:t>Fuchs &amp; van der Wal, 2022 etc.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470399" y="799534"/>
          <a:ext cx="4421809" cy="3984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586">
                  <a:extLst>
                    <a:ext uri="{9D8B030D-6E8A-4147-A177-3AD203B41FA5}">
                      <a16:colId xmlns:a16="http://schemas.microsoft.com/office/drawing/2014/main" val="2965351851"/>
                    </a:ext>
                  </a:extLst>
                </a:gridCol>
                <a:gridCol w="392275">
                  <a:extLst>
                    <a:ext uri="{9D8B030D-6E8A-4147-A177-3AD203B41FA5}">
                      <a16:colId xmlns:a16="http://schemas.microsoft.com/office/drawing/2014/main" val="1030941861"/>
                    </a:ext>
                  </a:extLst>
                </a:gridCol>
                <a:gridCol w="843390">
                  <a:extLst>
                    <a:ext uri="{9D8B030D-6E8A-4147-A177-3AD203B41FA5}">
                      <a16:colId xmlns:a16="http://schemas.microsoft.com/office/drawing/2014/main" val="2156987224"/>
                    </a:ext>
                  </a:extLst>
                </a:gridCol>
                <a:gridCol w="1567294">
                  <a:extLst>
                    <a:ext uri="{9D8B030D-6E8A-4147-A177-3AD203B41FA5}">
                      <a16:colId xmlns:a16="http://schemas.microsoft.com/office/drawing/2014/main" val="3348828783"/>
                    </a:ext>
                  </a:extLst>
                </a:gridCol>
                <a:gridCol w="943264">
                  <a:extLst>
                    <a:ext uri="{9D8B030D-6E8A-4147-A177-3AD203B41FA5}">
                      <a16:colId xmlns:a16="http://schemas.microsoft.com/office/drawing/2014/main" val="1984459146"/>
                    </a:ext>
                  </a:extLst>
                </a:gridCol>
              </a:tblGrid>
              <a:tr h="277423">
                <a:tc>
                  <a:txBody>
                    <a:bodyPr/>
                    <a:lstStyle/>
                    <a:p>
                      <a:r>
                        <a:rPr lang="en-US" sz="1100" dirty="0"/>
                        <a:t>Gender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NC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Number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Zulu examples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DEM</a:t>
                      </a:r>
                      <a:r>
                        <a:rPr lang="en-US" sz="1100" baseline="-25000" dirty="0" err="1"/>
                        <a:t>dist</a:t>
                      </a:r>
                      <a:endParaRPr lang="en-ZA" sz="11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713930"/>
                  </a:ext>
                </a:extLst>
              </a:tr>
              <a:tr h="308894">
                <a:tc rowSpan="2">
                  <a:txBody>
                    <a:bodyPr/>
                    <a:lstStyle/>
                    <a:p>
                      <a:r>
                        <a:rPr lang="en-US" sz="1100" b="1" dirty="0"/>
                        <a:t>A</a:t>
                      </a:r>
                      <a:endParaRPr lang="en-ZA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[singular]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/>
                        <a:t>u-m-fundi, </a:t>
                      </a:r>
                      <a:r>
                        <a:rPr lang="en-US" sz="1100" i="0" dirty="0"/>
                        <a:t>‘student’</a:t>
                      </a:r>
                      <a:endParaRPr lang="en-ZA" sz="11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lowo</a:t>
                      </a:r>
                      <a:endParaRPr lang="en-ZA" sz="11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459763"/>
                  </a:ext>
                </a:extLst>
              </a:tr>
              <a:tr h="308894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[plural]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/>
                        <a:t>a-</a:t>
                      </a:r>
                      <a:r>
                        <a:rPr lang="en-US" sz="1100" i="1" dirty="0" err="1"/>
                        <a:t>ba</a:t>
                      </a:r>
                      <a:r>
                        <a:rPr lang="en-US" sz="1100" i="1" dirty="0"/>
                        <a:t>-fundi</a:t>
                      </a:r>
                      <a:r>
                        <a:rPr lang="en-US" sz="1100" i="0" dirty="0"/>
                        <a:t>, ‘students’</a:t>
                      </a:r>
                      <a:endParaRPr lang="en-ZA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labo</a:t>
                      </a:r>
                      <a:endParaRPr lang="en-ZA" sz="11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80781"/>
                  </a:ext>
                </a:extLst>
              </a:tr>
              <a:tr h="308894">
                <a:tc rowSpan="2">
                  <a:txBody>
                    <a:bodyPr/>
                    <a:lstStyle/>
                    <a:p>
                      <a:r>
                        <a:rPr lang="en-US" sz="1100" b="1" dirty="0"/>
                        <a:t>B</a:t>
                      </a:r>
                      <a:endParaRPr lang="en-ZA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[singular]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/>
                        <a:t>u-m-</a:t>
                      </a:r>
                      <a:r>
                        <a:rPr lang="en-US" sz="1100" i="1" dirty="0" err="1"/>
                        <a:t>buzo</a:t>
                      </a:r>
                      <a:r>
                        <a:rPr lang="en-US" sz="1100" i="0" dirty="0"/>
                        <a:t>,</a:t>
                      </a:r>
                      <a:r>
                        <a:rPr lang="en-US" sz="1100" i="0" baseline="0" dirty="0"/>
                        <a:t> ‘question’</a:t>
                      </a:r>
                      <a:endParaRPr lang="en-ZA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lowo</a:t>
                      </a:r>
                      <a:endParaRPr lang="en-ZA" sz="11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12287"/>
                  </a:ext>
                </a:extLst>
              </a:tr>
              <a:tr h="308894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[plural]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i</a:t>
                      </a:r>
                      <a:r>
                        <a:rPr lang="en-US" sz="1100" i="1" dirty="0"/>
                        <a:t>-mi-</a:t>
                      </a:r>
                      <a:r>
                        <a:rPr lang="en-US" sz="1100" i="1" dirty="0" err="1"/>
                        <a:t>buzo</a:t>
                      </a:r>
                      <a:r>
                        <a:rPr lang="en-US" sz="1100" i="0" dirty="0"/>
                        <a:t>, ‘questions’</a:t>
                      </a:r>
                      <a:endParaRPr lang="en-ZA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leyo</a:t>
                      </a:r>
                      <a:endParaRPr lang="en-ZA" sz="11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1148"/>
                  </a:ext>
                </a:extLst>
              </a:tr>
              <a:tr h="308894">
                <a:tc rowSpan="2">
                  <a:txBody>
                    <a:bodyPr/>
                    <a:lstStyle/>
                    <a:p>
                      <a:r>
                        <a:rPr lang="en-US" sz="1100" b="1" dirty="0"/>
                        <a:t>C</a:t>
                      </a:r>
                      <a:endParaRPr lang="en-ZA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[singular]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i</a:t>
                      </a:r>
                      <a:r>
                        <a:rPr lang="en-US" sz="1100" i="1" dirty="0"/>
                        <a:t>-</a:t>
                      </a:r>
                      <a:r>
                        <a:rPr lang="en-US" sz="1100" i="0" dirty="0">
                          <a:sym typeface="Symbol" panose="05050102010706020507" pitchFamily="18" charset="2"/>
                        </a:rPr>
                        <a:t>-</a:t>
                      </a:r>
                      <a:r>
                        <a:rPr lang="en-US" sz="1100" i="1" dirty="0" err="1"/>
                        <a:t>gama</a:t>
                      </a:r>
                      <a:r>
                        <a:rPr lang="en-US" sz="1100" i="0" dirty="0"/>
                        <a:t>, ‘word’</a:t>
                      </a:r>
                      <a:endParaRPr lang="en-ZA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lelo</a:t>
                      </a:r>
                      <a:endParaRPr lang="en-ZA" sz="11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211366"/>
                  </a:ext>
                </a:extLst>
              </a:tr>
              <a:tr h="308894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[plural]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/>
                        <a:t>a-ma-</a:t>
                      </a:r>
                      <a:r>
                        <a:rPr lang="en-US" sz="1100" i="1" dirty="0" err="1"/>
                        <a:t>gama</a:t>
                      </a:r>
                      <a:r>
                        <a:rPr lang="en-US" sz="1100" i="0" dirty="0"/>
                        <a:t>, ‘words’</a:t>
                      </a:r>
                      <a:endParaRPr lang="en-ZA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lawo</a:t>
                      </a:r>
                      <a:endParaRPr lang="en-ZA" sz="11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876717"/>
                  </a:ext>
                </a:extLst>
              </a:tr>
              <a:tr h="308894">
                <a:tc rowSpan="2">
                  <a:txBody>
                    <a:bodyPr/>
                    <a:lstStyle/>
                    <a:p>
                      <a:r>
                        <a:rPr lang="en-US" sz="1100" b="1" dirty="0"/>
                        <a:t>D</a:t>
                      </a:r>
                      <a:endParaRPr lang="en-ZA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[singular]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i-si-cathulo</a:t>
                      </a:r>
                      <a:r>
                        <a:rPr lang="en-US" sz="1100" i="0" dirty="0"/>
                        <a:t>, ‘shoe’</a:t>
                      </a:r>
                      <a:endParaRPr lang="en-ZA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leso</a:t>
                      </a:r>
                      <a:endParaRPr lang="en-ZA" sz="11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771573"/>
                  </a:ext>
                </a:extLst>
              </a:tr>
              <a:tr h="308894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[plural]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i-zi-cathulo</a:t>
                      </a:r>
                      <a:r>
                        <a:rPr lang="en-US" sz="1100" i="0" dirty="0"/>
                        <a:t>, ‘shoes’</a:t>
                      </a:r>
                      <a:endParaRPr lang="en-ZA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lezo</a:t>
                      </a:r>
                      <a:endParaRPr lang="en-ZA" sz="11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115635"/>
                  </a:ext>
                </a:extLst>
              </a:tr>
              <a:tr h="308894">
                <a:tc rowSpan="2">
                  <a:txBody>
                    <a:bodyPr/>
                    <a:lstStyle/>
                    <a:p>
                      <a:r>
                        <a:rPr lang="en-US" sz="1100" b="1" dirty="0"/>
                        <a:t>E</a:t>
                      </a:r>
                      <a:endParaRPr lang="en-ZA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9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[singular]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i</a:t>
                      </a:r>
                      <a:r>
                        <a:rPr lang="en-US" sz="1100" i="1" dirty="0"/>
                        <a:t>-n-</a:t>
                      </a:r>
                      <a:r>
                        <a:rPr lang="en-US" sz="1100" i="1" dirty="0" err="1"/>
                        <a:t>komo</a:t>
                      </a:r>
                      <a:r>
                        <a:rPr lang="en-US" sz="1100" i="0" dirty="0"/>
                        <a:t>, ‘cow’</a:t>
                      </a:r>
                      <a:endParaRPr lang="en-ZA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leyo</a:t>
                      </a:r>
                      <a:endParaRPr lang="en-ZA" sz="11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861082"/>
                  </a:ext>
                </a:extLst>
              </a:tr>
              <a:tr h="308894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10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[plural]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i</a:t>
                      </a:r>
                      <a:r>
                        <a:rPr lang="en-US" sz="1100" i="1" dirty="0"/>
                        <a:t>-zin-</a:t>
                      </a:r>
                      <a:r>
                        <a:rPr lang="en-US" sz="1100" i="1" dirty="0" err="1"/>
                        <a:t>komo</a:t>
                      </a:r>
                      <a:r>
                        <a:rPr lang="en-US" sz="1100" i="0" dirty="0"/>
                        <a:t>, ‘cows’</a:t>
                      </a:r>
                      <a:endParaRPr lang="en-ZA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lezo</a:t>
                      </a:r>
                      <a:endParaRPr lang="en-ZA" sz="11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992990"/>
                  </a:ext>
                </a:extLst>
              </a:tr>
              <a:tr h="308894">
                <a:tc rowSpan="2">
                  <a:txBody>
                    <a:bodyPr/>
                    <a:lstStyle/>
                    <a:p>
                      <a:r>
                        <a:rPr lang="en-US" sz="1100" b="1" dirty="0"/>
                        <a:t>F</a:t>
                      </a:r>
                      <a:endParaRPr lang="en-ZA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11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[singular]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/>
                        <a:t>u-</a:t>
                      </a:r>
                      <a:r>
                        <a:rPr lang="en-US" sz="1100" i="0" dirty="0">
                          <a:sym typeface="Symbol" panose="05050102010706020507" pitchFamily="18" charset="2"/>
                        </a:rPr>
                        <a:t>-</a:t>
                      </a:r>
                      <a:r>
                        <a:rPr lang="en-US" sz="1100" i="1" dirty="0" err="1">
                          <a:sym typeface="Symbol" panose="05050102010706020507" pitchFamily="18" charset="2"/>
                        </a:rPr>
                        <a:t>phondo</a:t>
                      </a:r>
                      <a:r>
                        <a:rPr lang="en-US" sz="1100" i="0" dirty="0"/>
                        <a:t>, ‘horn’</a:t>
                      </a:r>
                      <a:endParaRPr lang="en-ZA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lolo</a:t>
                      </a:r>
                      <a:endParaRPr lang="en-ZA" sz="11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859427"/>
                  </a:ext>
                </a:extLst>
              </a:tr>
              <a:tr h="308894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10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[plural]</a:t>
                      </a:r>
                      <a:endParaRPr lang="en-ZA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i-zim-pondo</a:t>
                      </a:r>
                      <a:r>
                        <a:rPr lang="en-US" sz="1100" i="0" dirty="0"/>
                        <a:t>, ‘horns’</a:t>
                      </a:r>
                      <a:endParaRPr lang="en-ZA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lezo</a:t>
                      </a:r>
                      <a:endParaRPr lang="en-ZA" sz="11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853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1242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791999" y="595205"/>
            <a:ext cx="7560000" cy="338554"/>
          </a:xfrm>
        </p:spPr>
        <p:txBody>
          <a:bodyPr/>
          <a:lstStyle/>
          <a:p>
            <a:r>
              <a:rPr lang="en-GB" dirty="0"/>
              <a:t>Agreement Violations in Zulu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582067"/>
              </p:ext>
            </p:extLst>
          </p:nvPr>
        </p:nvGraphicFramePr>
        <p:xfrm>
          <a:off x="957469" y="1371602"/>
          <a:ext cx="7229061" cy="2402779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481882">
                  <a:extLst>
                    <a:ext uri="{9D8B030D-6E8A-4147-A177-3AD203B41FA5}">
                      <a16:colId xmlns:a16="http://schemas.microsoft.com/office/drawing/2014/main" val="2853669308"/>
                    </a:ext>
                  </a:extLst>
                </a:gridCol>
                <a:gridCol w="4606953">
                  <a:extLst>
                    <a:ext uri="{9D8B030D-6E8A-4147-A177-3AD203B41FA5}">
                      <a16:colId xmlns:a16="http://schemas.microsoft.com/office/drawing/2014/main" val="4186584648"/>
                    </a:ext>
                  </a:extLst>
                </a:gridCol>
                <a:gridCol w="1080052">
                  <a:extLst>
                    <a:ext uri="{9D8B030D-6E8A-4147-A177-3AD203B41FA5}">
                      <a16:colId xmlns:a16="http://schemas.microsoft.com/office/drawing/2014/main" val="189712210"/>
                    </a:ext>
                  </a:extLst>
                </a:gridCol>
                <a:gridCol w="1060174">
                  <a:extLst>
                    <a:ext uri="{9D8B030D-6E8A-4147-A177-3AD203B41FA5}">
                      <a16:colId xmlns:a16="http://schemas.microsoft.com/office/drawing/2014/main" val="1181987553"/>
                    </a:ext>
                  </a:extLst>
                </a:gridCol>
              </a:tblGrid>
              <a:tr h="2604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Example Sentence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DEM</a:t>
                      </a:r>
                      <a:r>
                        <a:rPr lang="en-GB" sz="1100" baseline="-25000" dirty="0" err="1">
                          <a:effectLst/>
                        </a:rPr>
                        <a:t>dist</a:t>
                      </a:r>
                      <a:endParaRPr lang="en-ZA" sz="1050" baseline="-250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Noun</a:t>
                      </a:r>
                      <a:endParaRPr lang="en-ZA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8799286"/>
                  </a:ext>
                </a:extLst>
              </a:tr>
              <a:tr h="2604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GC</a:t>
                      </a:r>
                      <a:endParaRPr lang="en-ZA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100" dirty="0" err="1">
                          <a:effectLst/>
                        </a:rPr>
                        <a:t>Kuthangi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dirty="0" err="1">
                          <a:effectLst/>
                        </a:rPr>
                        <a:t>babone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b="0" i="0" u="none" dirty="0" err="1">
                          <a:solidFill>
                            <a:srgbClr val="00B050"/>
                          </a:solidFill>
                          <a:effectLst/>
                        </a:rPr>
                        <a:t>leyo</a:t>
                      </a:r>
                      <a:r>
                        <a:rPr lang="en-ZA" sz="1100" i="0" u="none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ZA" sz="1100" b="1" i="0" u="none" dirty="0" err="1">
                          <a:solidFill>
                            <a:srgbClr val="00B050"/>
                          </a:solidFill>
                          <a:effectLst/>
                        </a:rPr>
                        <a:t>ngwe</a:t>
                      </a:r>
                      <a:r>
                        <a:rPr lang="en-ZA" sz="1100" i="0" u="none" dirty="0">
                          <a:effectLst/>
                        </a:rPr>
                        <a:t> </a:t>
                      </a:r>
                      <a:r>
                        <a:rPr lang="en-ZA" sz="1100" dirty="0" err="1">
                          <a:effectLst/>
                        </a:rPr>
                        <a:t>ijaha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dirty="0" err="1">
                          <a:effectLst/>
                        </a:rPr>
                        <a:t>inyamazane</a:t>
                      </a:r>
                      <a:r>
                        <a:rPr lang="en-ZA" sz="1100" dirty="0">
                          <a:effectLst/>
                        </a:rPr>
                        <a:t>.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100" dirty="0">
                          <a:effectLst/>
                        </a:rPr>
                        <a:t>[</a:t>
                      </a:r>
                      <a:r>
                        <a:rPr lang="en-ZA" sz="1100" dirty="0">
                          <a:solidFill>
                            <a:srgbClr val="00B050"/>
                          </a:solidFill>
                          <a:effectLst/>
                        </a:rPr>
                        <a:t>gen E, sg</a:t>
                      </a:r>
                      <a:r>
                        <a:rPr lang="en-ZA" sz="1100" dirty="0">
                          <a:effectLst/>
                        </a:rPr>
                        <a:t>]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[</a:t>
                      </a:r>
                      <a:r>
                        <a:rPr lang="en-GB" sz="1100" dirty="0">
                          <a:solidFill>
                            <a:srgbClr val="00B050"/>
                          </a:solidFill>
                          <a:effectLst/>
                        </a:rPr>
                        <a:t>gen E, sg</a:t>
                      </a:r>
                      <a:r>
                        <a:rPr lang="en-GB" sz="1100" dirty="0">
                          <a:effectLst/>
                        </a:rPr>
                        <a:t>]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9942323"/>
                  </a:ext>
                </a:extLst>
              </a:tr>
              <a:tr h="2940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ZA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effectLst/>
                        </a:rPr>
                        <a:t>‘The day before yesterday they saw that leopard chasing the antelope.’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effectLst/>
                        </a:rPr>
                        <a:t>(class 9)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(class 9)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05044"/>
                  </a:ext>
                </a:extLst>
              </a:tr>
              <a:tr h="2604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GV</a:t>
                      </a:r>
                      <a:endParaRPr lang="en-ZA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100" dirty="0">
                          <a:effectLst/>
                        </a:rPr>
                        <a:t>*</a:t>
                      </a:r>
                      <a:r>
                        <a:rPr lang="en-ZA" sz="1100" dirty="0" err="1">
                          <a:effectLst/>
                        </a:rPr>
                        <a:t>Kuthangi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dirty="0" err="1">
                          <a:effectLst/>
                        </a:rPr>
                        <a:t>babone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b="0" i="0" u="none" dirty="0" err="1">
                          <a:solidFill>
                            <a:srgbClr val="FF0000"/>
                          </a:solidFill>
                          <a:effectLst/>
                        </a:rPr>
                        <a:t>lelo</a:t>
                      </a:r>
                      <a:r>
                        <a:rPr lang="en-ZA" sz="1100" i="0" u="non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ZA" sz="1100" b="1" i="0" u="none" dirty="0" err="1">
                          <a:solidFill>
                            <a:srgbClr val="FF0000"/>
                          </a:solidFill>
                          <a:effectLst/>
                        </a:rPr>
                        <a:t>ngwe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dirty="0" err="1">
                          <a:effectLst/>
                        </a:rPr>
                        <a:t>ijaha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dirty="0" err="1">
                          <a:effectLst/>
                        </a:rPr>
                        <a:t>inyamazane</a:t>
                      </a:r>
                      <a:r>
                        <a:rPr lang="en-ZA" sz="1100" dirty="0">
                          <a:effectLst/>
                        </a:rPr>
                        <a:t>.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[</a:t>
                      </a:r>
                      <a:r>
                        <a:rPr lang="en-GB" sz="1100" dirty="0">
                          <a:solidFill>
                            <a:srgbClr val="FF0000"/>
                          </a:solidFill>
                          <a:effectLst/>
                        </a:rPr>
                        <a:t>gen C</a:t>
                      </a:r>
                      <a:r>
                        <a:rPr lang="en-GB" sz="1100" dirty="0">
                          <a:effectLst/>
                        </a:rPr>
                        <a:t>, </a:t>
                      </a:r>
                      <a:r>
                        <a:rPr lang="en-GB" sz="1100" dirty="0">
                          <a:solidFill>
                            <a:srgbClr val="00B050"/>
                          </a:solidFill>
                          <a:effectLst/>
                        </a:rPr>
                        <a:t>sg</a:t>
                      </a:r>
                      <a:r>
                        <a:rPr lang="en-GB" sz="1100" dirty="0">
                          <a:effectLst/>
                        </a:rPr>
                        <a:t>]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[</a:t>
                      </a:r>
                      <a:r>
                        <a:rPr lang="en-GB" sz="1100" dirty="0">
                          <a:solidFill>
                            <a:srgbClr val="FF0000"/>
                          </a:solidFill>
                          <a:effectLst/>
                        </a:rPr>
                        <a:t>gen E</a:t>
                      </a:r>
                      <a:r>
                        <a:rPr lang="en-GB" sz="1100" dirty="0">
                          <a:effectLst/>
                        </a:rPr>
                        <a:t>, </a:t>
                      </a:r>
                      <a:r>
                        <a:rPr lang="en-GB" sz="1100" dirty="0">
                          <a:solidFill>
                            <a:srgbClr val="00B050"/>
                          </a:solidFill>
                          <a:effectLst/>
                        </a:rPr>
                        <a:t>sg</a:t>
                      </a:r>
                      <a:r>
                        <a:rPr lang="en-GB" sz="1100" dirty="0">
                          <a:effectLst/>
                        </a:rPr>
                        <a:t>]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927405"/>
                  </a:ext>
                </a:extLst>
              </a:tr>
              <a:tr h="2604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ZA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ZA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(class 5)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(class 9)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9852379"/>
                  </a:ext>
                </a:extLst>
              </a:tr>
              <a:tr h="2604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NC</a:t>
                      </a:r>
                      <a:endParaRPr lang="en-ZA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100" dirty="0" err="1">
                          <a:effectLst/>
                        </a:rPr>
                        <a:t>Izolo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dirty="0" err="1">
                          <a:effectLst/>
                        </a:rPr>
                        <a:t>ngishiye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i="0" u="none" dirty="0" err="1">
                          <a:solidFill>
                            <a:srgbClr val="00B050"/>
                          </a:solidFill>
                          <a:effectLst/>
                        </a:rPr>
                        <a:t>lezo</a:t>
                      </a:r>
                      <a:r>
                        <a:rPr lang="en-ZA" sz="1100" i="0" u="none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ZA" sz="1100" b="1" i="0" u="none" dirty="0" err="1">
                          <a:solidFill>
                            <a:srgbClr val="00B050"/>
                          </a:solidFill>
                          <a:effectLst/>
                        </a:rPr>
                        <a:t>zitsha</a:t>
                      </a:r>
                      <a:r>
                        <a:rPr lang="en-ZA" sz="1100" i="0" u="none" dirty="0">
                          <a:effectLst/>
                        </a:rPr>
                        <a:t> </a:t>
                      </a:r>
                      <a:r>
                        <a:rPr lang="en-ZA" sz="1100" dirty="0" err="1">
                          <a:effectLst/>
                        </a:rPr>
                        <a:t>esitolo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dirty="0" err="1">
                          <a:effectLst/>
                        </a:rPr>
                        <a:t>ngoba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dirty="0" err="1">
                          <a:effectLst/>
                        </a:rPr>
                        <a:t>bezibiza</a:t>
                      </a:r>
                      <a:r>
                        <a:rPr lang="en-ZA" sz="1100" dirty="0">
                          <a:effectLst/>
                        </a:rPr>
                        <a:t>.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[</a:t>
                      </a:r>
                      <a:r>
                        <a:rPr lang="en-GB" sz="1100" dirty="0">
                          <a:solidFill>
                            <a:srgbClr val="00B050"/>
                          </a:solidFill>
                          <a:effectLst/>
                        </a:rPr>
                        <a:t>gen D, </a:t>
                      </a:r>
                      <a:r>
                        <a:rPr lang="en-GB" sz="1100" dirty="0" err="1">
                          <a:solidFill>
                            <a:srgbClr val="00B050"/>
                          </a:solidFill>
                          <a:effectLst/>
                        </a:rPr>
                        <a:t>pl</a:t>
                      </a:r>
                      <a:r>
                        <a:rPr lang="en-GB" sz="1100" dirty="0">
                          <a:effectLst/>
                        </a:rPr>
                        <a:t>]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[</a:t>
                      </a:r>
                      <a:r>
                        <a:rPr lang="en-GB" sz="1100" dirty="0">
                          <a:solidFill>
                            <a:srgbClr val="00B050"/>
                          </a:solidFill>
                          <a:effectLst/>
                        </a:rPr>
                        <a:t>gen D, </a:t>
                      </a:r>
                      <a:r>
                        <a:rPr lang="en-GB" sz="1100" dirty="0" err="1">
                          <a:solidFill>
                            <a:srgbClr val="00B050"/>
                          </a:solidFill>
                          <a:effectLst/>
                        </a:rPr>
                        <a:t>pl</a:t>
                      </a:r>
                      <a:r>
                        <a:rPr lang="en-GB" sz="1100" dirty="0">
                          <a:effectLst/>
                        </a:rPr>
                        <a:t>]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946448"/>
                  </a:ext>
                </a:extLst>
              </a:tr>
              <a:tr h="2853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ZA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‘Yesterday I left those bowls at the store because they were expensive.’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(class 8)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(class 8)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1347531"/>
                  </a:ext>
                </a:extLst>
              </a:tr>
              <a:tr h="2604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NV</a:t>
                      </a:r>
                      <a:endParaRPr lang="en-ZA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100" dirty="0">
                          <a:effectLst/>
                        </a:rPr>
                        <a:t>*</a:t>
                      </a:r>
                      <a:r>
                        <a:rPr lang="en-ZA" sz="1100" dirty="0" err="1">
                          <a:effectLst/>
                        </a:rPr>
                        <a:t>Izolo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dirty="0" err="1">
                          <a:effectLst/>
                        </a:rPr>
                        <a:t>ngishiye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b="0" i="0" u="none" dirty="0" err="1">
                          <a:solidFill>
                            <a:srgbClr val="FF0000"/>
                          </a:solidFill>
                          <a:effectLst/>
                        </a:rPr>
                        <a:t>leso</a:t>
                      </a:r>
                      <a:r>
                        <a:rPr lang="en-ZA" sz="1100" b="0" i="0" u="non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ZA" sz="1100" b="1" i="0" u="none" dirty="0" err="1">
                          <a:solidFill>
                            <a:srgbClr val="FF0000"/>
                          </a:solidFill>
                          <a:effectLst/>
                        </a:rPr>
                        <a:t>zitsha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dirty="0" err="1">
                          <a:effectLst/>
                        </a:rPr>
                        <a:t>esitolo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dirty="0" err="1">
                          <a:effectLst/>
                        </a:rPr>
                        <a:t>ngoba</a:t>
                      </a:r>
                      <a:r>
                        <a:rPr lang="en-ZA" sz="1100" dirty="0">
                          <a:effectLst/>
                        </a:rPr>
                        <a:t> </a:t>
                      </a:r>
                      <a:r>
                        <a:rPr lang="en-ZA" sz="1100" dirty="0" err="1">
                          <a:effectLst/>
                        </a:rPr>
                        <a:t>bezibiza</a:t>
                      </a:r>
                      <a:r>
                        <a:rPr lang="en-ZA" sz="1100" dirty="0">
                          <a:effectLst/>
                        </a:rPr>
                        <a:t>.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[</a:t>
                      </a:r>
                      <a:r>
                        <a:rPr lang="en-GB" sz="1100" dirty="0">
                          <a:solidFill>
                            <a:srgbClr val="00B050"/>
                          </a:solidFill>
                          <a:effectLst/>
                        </a:rPr>
                        <a:t>gen D</a:t>
                      </a:r>
                      <a:r>
                        <a:rPr lang="en-GB" sz="1100" dirty="0">
                          <a:effectLst/>
                        </a:rPr>
                        <a:t>, </a:t>
                      </a:r>
                      <a:r>
                        <a:rPr lang="en-GB" sz="1100" dirty="0">
                          <a:solidFill>
                            <a:srgbClr val="FF0000"/>
                          </a:solidFill>
                          <a:effectLst/>
                        </a:rPr>
                        <a:t>sg</a:t>
                      </a:r>
                      <a:r>
                        <a:rPr lang="en-GB" sz="1100" dirty="0">
                          <a:effectLst/>
                        </a:rPr>
                        <a:t>]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[</a:t>
                      </a:r>
                      <a:r>
                        <a:rPr lang="en-GB" sz="1100" dirty="0">
                          <a:solidFill>
                            <a:srgbClr val="00B050"/>
                          </a:solidFill>
                          <a:effectLst/>
                        </a:rPr>
                        <a:t>gen D</a:t>
                      </a:r>
                      <a:r>
                        <a:rPr lang="en-GB" sz="1100" dirty="0">
                          <a:effectLst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FF0000"/>
                          </a:solidFill>
                          <a:effectLst/>
                        </a:rPr>
                        <a:t>pl</a:t>
                      </a:r>
                      <a:r>
                        <a:rPr lang="en-GB" sz="1100" dirty="0">
                          <a:effectLst/>
                        </a:rPr>
                        <a:t>]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7035314"/>
                  </a:ext>
                </a:extLst>
              </a:tr>
              <a:tr h="2604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ZA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(class 7)</a:t>
                      </a:r>
                      <a:endParaRPr lang="en-ZA" sz="105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(class 8)</a:t>
                      </a:r>
                      <a:endParaRPr lang="en-ZA" sz="105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078146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00000" y="4165468"/>
            <a:ext cx="72290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GC = gender agreement correct; GV = gender agreement violation; NC = number agreement correct; NV = number agreement violation; gen = gender; sg = singular number; </a:t>
            </a:r>
            <a:r>
              <a:rPr lang="en-ZA" sz="1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</a:t>
            </a:r>
            <a:r>
              <a:rPr lang="en-ZA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plural number; green colour: grammatical DP; red colour: ungrammatical DP; bold: target word</a:t>
            </a:r>
            <a:endParaRPr lang="en-ZA" sz="1100" dirty="0"/>
          </a:p>
        </p:txBody>
      </p:sp>
      <p:sp>
        <p:nvSpPr>
          <p:cNvPr id="12" name="Rectangle 11"/>
          <p:cNvSpPr/>
          <p:nvPr/>
        </p:nvSpPr>
        <p:spPr>
          <a:xfrm>
            <a:off x="900000" y="3895113"/>
            <a:ext cx="2178802" cy="256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ZA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Table 2. Examples stimuli sentences.</a:t>
            </a:r>
          </a:p>
        </p:txBody>
      </p:sp>
    </p:spTree>
    <p:extLst>
      <p:ext uri="{BB962C8B-B14F-4D97-AF65-F5344CB8AC3E}">
        <p14:creationId xmlns:p14="http://schemas.microsoft.com/office/powerpoint/2010/main" val="7568803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28626" y="537426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52C0D28-20B7-42BA-AD7D-00955EE87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04" t="1" r="46382" b="69125"/>
          <a:stretch/>
        </p:blipFill>
        <p:spPr>
          <a:xfrm>
            <a:off x="4572000" y="875980"/>
            <a:ext cx="480291" cy="3049089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C994DFF-D84A-41CD-A7A8-484D2CA7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18" b="82828"/>
          <a:stretch/>
        </p:blipFill>
        <p:spPr>
          <a:xfrm>
            <a:off x="5052291" y="875980"/>
            <a:ext cx="3584857" cy="16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53f758a69_0_43"/>
          <p:cNvSpPr txBox="1">
            <a:spLocks noGrp="1"/>
          </p:cNvSpPr>
          <p:nvPr>
            <p:ph type="body" idx="1"/>
          </p:nvPr>
        </p:nvSpPr>
        <p:spPr>
          <a:xfrm>
            <a:off x="900000" y="4680000"/>
            <a:ext cx="82440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BE311A"/>
              </a:buClr>
              <a:buSzPts val="900"/>
              <a:buNone/>
            </a:pPr>
            <a:endParaRPr/>
          </a:p>
        </p:txBody>
      </p:sp>
      <p:sp>
        <p:nvSpPr>
          <p:cNvPr id="187" name="Google Shape;187;g853f758a69_0_43"/>
          <p:cNvSpPr txBox="1">
            <a:spLocks noGrp="1"/>
          </p:cNvSpPr>
          <p:nvPr>
            <p:ph type="body" idx="3"/>
          </p:nvPr>
        </p:nvSpPr>
        <p:spPr>
          <a:xfrm>
            <a:off x="900000" y="648000"/>
            <a:ext cx="75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400" dirty="0"/>
              <a:t>Refining the Lens</a:t>
            </a:r>
            <a:endParaRPr sz="2400" dirty="0"/>
          </a:p>
        </p:txBody>
      </p:sp>
      <p:sp>
        <p:nvSpPr>
          <p:cNvPr id="188" name="Google Shape;188;g853f758a69_0_43"/>
          <p:cNvSpPr txBox="1">
            <a:spLocks noGrp="1"/>
          </p:cNvSpPr>
          <p:nvPr>
            <p:ph type="body" idx="4"/>
          </p:nvPr>
        </p:nvSpPr>
        <p:spPr>
          <a:xfrm>
            <a:off x="1109075" y="1187777"/>
            <a:ext cx="3153300" cy="322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The behaviour of repetitive events can be described in the language of oscillations.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r>
              <a:rPr lang="en-GB" sz="1600" dirty="0"/>
              <a:t>Three key features: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AutoNum type="arabicParenR"/>
            </a:pPr>
            <a:endParaRPr lang="en-GB" sz="1600" dirty="0"/>
          </a:p>
          <a:p>
            <a:pPr marL="857250" lvl="1" indent="-514350">
              <a:spcBef>
                <a:spcPts val="320"/>
              </a:spcBef>
              <a:buSzPts val="1600"/>
              <a:buFont typeface="+mj-lt"/>
              <a:buAutoNum type="alphaLcParenR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Frequency.</a:t>
            </a:r>
          </a:p>
          <a:p>
            <a:pPr marL="857250" lvl="1" indent="-514350">
              <a:spcBef>
                <a:spcPts val="320"/>
              </a:spcBef>
              <a:buSzPts val="1600"/>
              <a:buFont typeface="+mj-lt"/>
              <a:buAutoNum type="alphaLcParenR"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endParaRPr dirty="0"/>
          </a:p>
        </p:txBody>
      </p:sp>
      <p:pic>
        <p:nvPicPr>
          <p:cNvPr id="189" name="Google Shape;189;g853f758a69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1450" y="530600"/>
            <a:ext cx="4149400" cy="414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5522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28626" y="483388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52C0D28-20B7-42BA-AD7D-00955EE87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04" t="1" r="46382" b="69125"/>
          <a:stretch/>
        </p:blipFill>
        <p:spPr>
          <a:xfrm>
            <a:off x="4572000" y="875980"/>
            <a:ext cx="480291" cy="3049089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C994DFF-D84A-41CD-A7A8-484D2CA77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18" b="82828"/>
          <a:stretch/>
        </p:blipFill>
        <p:spPr>
          <a:xfrm>
            <a:off x="5052291" y="875980"/>
            <a:ext cx="3584857" cy="169577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FC63358-D0FF-4456-8CF0-E9F6E761D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596" b="82828"/>
          <a:stretch/>
        </p:blipFill>
        <p:spPr>
          <a:xfrm>
            <a:off x="908137" y="903881"/>
            <a:ext cx="3663863" cy="16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394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28626" y="455487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52C0D28-20B7-42BA-AD7D-00955EE87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514"/>
          <a:stretch/>
        </p:blipFill>
        <p:spPr>
          <a:xfrm>
            <a:off x="908138" y="875980"/>
            <a:ext cx="7729011" cy="399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196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792000" y="566470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52C0D28-20B7-42BA-AD7D-00955EE87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50" t="40149" r="176" b="34889"/>
          <a:stretch/>
        </p:blipFill>
        <p:spPr>
          <a:xfrm>
            <a:off x="4572000" y="1544491"/>
            <a:ext cx="3901131" cy="246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377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28625" y="596620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52C0D28-20B7-42BA-AD7D-00955EE87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6" t="40149" r="176" b="34889"/>
          <a:stretch/>
        </p:blipFill>
        <p:spPr>
          <a:xfrm>
            <a:off x="744120" y="1544491"/>
            <a:ext cx="7729011" cy="246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072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28626" y="507573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EC12B33-48AA-4436-ABBF-BD9B582FE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6" t="40149" r="176" b="34889"/>
          <a:stretch/>
        </p:blipFill>
        <p:spPr>
          <a:xfrm>
            <a:off x="4668548" y="109500"/>
            <a:ext cx="3557706" cy="1134700"/>
          </a:xfrm>
          <a:prstGeom prst="rect">
            <a:avLst/>
          </a:prstGeom>
        </p:spPr>
      </p:pic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DA2C42D7-2032-D525-3886-8052F1CEC9C9}"/>
              </a:ext>
            </a:extLst>
          </p:cNvPr>
          <p:cNvSpPr txBox="1">
            <a:spLocks/>
          </p:cNvSpPr>
          <p:nvPr/>
        </p:nvSpPr>
        <p:spPr>
          <a:xfrm>
            <a:off x="3374912" y="2242392"/>
            <a:ext cx="2587273" cy="49244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/>
              <a:t>Methods Alert!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143087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908139" y="695193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EC12B33-48AA-4436-ABBF-BD9B582FE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6" t="40149" r="176" b="34889"/>
          <a:stretch/>
        </p:blipFill>
        <p:spPr>
          <a:xfrm>
            <a:off x="4485401" y="120809"/>
            <a:ext cx="3794999" cy="1210383"/>
          </a:xfrm>
          <a:prstGeom prst="rect">
            <a:avLst/>
          </a:prstGeom>
        </p:spPr>
      </p:pic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F1253788-F675-4DDE-9072-6260F834721E}"/>
              </a:ext>
            </a:extLst>
          </p:cNvPr>
          <p:cNvSpPr txBox="1">
            <a:spLocks/>
          </p:cNvSpPr>
          <p:nvPr/>
        </p:nvSpPr>
        <p:spPr>
          <a:xfrm>
            <a:off x="1480559" y="2208810"/>
            <a:ext cx="6799841" cy="104644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Power ~ 1 + Condition * Agreement Type * ROI + </a:t>
            </a:r>
          </a:p>
          <a:p>
            <a:r>
              <a:rPr lang="en-US" sz="2000" dirty="0"/>
              <a:t>		</a:t>
            </a:r>
            <a:r>
              <a:rPr lang="fr-FR" sz="2000" dirty="0"/>
              <a:t>(1 + </a:t>
            </a:r>
            <a:r>
              <a:rPr lang="en-US" sz="2000" dirty="0"/>
              <a:t>Agreement Type</a:t>
            </a:r>
            <a:r>
              <a:rPr lang="fr-FR" sz="2000" dirty="0"/>
              <a:t> * Condition * ROI | Participant) +</a:t>
            </a:r>
          </a:p>
          <a:p>
            <a:r>
              <a:rPr lang="fr-FR" sz="2000" dirty="0"/>
              <a:t>		(1 + </a:t>
            </a:r>
            <a:r>
              <a:rPr lang="en-US" sz="2000" dirty="0"/>
              <a:t>Agreement Type </a:t>
            </a:r>
            <a:r>
              <a:rPr lang="fr-FR" sz="2000" dirty="0"/>
              <a:t>* Condition * ROI | Item)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2427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744120" y="487005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52C0D28-20B7-42BA-AD7D-00955EE87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6" t="66000" r="146"/>
          <a:stretch/>
        </p:blipFill>
        <p:spPr>
          <a:xfrm>
            <a:off x="659615" y="1211935"/>
            <a:ext cx="7729011" cy="376489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EC12B33-48AA-4436-ABBF-BD9B582FE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6" t="40149" r="176" b="34889"/>
          <a:stretch/>
        </p:blipFill>
        <p:spPr>
          <a:xfrm>
            <a:off x="4658642" y="77235"/>
            <a:ext cx="3557706" cy="113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386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28626" y="241367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36093671-CD77-420F-9112-753D8AAF3C83}"/>
              </a:ext>
            </a:extLst>
          </p:cNvPr>
          <p:cNvSpPr txBox="1">
            <a:spLocks/>
          </p:cNvSpPr>
          <p:nvPr/>
        </p:nvSpPr>
        <p:spPr>
          <a:xfrm>
            <a:off x="1000904" y="979442"/>
            <a:ext cx="7560000" cy="135421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en-US" sz="2000" dirty="0"/>
              <a:t>Alpha/Beta power linked to dynamic engagement of neural networks for relevant information types at the appropriate time.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8CF61-C19E-412D-988E-5C10738206AF}"/>
              </a:ext>
            </a:extLst>
          </p:cNvPr>
          <p:cNvSpPr txBox="1"/>
          <p:nvPr/>
        </p:nvSpPr>
        <p:spPr>
          <a:xfrm>
            <a:off x="3426690" y="4746299"/>
            <a:ext cx="5520966" cy="397201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+mj-lt"/>
              </a:rPr>
              <a:t>Miller et al., 2018;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Vassileiou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et al. 2018; Lewis et al., 2015  </a:t>
            </a:r>
            <a:endParaRPr lang="en-ZA" sz="1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73516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28626" y="241367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36093671-CD77-420F-9112-753D8AAF3C83}"/>
              </a:ext>
            </a:extLst>
          </p:cNvPr>
          <p:cNvSpPr txBox="1">
            <a:spLocks/>
          </p:cNvSpPr>
          <p:nvPr/>
        </p:nvSpPr>
        <p:spPr>
          <a:xfrm>
            <a:off x="1000904" y="979442"/>
            <a:ext cx="7560000" cy="209288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en-US" sz="2000" dirty="0"/>
              <a:t>Alpha/Beta power linked to dynamic engagement of neural networks for relevant information types at the appropriate time.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Desynchronization may reflect working memory updating.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8CF61-C19E-412D-988E-5C10738206AF}"/>
              </a:ext>
            </a:extLst>
          </p:cNvPr>
          <p:cNvSpPr txBox="1"/>
          <p:nvPr/>
        </p:nvSpPr>
        <p:spPr>
          <a:xfrm>
            <a:off x="3426690" y="4746299"/>
            <a:ext cx="5520966" cy="397201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+mj-lt"/>
              </a:rPr>
              <a:t>Miller et al., 2018;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Vassileiou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et al. 2018; Lewis et al., 2015  </a:t>
            </a:r>
            <a:endParaRPr lang="en-ZA" sz="1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90737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828626" y="241367"/>
            <a:ext cx="7560000" cy="338554"/>
          </a:xfrm>
        </p:spPr>
        <p:txBody>
          <a:bodyPr/>
          <a:lstStyle/>
          <a:p>
            <a:r>
              <a:rPr lang="en-GB" dirty="0"/>
              <a:t>Alpha/Beta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16348" y="3094383"/>
            <a:ext cx="344556" cy="748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16348" y="3925069"/>
            <a:ext cx="503582" cy="76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36093671-CD77-420F-9112-753D8AAF3C83}"/>
              </a:ext>
            </a:extLst>
          </p:cNvPr>
          <p:cNvSpPr txBox="1">
            <a:spLocks/>
          </p:cNvSpPr>
          <p:nvPr/>
        </p:nvSpPr>
        <p:spPr>
          <a:xfrm>
            <a:off x="1000904" y="979442"/>
            <a:ext cx="7560000" cy="24622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en-US" sz="2000" dirty="0"/>
              <a:t>Alpha/Beta power linked to dynamic engagement of neural networks for relevant information types at the appropriate time.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Desynchronization may reflect working memory updating.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Number violations</a:t>
            </a:r>
          </a:p>
          <a:p>
            <a:pPr marL="457200" indent="-457200">
              <a:buFont typeface="+mj-lt"/>
              <a:buAutoNum type="arabicParenR"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8CF61-C19E-412D-988E-5C10738206AF}"/>
              </a:ext>
            </a:extLst>
          </p:cNvPr>
          <p:cNvSpPr txBox="1"/>
          <p:nvPr/>
        </p:nvSpPr>
        <p:spPr>
          <a:xfrm>
            <a:off x="3426690" y="4746299"/>
            <a:ext cx="5520966" cy="397201"/>
          </a:xfrm>
          <a:prstGeom prst="rect">
            <a:avLst/>
          </a:prstGeom>
          <a:noFill/>
        </p:spPr>
        <p:txBody>
          <a:bodyPr wrap="square" lIns="0" tIns="90000" rIns="0" bIns="90000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+mj-lt"/>
              </a:rPr>
              <a:t>Miller et al., 2018; </a:t>
            </a:r>
            <a:r>
              <a:rPr lang="en-US" sz="1400" dirty="0" err="1">
                <a:solidFill>
                  <a:srgbClr val="C00000"/>
                </a:solidFill>
                <a:latin typeface="+mj-lt"/>
              </a:rPr>
              <a:t>Vassileiou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 et al. 2018; Lewis et al., 2015  </a:t>
            </a:r>
            <a:endParaRPr lang="en-ZA" sz="1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3787236"/>
      </p:ext>
    </p:extLst>
  </p:cSld>
  <p:clrMapOvr>
    <a:masterClrMapping/>
  </p:clrMapOvr>
</p:sld>
</file>

<file path=ppt/theme/theme1.xml><?xml version="1.0" encoding="utf-8"?>
<a:theme xmlns:a="http://schemas.openxmlformats.org/drawingml/2006/main" name="Donders-BASIC">
  <a:themeElements>
    <a:clrScheme name="Donders-Institute">
      <a:dk1>
        <a:sysClr val="windowText" lastClr="000000"/>
      </a:dk1>
      <a:lt1>
        <a:sysClr val="window" lastClr="FFFFFF"/>
      </a:lt1>
      <a:dk2>
        <a:srgbClr val="BE311A"/>
      </a:dk2>
      <a:lt2>
        <a:srgbClr val="FFFFFF"/>
      </a:lt2>
      <a:accent1>
        <a:srgbClr val="8E0000"/>
      </a:accent1>
      <a:accent2>
        <a:srgbClr val="BE311A"/>
      </a:accent2>
      <a:accent3>
        <a:srgbClr val="FF0000"/>
      </a:accent3>
      <a:accent4>
        <a:srgbClr val="FF7000"/>
      </a:accent4>
      <a:accent5>
        <a:srgbClr val="FFC300"/>
      </a:accent5>
      <a:accent6>
        <a:srgbClr val="FFFF00"/>
      </a:accent6>
      <a:hlink>
        <a:srgbClr val="BE311A"/>
      </a:hlink>
      <a:folHlink>
        <a:srgbClr val="FF0000"/>
      </a:folHlink>
    </a:clrScheme>
    <a:fontScheme name="Office - klassiek 2">
      <a:majorFont>
        <a:latin typeface="Times New Roman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90000" rIns="0" bIns="90000" rtlCol="0">
        <a:spAutoFit/>
      </a:bodyPr>
      <a:lstStyle>
        <a:defPPr indent="-180000">
          <a:buFont typeface="Lucida Grande"/>
          <a:buChar char="–"/>
          <a:defRPr sz="1600" dirty="0" err="1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Donders-Institute.thmx</Template>
  <TotalTime>2065</TotalTime>
  <Words>4467</Words>
  <Application>Microsoft Office PowerPoint</Application>
  <PresentationFormat>On-screen Show (16:9)</PresentationFormat>
  <Paragraphs>857</Paragraphs>
  <Slides>156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156</vt:i4>
      </vt:variant>
    </vt:vector>
  </HeadingPairs>
  <TitlesOfParts>
    <vt:vector size="163" baseType="lpstr">
      <vt:lpstr>Arial</vt:lpstr>
      <vt:lpstr>Calibri</vt:lpstr>
      <vt:lpstr>Lucida Console</vt:lpstr>
      <vt:lpstr>Lucida Grande</vt:lpstr>
      <vt:lpstr>Symbol</vt:lpstr>
      <vt:lpstr>Times New Roman</vt:lpstr>
      <vt:lpstr>Donders-BASIC</vt:lpstr>
      <vt:lpstr>Neural oscillations as a lens on how the brain supports linguistic (sub)processes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Hartebeest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Gerco Hiddink</dc:creator>
  <cp:lastModifiedBy>Ashley Lewis</cp:lastModifiedBy>
  <cp:revision>243</cp:revision>
  <dcterms:created xsi:type="dcterms:W3CDTF">2015-08-21T08:36:28Z</dcterms:created>
  <dcterms:modified xsi:type="dcterms:W3CDTF">2024-03-12T09:09:38Z</dcterms:modified>
</cp:coreProperties>
</file>